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</p:sldMasterIdLst>
  <p:notesMasterIdLst>
    <p:notesMasterId r:id="rId40"/>
  </p:notesMasterIdLst>
  <p:sldIdLst>
    <p:sldId id="824" r:id="rId2"/>
    <p:sldId id="820" r:id="rId3"/>
    <p:sldId id="913" r:id="rId4"/>
    <p:sldId id="923" r:id="rId5"/>
    <p:sldId id="888" r:id="rId6"/>
    <p:sldId id="940" r:id="rId7"/>
    <p:sldId id="941" r:id="rId8"/>
    <p:sldId id="944" r:id="rId9"/>
    <p:sldId id="942" r:id="rId10"/>
    <p:sldId id="930" r:id="rId11"/>
    <p:sldId id="931" r:id="rId12"/>
    <p:sldId id="943" r:id="rId13"/>
    <p:sldId id="885" r:id="rId14"/>
    <p:sldId id="844" r:id="rId15"/>
    <p:sldId id="925" r:id="rId16"/>
    <p:sldId id="926" r:id="rId17"/>
    <p:sldId id="934" r:id="rId18"/>
    <p:sldId id="920" r:id="rId19"/>
    <p:sldId id="927" r:id="rId20"/>
    <p:sldId id="933" r:id="rId21"/>
    <p:sldId id="876" r:id="rId22"/>
    <p:sldId id="884" r:id="rId23"/>
    <p:sldId id="938" r:id="rId24"/>
    <p:sldId id="945" r:id="rId25"/>
    <p:sldId id="946" r:id="rId26"/>
    <p:sldId id="947" r:id="rId27"/>
    <p:sldId id="948" r:id="rId28"/>
    <p:sldId id="939" r:id="rId29"/>
    <p:sldId id="949" r:id="rId30"/>
    <p:sldId id="950" r:id="rId31"/>
    <p:sldId id="902" r:id="rId32"/>
    <p:sldId id="903" r:id="rId33"/>
    <p:sldId id="905" r:id="rId34"/>
    <p:sldId id="907" r:id="rId35"/>
    <p:sldId id="908" r:id="rId36"/>
    <p:sldId id="909" r:id="rId37"/>
    <p:sldId id="910" r:id="rId38"/>
    <p:sldId id="835" r:id="rId39"/>
  </p:sldIdLst>
  <p:sldSz cx="9144000" cy="5143500" type="screen16x9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02003" initials="m" lastIdx="8" clrIdx="0"/>
  <p:cmAuthor id="1" name="h01484" initials="h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8F00"/>
    <a:srgbClr val="1B8CCE"/>
    <a:srgbClr val="4C4948"/>
    <a:srgbClr val="0066FF"/>
    <a:srgbClr val="3FA9E0"/>
    <a:srgbClr val="0A6B9F"/>
    <a:srgbClr val="323334"/>
    <a:srgbClr val="7DBB3D"/>
    <a:srgbClr val="00B3AF"/>
    <a:srgbClr val="1AA2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17" autoAdjust="0"/>
    <p:restoredTop sz="92996" autoAdjust="0"/>
  </p:normalViewPr>
  <p:slideViewPr>
    <p:cSldViewPr showGuides="1">
      <p:cViewPr varScale="1">
        <p:scale>
          <a:sx n="91" d="100"/>
          <a:sy n="91" d="100"/>
        </p:scale>
        <p:origin x="1062" y="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288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D5D6DF93-77F9-4B7E-A7C6-E36639FBE593}" type="datetimeFigureOut">
              <a:rPr lang="zh-CN" altLang="en-US"/>
              <a:pPr>
                <a:defRPr/>
              </a:pPr>
              <a:t>2017/10/19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D65D8456-9C56-494D-B6D0-FA837193810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2383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5D8456-9C56-494D-B6D0-FA8371938101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223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5D8456-9C56-494D-B6D0-FA8371938101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508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5D8456-9C56-494D-B6D0-FA8371938101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766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5D8456-9C56-494D-B6D0-FA8371938101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766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1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Store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lang="en-US" altLang="zh-CN" sz="1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Google Play Store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搜索</a:t>
            </a:r>
            <a:r>
              <a:rPr lang="en-US" altLang="zh-CN" sz="1200" b="1" dirty="0" err="1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EZView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，下载安装并注册</a:t>
            </a:r>
            <a:r>
              <a:rPr lang="en-US" altLang="zh-CN" sz="1200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P2P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账号；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Unicorn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设备到该账号下，即可实现：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查看实况、回放录像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收藏实况布局、一键开启实况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告警推送、事件列表查询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分享设备给客户、家人、朋友</a:t>
            </a:r>
          </a:p>
          <a:p>
            <a:pPr eaLnBrk="1" hangingPunct="1"/>
            <a:endParaRPr lang="zh-CN" altLang="en-US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5D8456-9C56-494D-B6D0-FA8371938101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766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CN" altLang="en-US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5D8456-9C56-494D-B6D0-FA8371938101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7664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1" kern="12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本机：</a:t>
            </a:r>
            <a:endParaRPr lang="en-US" altLang="zh-CN" sz="1200" b="1" kern="1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>
              <a:buFont typeface="Wingdings" pitchFamily="2" charset="2"/>
              <a:buChar char="n"/>
            </a:pPr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单个口解码路数</a:t>
            </a:r>
            <a:r>
              <a:rPr lang="zh-CN" altLang="en-US" sz="12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≤</a:t>
            </a:r>
            <a:r>
              <a:rPr lang="en-US" altLang="zh-CN" sz="12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16</a:t>
            </a:r>
            <a:r>
              <a:rPr lang="zh-CN" altLang="en-US" sz="12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路</a:t>
            </a:r>
            <a:r>
              <a:rPr lang="en-US" altLang="zh-CN" sz="1200" b="1" dirty="0" err="1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1080P</a:t>
            </a:r>
            <a:endParaRPr lang="en-US" altLang="zh-CN" sz="1200" b="1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buFont typeface="Wingdings" pitchFamily="2" charset="2"/>
              <a:buChar char="n"/>
            </a:pPr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三个口解码路数总和</a:t>
            </a:r>
            <a:r>
              <a:rPr lang="zh-CN" altLang="en-US" sz="12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≤</a:t>
            </a:r>
            <a:r>
              <a:rPr lang="en-US" altLang="zh-CN" sz="12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16</a:t>
            </a:r>
            <a:r>
              <a:rPr lang="zh-CN" altLang="en-US" sz="12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路</a:t>
            </a:r>
            <a:r>
              <a:rPr lang="en-US" altLang="zh-CN" sz="1200" b="1" dirty="0" err="1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1080P</a:t>
            </a:r>
            <a:endParaRPr lang="en-US" altLang="zh-CN" sz="1200" b="1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buFont typeface="Wingdings" pitchFamily="2" charset="2"/>
              <a:buChar char="n"/>
            </a:pPr>
            <a:r>
              <a:rPr lang="en-US" altLang="zh-CN" sz="12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200" b="1" dirty="0" err="1" smtClean="0">
                <a:latin typeface="微软雅黑" pitchFamily="34" charset="-122"/>
                <a:ea typeface="微软雅黑" pitchFamily="34" charset="-122"/>
              </a:rPr>
              <a:t>HDMI</a:t>
            </a:r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口均支持</a:t>
            </a:r>
            <a:r>
              <a:rPr lang="en-US" altLang="zh-CN" sz="1200" b="1" dirty="0" err="1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4K</a:t>
            </a:r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显示</a:t>
            </a:r>
            <a:endParaRPr lang="en-US" altLang="zh-CN" sz="1200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buFont typeface="Wingdings" pitchFamily="2" charset="2"/>
              <a:buChar char="n"/>
            </a:pPr>
            <a:endParaRPr lang="en-US" altLang="zh-CN" sz="1200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buFont typeface="Wingdings" pitchFamily="2" charset="2"/>
              <a:buNone/>
            </a:pPr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扩展：</a:t>
            </a:r>
            <a:r>
              <a:rPr lang="en-US" altLang="zh-CN" sz="1200" b="1" dirty="0" smtClean="0">
                <a:latin typeface="微软雅黑" pitchFamily="34" charset="-122"/>
                <a:ea typeface="微软雅黑" pitchFamily="34" charset="-122"/>
              </a:rPr>
              <a:t>(</a:t>
            </a:r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解码卡最大支持</a:t>
            </a:r>
            <a:r>
              <a:rPr lang="en-US" altLang="zh-CN" sz="1200" b="1" dirty="0" smtClean="0"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口）</a:t>
            </a:r>
            <a:endParaRPr lang="en-US" altLang="zh-CN" sz="1200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buFont typeface="Wingdings" pitchFamily="2" charset="2"/>
              <a:buChar char="n"/>
            </a:pPr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单个口解码路数</a:t>
            </a:r>
            <a:r>
              <a:rPr lang="zh-CN" altLang="en-US" sz="12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≤</a:t>
            </a:r>
            <a:r>
              <a:rPr lang="en-US" altLang="zh-CN" sz="12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16</a:t>
            </a:r>
            <a:r>
              <a:rPr lang="zh-CN" altLang="en-US" sz="12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路</a:t>
            </a:r>
            <a:r>
              <a:rPr lang="en-US" altLang="zh-CN" sz="1200" b="1" dirty="0" err="1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1080P</a:t>
            </a:r>
            <a:endParaRPr lang="en-US" altLang="zh-CN" sz="1200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buFont typeface="Wingdings" pitchFamily="2" charset="2"/>
              <a:buChar char="n"/>
            </a:pPr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 每两个口解码路数总和</a:t>
            </a:r>
            <a:r>
              <a:rPr lang="zh-CN" altLang="en-US" sz="12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≤</a:t>
            </a:r>
            <a:r>
              <a:rPr lang="en-US" altLang="zh-CN" sz="12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16</a:t>
            </a:r>
            <a:r>
              <a:rPr lang="zh-CN" altLang="en-US" sz="12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路</a:t>
            </a:r>
            <a:r>
              <a:rPr lang="en-US" altLang="zh-CN" sz="1200" b="1" dirty="0" err="1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1080P</a:t>
            </a:r>
            <a:endParaRPr lang="en-US" altLang="zh-CN" sz="1200" b="1" dirty="0" smtClean="0"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5D8456-9C56-494D-B6D0-FA8371938101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50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5D8456-9C56-494D-B6D0-FA8371938101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7664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5D8456-9C56-494D-B6D0-FA8371938101}" type="slidenum">
              <a:rPr lang="zh-CN" altLang="en-US" smtClean="0"/>
              <a:pPr>
                <a:defRPr/>
              </a:pPr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7664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5D8456-9C56-494D-B6D0-FA8371938101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7664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5D8456-9C56-494D-B6D0-FA8371938101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766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5D8456-9C56-494D-B6D0-FA8371938101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508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5D8456-9C56-494D-B6D0-FA8371938101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6564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5D8456-9C56-494D-B6D0-FA8371938101}" type="slidenum">
              <a:rPr lang="zh-CN" altLang="en-US" smtClean="0"/>
              <a:pPr>
                <a:defRPr/>
              </a:pPr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7664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5D8456-9C56-494D-B6D0-FA8371938101}" type="slidenum">
              <a:rPr lang="zh-CN" altLang="en-US" smtClean="0"/>
              <a:pPr>
                <a:defRPr/>
              </a:pPr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7664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5D8456-9C56-494D-B6D0-FA8371938101}" type="slidenum">
              <a:rPr lang="zh-CN" altLang="en-US" smtClean="0"/>
              <a:pPr>
                <a:defRPr/>
              </a:pPr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7664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5D8456-9C56-494D-B6D0-FA8371938101}" type="slidenum">
              <a:rPr lang="zh-CN" altLang="en-US" smtClean="0"/>
              <a:pPr>
                <a:defRPr/>
              </a:pPr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7664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5D8456-9C56-494D-B6D0-FA8371938101}" type="slidenum">
              <a:rPr lang="zh-CN" altLang="en-US" smtClean="0"/>
              <a:pPr>
                <a:defRPr/>
              </a:pPr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7664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5D8456-9C56-494D-B6D0-FA8371938101}" type="slidenum">
              <a:rPr lang="zh-CN" altLang="en-US" smtClean="0"/>
              <a:pPr>
                <a:defRPr/>
              </a:pPr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7664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5D8456-9C56-494D-B6D0-FA8371938101}" type="slidenum">
              <a:rPr lang="zh-CN" altLang="en-US" smtClean="0"/>
              <a:pPr>
                <a:defRPr/>
              </a:pPr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7664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5D8456-9C56-494D-B6D0-FA8371938101}" type="slidenum">
              <a:rPr lang="zh-CN" altLang="en-US" smtClean="0"/>
              <a:pPr>
                <a:defRPr/>
              </a:pPr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2233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5D8456-9C56-494D-B6D0-FA8371938101}" type="slidenum">
              <a:rPr lang="zh-CN" altLang="en-US" smtClean="0"/>
              <a:pPr>
                <a:defRPr/>
              </a:pPr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837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5D8456-9C56-494D-B6D0-FA8371938101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8857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5D8456-9C56-494D-B6D0-FA8371938101}" type="slidenum">
              <a:rPr lang="zh-CN" altLang="en-US" smtClean="0"/>
              <a:pPr>
                <a:defRPr/>
              </a:pPr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5741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5D8456-9C56-494D-B6D0-FA8371938101}" type="slidenum">
              <a:rPr lang="zh-CN" altLang="en-US" smtClean="0"/>
              <a:pPr>
                <a:defRPr/>
              </a:pPr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6125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5D8456-9C56-494D-B6D0-FA8371938101}" type="slidenum">
              <a:rPr lang="zh-CN" altLang="en-US" smtClean="0"/>
              <a:pPr>
                <a:defRPr/>
              </a:pPr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9833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5D8456-9C56-494D-B6D0-FA8371938101}" type="slidenum">
              <a:rPr lang="zh-CN" altLang="en-US" smtClean="0"/>
              <a:pPr>
                <a:defRPr/>
              </a:pPr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721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5D8456-9C56-494D-B6D0-FA8371938101}" type="slidenum">
              <a:rPr lang="zh-CN" altLang="en-US" smtClean="0"/>
              <a:pPr>
                <a:defRPr/>
              </a:pPr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656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5D8456-9C56-494D-B6D0-FA8371938101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885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5D8456-9C56-494D-B6D0-FA8371938101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458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5D8456-9C56-494D-B6D0-FA8371938101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458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5D8456-9C56-494D-B6D0-FA8371938101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458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5D8456-9C56-494D-B6D0-FA8371938101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458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5D8456-9C56-494D-B6D0-FA8371938101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458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459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幻灯片"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64226"/>
            <a:ext cx="2654596" cy="3032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75" y="4896132"/>
            <a:ext cx="439321" cy="21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18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6F6F6"/>
          </a:solidFill>
          <a:ln>
            <a:solidFill>
              <a:srgbClr val="F6F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64226"/>
            <a:ext cx="2654596" cy="30327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75" y="4896132"/>
            <a:ext cx="439321" cy="219501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258416" y="566251"/>
            <a:ext cx="1259632" cy="45719"/>
          </a:xfrm>
          <a:prstGeom prst="rect">
            <a:avLst/>
          </a:prstGeom>
          <a:solidFill>
            <a:srgbClr val="237CB0"/>
          </a:solidFill>
          <a:ln>
            <a:solidFill>
              <a:srgbClr val="237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1518048" y="566635"/>
            <a:ext cx="792088" cy="45719"/>
          </a:xfrm>
          <a:prstGeom prst="rect">
            <a:avLst/>
          </a:prstGeom>
          <a:solidFill>
            <a:srgbClr val="323333"/>
          </a:solidFill>
          <a:ln>
            <a:solidFill>
              <a:srgbClr val="32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582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842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30" r:id="rId2"/>
    <p:sldLayoutId id="2147483729" r:id="rId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9.xml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9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____1.xlsx"/><Relationship Id="rId5" Type="http://schemas.openxmlformats.org/officeDocument/2006/relationships/oleObject" Target="../embeddings/oleObject1.bin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104432" y="-1194629"/>
            <a:ext cx="9556662" cy="6887613"/>
            <a:chOff x="-104432" y="-1194629"/>
            <a:chExt cx="9556662" cy="688761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6399" y="1815007"/>
              <a:ext cx="2204761" cy="3383544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6079" y="62047"/>
              <a:ext cx="5083644" cy="3389096"/>
            </a:xfrm>
            <a:prstGeom prst="rect">
              <a:avLst/>
            </a:prstGeom>
          </p:spPr>
        </p:pic>
        <p:grpSp>
          <p:nvGrpSpPr>
            <p:cNvPr id="21" name="组合 20"/>
            <p:cNvGrpSpPr/>
            <p:nvPr/>
          </p:nvGrpSpPr>
          <p:grpSpPr>
            <a:xfrm>
              <a:off x="-104432" y="3507854"/>
              <a:ext cx="936103" cy="2185130"/>
              <a:chOff x="899593" y="3663132"/>
              <a:chExt cx="489671" cy="1143031"/>
            </a:xfrm>
          </p:grpSpPr>
          <p:sp>
            <p:nvSpPr>
              <p:cNvPr id="7" name="任意多边形 6"/>
              <p:cNvSpPr/>
              <p:nvPr/>
            </p:nvSpPr>
            <p:spPr>
              <a:xfrm rot="2700000">
                <a:off x="679656" y="4096556"/>
                <a:ext cx="1143031" cy="276184"/>
              </a:xfrm>
              <a:custGeom>
                <a:avLst/>
                <a:gdLst>
                  <a:gd name="connsiteX0" fmla="*/ 0 w 1716663"/>
                  <a:gd name="connsiteY0" fmla="*/ 0 h 414787"/>
                  <a:gd name="connsiteX1" fmla="*/ 1716663 w 1716663"/>
                  <a:gd name="connsiteY1" fmla="*/ 0 h 414787"/>
                  <a:gd name="connsiteX2" fmla="*/ 1301876 w 1716663"/>
                  <a:gd name="connsiteY2" fmla="*/ 414787 h 414787"/>
                  <a:gd name="connsiteX3" fmla="*/ 414787 w 1716663"/>
                  <a:gd name="connsiteY3" fmla="*/ 414787 h 414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6663" h="414787">
                    <a:moveTo>
                      <a:pt x="0" y="0"/>
                    </a:moveTo>
                    <a:lnTo>
                      <a:pt x="1716663" y="0"/>
                    </a:lnTo>
                    <a:lnTo>
                      <a:pt x="1301876" y="414787"/>
                    </a:lnTo>
                    <a:lnTo>
                      <a:pt x="414787" y="414787"/>
                    </a:ln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任意多边形 10"/>
              <p:cNvSpPr/>
              <p:nvPr/>
            </p:nvSpPr>
            <p:spPr>
              <a:xfrm rot="2700000">
                <a:off x="745604" y="4301575"/>
                <a:ext cx="615953" cy="307976"/>
              </a:xfrm>
              <a:custGeom>
                <a:avLst/>
                <a:gdLst>
                  <a:gd name="connsiteX0" fmla="*/ 0 w 925070"/>
                  <a:gd name="connsiteY0" fmla="*/ 0 h 462535"/>
                  <a:gd name="connsiteX1" fmla="*/ 925070 w 925070"/>
                  <a:gd name="connsiteY1" fmla="*/ 0 h 462535"/>
                  <a:gd name="connsiteX2" fmla="*/ 462535 w 925070"/>
                  <a:gd name="connsiteY2" fmla="*/ 462535 h 462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070" h="462535">
                    <a:moveTo>
                      <a:pt x="0" y="0"/>
                    </a:moveTo>
                    <a:lnTo>
                      <a:pt x="925070" y="0"/>
                    </a:lnTo>
                    <a:lnTo>
                      <a:pt x="462535" y="462535"/>
                    </a:lnTo>
                    <a:close/>
                  </a:path>
                </a:pathLst>
              </a:custGeom>
              <a:solidFill>
                <a:srgbClr val="207A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" name="任意多边形 4"/>
            <p:cNvSpPr/>
            <p:nvPr/>
          </p:nvSpPr>
          <p:spPr>
            <a:xfrm rot="2700000">
              <a:off x="3948800" y="-1194629"/>
              <a:ext cx="2377586" cy="2377586"/>
            </a:xfrm>
            <a:custGeom>
              <a:avLst/>
              <a:gdLst>
                <a:gd name="connsiteX0" fmla="*/ 0 w 3177271"/>
                <a:gd name="connsiteY0" fmla="*/ 3166723 h 3177271"/>
                <a:gd name="connsiteX1" fmla="*/ 3166723 w 3177271"/>
                <a:gd name="connsiteY1" fmla="*/ 0 h 3177271"/>
                <a:gd name="connsiteX2" fmla="*/ 3177271 w 3177271"/>
                <a:gd name="connsiteY2" fmla="*/ 0 h 3177271"/>
                <a:gd name="connsiteX3" fmla="*/ 3177271 w 3177271"/>
                <a:gd name="connsiteY3" fmla="*/ 3177271 h 3177271"/>
                <a:gd name="connsiteX4" fmla="*/ 0 w 3177271"/>
                <a:gd name="connsiteY4" fmla="*/ 3177271 h 3177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7271" h="3177271">
                  <a:moveTo>
                    <a:pt x="0" y="3166723"/>
                  </a:moveTo>
                  <a:lnTo>
                    <a:pt x="3166723" y="0"/>
                  </a:lnTo>
                  <a:lnTo>
                    <a:pt x="3177271" y="0"/>
                  </a:lnTo>
                  <a:lnTo>
                    <a:pt x="3177271" y="3177271"/>
                  </a:lnTo>
                  <a:lnTo>
                    <a:pt x="0" y="3177271"/>
                  </a:lnTo>
                  <a:close/>
                </a:path>
              </a:pathLst>
            </a:custGeom>
            <a:solidFill>
              <a:srgbClr val="0A6B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/>
          </p:nvSpPr>
          <p:spPr>
            <a:xfrm rot="2700000">
              <a:off x="8841311" y="1451136"/>
              <a:ext cx="610919" cy="610919"/>
            </a:xfrm>
            <a:custGeom>
              <a:avLst/>
              <a:gdLst>
                <a:gd name="connsiteX0" fmla="*/ 0 w 816398"/>
                <a:gd name="connsiteY0" fmla="*/ 0 h 816398"/>
                <a:gd name="connsiteX1" fmla="*/ 816398 w 816398"/>
                <a:gd name="connsiteY1" fmla="*/ 816398 h 816398"/>
                <a:gd name="connsiteX2" fmla="*/ 0 w 816398"/>
                <a:gd name="connsiteY2" fmla="*/ 816398 h 816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6398" h="816398">
                  <a:moveTo>
                    <a:pt x="0" y="0"/>
                  </a:moveTo>
                  <a:lnTo>
                    <a:pt x="816398" y="816398"/>
                  </a:lnTo>
                  <a:lnTo>
                    <a:pt x="0" y="816398"/>
                  </a:lnTo>
                  <a:close/>
                </a:path>
              </a:pathLst>
            </a:custGeom>
            <a:solidFill>
              <a:srgbClr val="207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4195116" y="1043622"/>
              <a:ext cx="942477" cy="942477"/>
            </a:xfrm>
            <a:prstGeom prst="line">
              <a:avLst/>
            </a:prstGeom>
            <a:ln>
              <a:solidFill>
                <a:srgbClr val="207A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4988783" y="1714533"/>
              <a:ext cx="942477" cy="942477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任意多边形 13"/>
            <p:cNvSpPr/>
            <p:nvPr/>
          </p:nvSpPr>
          <p:spPr>
            <a:xfrm rot="2700000">
              <a:off x="8873270" y="4831610"/>
              <a:ext cx="379526" cy="657761"/>
            </a:xfrm>
            <a:custGeom>
              <a:avLst/>
              <a:gdLst>
                <a:gd name="connsiteX0" fmla="*/ 0 w 307527"/>
                <a:gd name="connsiteY0" fmla="*/ 0 h 532977"/>
                <a:gd name="connsiteX1" fmla="*/ 307527 w 307527"/>
                <a:gd name="connsiteY1" fmla="*/ 307527 h 532977"/>
                <a:gd name="connsiteX2" fmla="*/ 82077 w 307527"/>
                <a:gd name="connsiteY2" fmla="*/ 532977 h 532977"/>
                <a:gd name="connsiteX3" fmla="*/ 0 w 307527"/>
                <a:gd name="connsiteY3" fmla="*/ 532977 h 532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7527" h="532977">
                  <a:moveTo>
                    <a:pt x="0" y="0"/>
                  </a:moveTo>
                  <a:lnTo>
                    <a:pt x="307527" y="307527"/>
                  </a:lnTo>
                  <a:lnTo>
                    <a:pt x="82077" y="532977"/>
                  </a:lnTo>
                  <a:lnTo>
                    <a:pt x="0" y="532977"/>
                  </a:lnTo>
                  <a:close/>
                </a:path>
              </a:pathLst>
            </a:custGeom>
            <a:solidFill>
              <a:srgbClr val="207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6376912" y="3099002"/>
              <a:ext cx="2255536" cy="2214985"/>
            </a:xfrm>
            <a:prstGeom prst="line">
              <a:avLst/>
            </a:prstGeom>
            <a:ln>
              <a:solidFill>
                <a:srgbClr val="207A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3"/>
            <p:cNvSpPr txBox="1">
              <a:spLocks noChangeArrowheads="1"/>
            </p:cNvSpPr>
            <p:nvPr/>
          </p:nvSpPr>
          <p:spPr>
            <a:xfrm>
              <a:off x="223832" y="2859038"/>
              <a:ext cx="6153080" cy="1584919"/>
            </a:xfrm>
            <a:prstGeom prst="rect">
              <a:avLst/>
            </a:prstGeom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icrosoft YaHei UI" panose="020B0503020204020204" pitchFamily="34" charset="-122"/>
                  <a:cs typeface="Calibri" panose="020F0502020204030204" pitchFamily="34" charset="0"/>
                </a:rPr>
                <a:t>Unicorn Introduction</a:t>
              </a:r>
              <a:endParaRPr lang="en-US" altLang="zh-CN" sz="4800" b="1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 UI" panose="020B0503020204020204" pitchFamily="34" charset="-122"/>
                <a:cs typeface="Calibri" panose="020F0502020204030204" pitchFamily="34" charset="0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7279" y="1641758"/>
              <a:ext cx="2098471" cy="1016549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9978" y="-5836"/>
              <a:ext cx="2254021" cy="1721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632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58416" y="566251"/>
            <a:ext cx="1259632" cy="45719"/>
          </a:xfrm>
          <a:prstGeom prst="rect">
            <a:avLst/>
          </a:prstGeom>
          <a:solidFill>
            <a:srgbClr val="237CB0"/>
          </a:solidFill>
          <a:ln>
            <a:solidFill>
              <a:srgbClr val="237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518048" y="566635"/>
            <a:ext cx="792088" cy="45719"/>
          </a:xfrm>
          <a:prstGeom prst="rect">
            <a:avLst/>
          </a:prstGeom>
          <a:solidFill>
            <a:srgbClr val="323333"/>
          </a:solidFill>
          <a:ln>
            <a:solidFill>
              <a:srgbClr val="32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258416" y="42647"/>
            <a:ext cx="402555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32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itchFamily="34" charset="-122"/>
                <a:cs typeface="Calibri" panose="020F0502020204030204" pitchFamily="34" charset="0"/>
              </a:rPr>
              <a:t>Ultra 265</a:t>
            </a:r>
            <a:endParaRPr lang="zh-CN" altLang="en-US" sz="2800" b="1" dirty="0" smtClean="0">
              <a:solidFill>
                <a:srgbClr val="32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352182" y="798428"/>
            <a:ext cx="8363222" cy="987504"/>
          </a:xfrm>
          <a:prstGeom prst="roundRect">
            <a:avLst/>
          </a:prstGeom>
          <a:solidFill>
            <a:srgbClr val="1B8CCE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More than just </a:t>
            </a:r>
            <a:r>
              <a:rPr lang="en-US" altLang="zh-CN" sz="1600" dirty="0" smtClean="0">
                <a:solidFill>
                  <a:schemeClr val="bg1"/>
                </a:solidFill>
              </a:rPr>
              <a:t>a compression technology, it is a solution which could </a:t>
            </a:r>
            <a:r>
              <a:rPr lang="en-US" altLang="zh-CN" b="1" dirty="0" smtClean="0">
                <a:solidFill>
                  <a:schemeClr val="bg1"/>
                </a:solidFill>
              </a:rPr>
              <a:t>save 75% of cost</a:t>
            </a:r>
            <a:r>
              <a:rPr lang="en-US" altLang="zh-CN" sz="1600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altLang="zh-CN" sz="16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altLang="zh-CN" sz="1600" dirty="0" smtClean="0">
                <a:solidFill>
                  <a:schemeClr val="bg1"/>
                </a:solidFill>
              </a:rPr>
              <a:t>Uniview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smtClean="0">
                <a:solidFill>
                  <a:schemeClr val="bg1"/>
                </a:solidFill>
              </a:rPr>
              <a:t>-</a:t>
            </a:r>
            <a:r>
              <a:rPr lang="en-US" altLang="zh-CN" b="1" dirty="0" smtClean="0">
                <a:solidFill>
                  <a:schemeClr val="bg1"/>
                </a:solidFill>
              </a:rPr>
              <a:t> Top 3 </a:t>
            </a:r>
            <a:r>
              <a:rPr lang="en-US" altLang="zh-CN" sz="1600" dirty="0" smtClean="0">
                <a:solidFill>
                  <a:schemeClr val="bg1"/>
                </a:solidFill>
              </a:rPr>
              <a:t>H.265 based solution provider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79512" y="2283806"/>
            <a:ext cx="8996822" cy="1728104"/>
            <a:chOff x="179512" y="2283806"/>
            <a:chExt cx="8996822" cy="1728104"/>
          </a:xfrm>
        </p:grpSpPr>
        <p:sp>
          <p:nvSpPr>
            <p:cNvPr id="11" name="TextBox 10"/>
            <p:cNvSpPr txBox="1"/>
            <p:nvPr/>
          </p:nvSpPr>
          <p:spPr>
            <a:xfrm>
              <a:off x="5550755" y="2283806"/>
              <a:ext cx="3625579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anose="020B0A04020102020204" pitchFamily="34" charset="0"/>
                </a:rPr>
                <a:t>Ultra 265</a:t>
              </a:r>
              <a:endParaRPr lang="zh-CN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53853" y="2283806"/>
              <a:ext cx="2011559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anose="020B0A04020102020204" pitchFamily="34" charset="0"/>
                </a:rPr>
                <a:t>H.265</a:t>
              </a:r>
              <a:endParaRPr lang="zh-CN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138557" y="2283806"/>
              <a:ext cx="3497044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anose="020B0A04020102020204" pitchFamily="34" charset="0"/>
                </a:rPr>
                <a:t>U-Code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95736" y="2283806"/>
              <a:ext cx="9078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anose="020B0A04020102020204" pitchFamily="34" charset="0"/>
                </a:rPr>
                <a:t>+</a:t>
              </a:r>
              <a:endParaRPr lang="zh-CN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5" name="TextBox 18"/>
            <p:cNvSpPr txBox="1"/>
            <p:nvPr/>
          </p:nvSpPr>
          <p:spPr>
            <a:xfrm>
              <a:off x="5176282" y="2283806"/>
              <a:ext cx="9078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anose="020B0A04020102020204" pitchFamily="34" charset="0"/>
                </a:rPr>
                <a:t>=</a:t>
              </a:r>
              <a:endParaRPr lang="zh-CN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6" name="TextBox 13"/>
            <p:cNvSpPr txBox="1"/>
            <p:nvPr/>
          </p:nvSpPr>
          <p:spPr>
            <a:xfrm>
              <a:off x="179512" y="3642578"/>
              <a:ext cx="21602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rgbClr val="1B8CCE"/>
                  </a:solidFill>
                  <a:latin typeface="+mn-lt"/>
                </a:rPr>
                <a:t>Industrial Standard</a:t>
              </a:r>
              <a:endParaRPr lang="zh-CN" altLang="en-US" dirty="0">
                <a:solidFill>
                  <a:srgbClr val="1B8CCE"/>
                </a:solidFill>
                <a:latin typeface="+mn-lt"/>
              </a:endParaRPr>
            </a:p>
          </p:txBody>
        </p:sp>
        <p:sp>
          <p:nvSpPr>
            <p:cNvPr id="17" name="TextBox 13"/>
            <p:cNvSpPr txBox="1"/>
            <p:nvPr/>
          </p:nvSpPr>
          <p:spPr>
            <a:xfrm>
              <a:off x="2806959" y="3642578"/>
              <a:ext cx="21602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rgbClr val="1B8CCE"/>
                  </a:solidFill>
                  <a:latin typeface="+mn-lt"/>
                </a:rPr>
                <a:t>Algorithm Innovation </a:t>
              </a:r>
              <a:endParaRPr lang="zh-CN" altLang="en-US" dirty="0">
                <a:solidFill>
                  <a:srgbClr val="1B8CCE"/>
                </a:solidFill>
                <a:latin typeface="+mn-lt"/>
              </a:endParaRPr>
            </a:p>
          </p:txBody>
        </p:sp>
        <p:sp>
          <p:nvSpPr>
            <p:cNvPr id="18" name="TextBox 13"/>
            <p:cNvSpPr txBox="1"/>
            <p:nvPr/>
          </p:nvSpPr>
          <p:spPr>
            <a:xfrm>
              <a:off x="6283424" y="3642578"/>
              <a:ext cx="21602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rgbClr val="1B8CCE"/>
                  </a:solidFill>
                  <a:latin typeface="+mn-lt"/>
                </a:rPr>
                <a:t>Best H.265 solution</a:t>
              </a:r>
              <a:endParaRPr lang="zh-CN" altLang="en-US" dirty="0">
                <a:solidFill>
                  <a:srgbClr val="1B8CCE"/>
                </a:solidFill>
                <a:latin typeface="+mn-lt"/>
              </a:endParaRPr>
            </a:p>
          </p:txBody>
        </p:sp>
        <p:sp>
          <p:nvSpPr>
            <p:cNvPr id="19" name="Freeform 30"/>
            <p:cNvSpPr>
              <a:spLocks/>
            </p:cNvSpPr>
            <p:nvPr/>
          </p:nvSpPr>
          <p:spPr bwMode="auto">
            <a:xfrm rot="5400000">
              <a:off x="1148487" y="3077526"/>
              <a:ext cx="222291" cy="605782"/>
            </a:xfrm>
            <a:custGeom>
              <a:avLst/>
              <a:gdLst>
                <a:gd name="T0" fmla="*/ 78 w 191"/>
                <a:gd name="T1" fmla="*/ 136 h 273"/>
                <a:gd name="T2" fmla="*/ 0 w 191"/>
                <a:gd name="T3" fmla="*/ 273 h 273"/>
                <a:gd name="T4" fmla="*/ 113 w 191"/>
                <a:gd name="T5" fmla="*/ 273 h 273"/>
                <a:gd name="T6" fmla="*/ 191 w 191"/>
                <a:gd name="T7" fmla="*/ 136 h 273"/>
                <a:gd name="T8" fmla="*/ 113 w 191"/>
                <a:gd name="T9" fmla="*/ 0 h 273"/>
                <a:gd name="T10" fmla="*/ 0 w 191"/>
                <a:gd name="T11" fmla="*/ 0 h 273"/>
                <a:gd name="T12" fmla="*/ 78 w 191"/>
                <a:gd name="T13" fmla="*/ 136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273">
                  <a:moveTo>
                    <a:pt x="78" y="136"/>
                  </a:moveTo>
                  <a:lnTo>
                    <a:pt x="0" y="273"/>
                  </a:lnTo>
                  <a:lnTo>
                    <a:pt x="113" y="273"/>
                  </a:lnTo>
                  <a:lnTo>
                    <a:pt x="191" y="136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78" y="136"/>
                  </a:lnTo>
                  <a:close/>
                </a:path>
              </a:pathLst>
            </a:custGeom>
            <a:solidFill>
              <a:srgbClr val="DCDD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latin typeface="Arial Black" panose="020B0A04020102020204" pitchFamily="34" charset="0"/>
              </a:endParaRPr>
            </a:p>
          </p:txBody>
        </p:sp>
        <p:sp>
          <p:nvSpPr>
            <p:cNvPr id="20" name="Freeform 30"/>
            <p:cNvSpPr>
              <a:spLocks/>
            </p:cNvSpPr>
            <p:nvPr/>
          </p:nvSpPr>
          <p:spPr bwMode="auto">
            <a:xfrm rot="5400000">
              <a:off x="3775934" y="3077526"/>
              <a:ext cx="222291" cy="605782"/>
            </a:xfrm>
            <a:custGeom>
              <a:avLst/>
              <a:gdLst>
                <a:gd name="T0" fmla="*/ 78 w 191"/>
                <a:gd name="T1" fmla="*/ 136 h 273"/>
                <a:gd name="T2" fmla="*/ 0 w 191"/>
                <a:gd name="T3" fmla="*/ 273 h 273"/>
                <a:gd name="T4" fmla="*/ 113 w 191"/>
                <a:gd name="T5" fmla="*/ 273 h 273"/>
                <a:gd name="T6" fmla="*/ 191 w 191"/>
                <a:gd name="T7" fmla="*/ 136 h 273"/>
                <a:gd name="T8" fmla="*/ 113 w 191"/>
                <a:gd name="T9" fmla="*/ 0 h 273"/>
                <a:gd name="T10" fmla="*/ 0 w 191"/>
                <a:gd name="T11" fmla="*/ 0 h 273"/>
                <a:gd name="T12" fmla="*/ 78 w 191"/>
                <a:gd name="T13" fmla="*/ 136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273">
                  <a:moveTo>
                    <a:pt x="78" y="136"/>
                  </a:moveTo>
                  <a:lnTo>
                    <a:pt x="0" y="273"/>
                  </a:lnTo>
                  <a:lnTo>
                    <a:pt x="113" y="273"/>
                  </a:lnTo>
                  <a:lnTo>
                    <a:pt x="191" y="136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78" y="136"/>
                  </a:lnTo>
                  <a:close/>
                </a:path>
              </a:pathLst>
            </a:custGeom>
            <a:solidFill>
              <a:srgbClr val="DCDD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latin typeface="Arial Black" panose="020B0A04020102020204" pitchFamily="34" charset="0"/>
              </a:endParaRPr>
            </a:p>
          </p:txBody>
        </p:sp>
        <p:sp>
          <p:nvSpPr>
            <p:cNvPr id="21" name="Freeform 30"/>
            <p:cNvSpPr>
              <a:spLocks/>
            </p:cNvSpPr>
            <p:nvPr/>
          </p:nvSpPr>
          <p:spPr bwMode="auto">
            <a:xfrm rot="5400000">
              <a:off x="7252399" y="3077526"/>
              <a:ext cx="222291" cy="605782"/>
            </a:xfrm>
            <a:custGeom>
              <a:avLst/>
              <a:gdLst>
                <a:gd name="T0" fmla="*/ 78 w 191"/>
                <a:gd name="T1" fmla="*/ 136 h 273"/>
                <a:gd name="T2" fmla="*/ 0 w 191"/>
                <a:gd name="T3" fmla="*/ 273 h 273"/>
                <a:gd name="T4" fmla="*/ 113 w 191"/>
                <a:gd name="T5" fmla="*/ 273 h 273"/>
                <a:gd name="T6" fmla="*/ 191 w 191"/>
                <a:gd name="T7" fmla="*/ 136 h 273"/>
                <a:gd name="T8" fmla="*/ 113 w 191"/>
                <a:gd name="T9" fmla="*/ 0 h 273"/>
                <a:gd name="T10" fmla="*/ 0 w 191"/>
                <a:gd name="T11" fmla="*/ 0 h 273"/>
                <a:gd name="T12" fmla="*/ 78 w 191"/>
                <a:gd name="T13" fmla="*/ 136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273">
                  <a:moveTo>
                    <a:pt x="78" y="136"/>
                  </a:moveTo>
                  <a:lnTo>
                    <a:pt x="0" y="273"/>
                  </a:lnTo>
                  <a:lnTo>
                    <a:pt x="113" y="273"/>
                  </a:lnTo>
                  <a:lnTo>
                    <a:pt x="191" y="136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78" y="136"/>
                  </a:lnTo>
                  <a:close/>
                </a:path>
              </a:pathLst>
            </a:custGeom>
            <a:solidFill>
              <a:srgbClr val="DCDD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 sz="200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49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 txBox="1">
            <a:spLocks/>
          </p:cNvSpPr>
          <p:nvPr/>
        </p:nvSpPr>
        <p:spPr>
          <a:xfrm>
            <a:off x="258416" y="42647"/>
            <a:ext cx="402555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32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itchFamily="34" charset="-122"/>
                <a:cs typeface="Calibri" panose="020F0502020204030204" pitchFamily="34" charset="0"/>
              </a:rPr>
              <a:t>Ultra 265</a:t>
            </a:r>
            <a:endParaRPr lang="zh-CN" altLang="en-US" sz="2800" b="1" dirty="0" smtClean="0">
              <a:solidFill>
                <a:srgbClr val="32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微软雅黑" pitchFamily="34" charset="-122"/>
              <a:cs typeface="Calibri" panose="020F0502020204030204" pitchFamily="34" charset="0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1142976" y="699542"/>
            <a:ext cx="7982742" cy="4324739"/>
            <a:chOff x="964275" y="699542"/>
            <a:chExt cx="7982742" cy="4324739"/>
          </a:xfrm>
        </p:grpSpPr>
        <p:sp>
          <p:nvSpPr>
            <p:cNvPr id="23" name="Freeform 8"/>
            <p:cNvSpPr>
              <a:spLocks/>
            </p:cNvSpPr>
            <p:nvPr/>
          </p:nvSpPr>
          <p:spPr bwMode="auto">
            <a:xfrm>
              <a:off x="4594805" y="699542"/>
              <a:ext cx="1922309" cy="855455"/>
            </a:xfrm>
            <a:custGeom>
              <a:avLst/>
              <a:gdLst>
                <a:gd name="T0" fmla="*/ 0 w 1179"/>
                <a:gd name="T1" fmla="*/ 0 h 370"/>
                <a:gd name="T2" fmla="*/ 1046 w 1179"/>
                <a:gd name="T3" fmla="*/ 0 h 370"/>
                <a:gd name="T4" fmla="*/ 1179 w 1179"/>
                <a:gd name="T5" fmla="*/ 185 h 370"/>
                <a:gd name="T6" fmla="*/ 1046 w 1179"/>
                <a:gd name="T7" fmla="*/ 370 h 370"/>
                <a:gd name="T8" fmla="*/ 0 w 1179"/>
                <a:gd name="T9" fmla="*/ 370 h 370"/>
                <a:gd name="T10" fmla="*/ 0 w 1179"/>
                <a:gd name="T11" fmla="*/ 0 h 370"/>
                <a:gd name="T12" fmla="*/ 0 w 1179"/>
                <a:gd name="T13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9" h="370">
                  <a:moveTo>
                    <a:pt x="0" y="0"/>
                  </a:moveTo>
                  <a:lnTo>
                    <a:pt x="1046" y="0"/>
                  </a:lnTo>
                  <a:lnTo>
                    <a:pt x="1179" y="185"/>
                  </a:lnTo>
                  <a:lnTo>
                    <a:pt x="1046" y="370"/>
                  </a:lnTo>
                  <a:lnTo>
                    <a:pt x="0" y="37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8"/>
            <p:cNvSpPr>
              <a:spLocks/>
            </p:cNvSpPr>
            <p:nvPr/>
          </p:nvSpPr>
          <p:spPr bwMode="auto">
            <a:xfrm>
              <a:off x="964275" y="699542"/>
              <a:ext cx="1922309" cy="855455"/>
            </a:xfrm>
            <a:custGeom>
              <a:avLst/>
              <a:gdLst>
                <a:gd name="T0" fmla="*/ 0 w 1179"/>
                <a:gd name="T1" fmla="*/ 0 h 370"/>
                <a:gd name="T2" fmla="*/ 1046 w 1179"/>
                <a:gd name="T3" fmla="*/ 0 h 370"/>
                <a:gd name="T4" fmla="*/ 1179 w 1179"/>
                <a:gd name="T5" fmla="*/ 185 h 370"/>
                <a:gd name="T6" fmla="*/ 1046 w 1179"/>
                <a:gd name="T7" fmla="*/ 370 h 370"/>
                <a:gd name="T8" fmla="*/ 0 w 1179"/>
                <a:gd name="T9" fmla="*/ 370 h 370"/>
                <a:gd name="T10" fmla="*/ 0 w 1179"/>
                <a:gd name="T11" fmla="*/ 0 h 370"/>
                <a:gd name="T12" fmla="*/ 0 w 1179"/>
                <a:gd name="T13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9" h="370">
                  <a:moveTo>
                    <a:pt x="0" y="0"/>
                  </a:moveTo>
                  <a:lnTo>
                    <a:pt x="1046" y="0"/>
                  </a:lnTo>
                  <a:lnTo>
                    <a:pt x="1179" y="185"/>
                  </a:lnTo>
                  <a:lnTo>
                    <a:pt x="1046" y="370"/>
                  </a:lnTo>
                  <a:lnTo>
                    <a:pt x="0" y="37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25" name="组合 40"/>
            <p:cNvGrpSpPr/>
            <p:nvPr/>
          </p:nvGrpSpPr>
          <p:grpSpPr>
            <a:xfrm>
              <a:off x="2061334" y="4194691"/>
              <a:ext cx="3443222" cy="829590"/>
              <a:chOff x="5160114" y="3255688"/>
              <a:chExt cx="2582863" cy="622300"/>
            </a:xfrm>
          </p:grpSpPr>
          <p:sp>
            <p:nvSpPr>
              <p:cNvPr id="26" name="Freeform 13"/>
              <p:cNvSpPr>
                <a:spLocks/>
              </p:cNvSpPr>
              <p:nvPr/>
            </p:nvSpPr>
            <p:spPr bwMode="auto">
              <a:xfrm rot="10800000" flipV="1">
                <a:off x="5160114" y="3255688"/>
                <a:ext cx="2582863" cy="622300"/>
              </a:xfrm>
              <a:custGeom>
                <a:avLst/>
                <a:gdLst>
                  <a:gd name="T0" fmla="*/ 0 w 686"/>
                  <a:gd name="T1" fmla="*/ 0 h 165"/>
                  <a:gd name="T2" fmla="*/ 149 w 686"/>
                  <a:gd name="T3" fmla="*/ 0 h 165"/>
                  <a:gd name="T4" fmla="*/ 149 w 686"/>
                  <a:gd name="T5" fmla="*/ 147 h 165"/>
                  <a:gd name="T6" fmla="*/ 203 w 686"/>
                  <a:gd name="T7" fmla="*/ 0 h 165"/>
                  <a:gd name="T8" fmla="*/ 603 w 686"/>
                  <a:gd name="T9" fmla="*/ 0 h 165"/>
                  <a:gd name="T10" fmla="*/ 686 w 686"/>
                  <a:gd name="T11" fmla="*/ 82 h 165"/>
                  <a:gd name="T12" fmla="*/ 686 w 686"/>
                  <a:gd name="T13" fmla="*/ 82 h 165"/>
                  <a:gd name="T14" fmla="*/ 603 w 686"/>
                  <a:gd name="T15" fmla="*/ 165 h 165"/>
                  <a:gd name="T16" fmla="*/ 0 w 686"/>
                  <a:gd name="T17" fmla="*/ 165 h 165"/>
                  <a:gd name="T18" fmla="*/ 0 w 686"/>
                  <a:gd name="T1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6" h="165">
                    <a:moveTo>
                      <a:pt x="0" y="0"/>
                    </a:moveTo>
                    <a:cubicBezTo>
                      <a:pt x="149" y="0"/>
                      <a:pt x="149" y="0"/>
                      <a:pt x="149" y="0"/>
                    </a:cubicBezTo>
                    <a:cubicBezTo>
                      <a:pt x="149" y="147"/>
                      <a:pt x="149" y="147"/>
                      <a:pt x="149" y="147"/>
                    </a:cubicBezTo>
                    <a:cubicBezTo>
                      <a:pt x="203" y="0"/>
                      <a:pt x="203" y="0"/>
                      <a:pt x="203" y="0"/>
                    </a:cubicBezTo>
                    <a:cubicBezTo>
                      <a:pt x="603" y="0"/>
                      <a:pt x="603" y="0"/>
                      <a:pt x="603" y="0"/>
                    </a:cubicBezTo>
                    <a:cubicBezTo>
                      <a:pt x="649" y="0"/>
                      <a:pt x="686" y="37"/>
                      <a:pt x="686" y="82"/>
                    </a:cubicBezTo>
                    <a:cubicBezTo>
                      <a:pt x="686" y="82"/>
                      <a:pt x="686" y="82"/>
                      <a:pt x="686" y="82"/>
                    </a:cubicBezTo>
                    <a:cubicBezTo>
                      <a:pt x="686" y="128"/>
                      <a:pt x="649" y="165"/>
                      <a:pt x="603" y="165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Freeform 14"/>
              <p:cNvSpPr>
                <a:spLocks/>
              </p:cNvSpPr>
              <p:nvPr/>
            </p:nvSpPr>
            <p:spPr bwMode="auto">
              <a:xfrm rot="10800000" flipV="1">
                <a:off x="6836514" y="3255688"/>
                <a:ext cx="346075" cy="554037"/>
              </a:xfrm>
              <a:custGeom>
                <a:avLst/>
                <a:gdLst>
                  <a:gd name="T0" fmla="*/ 218 w 218"/>
                  <a:gd name="T1" fmla="*/ 95 h 349"/>
                  <a:gd name="T2" fmla="*/ 0 w 218"/>
                  <a:gd name="T3" fmla="*/ 349 h 349"/>
                  <a:gd name="T4" fmla="*/ 128 w 218"/>
                  <a:gd name="T5" fmla="*/ 0 h 349"/>
                  <a:gd name="T6" fmla="*/ 218 w 218"/>
                  <a:gd name="T7" fmla="*/ 95 h 349"/>
                  <a:gd name="T8" fmla="*/ 218 w 218"/>
                  <a:gd name="T9" fmla="*/ 95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349">
                    <a:moveTo>
                      <a:pt x="218" y="95"/>
                    </a:moveTo>
                    <a:lnTo>
                      <a:pt x="0" y="349"/>
                    </a:lnTo>
                    <a:lnTo>
                      <a:pt x="128" y="0"/>
                    </a:lnTo>
                    <a:lnTo>
                      <a:pt x="218" y="95"/>
                    </a:lnTo>
                    <a:lnTo>
                      <a:pt x="218" y="9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8" name="组合 30"/>
            <p:cNvGrpSpPr/>
            <p:nvPr/>
          </p:nvGrpSpPr>
          <p:grpSpPr>
            <a:xfrm flipH="1">
              <a:off x="5499870" y="3582584"/>
              <a:ext cx="3443223" cy="829590"/>
              <a:chOff x="5160114" y="3255688"/>
              <a:chExt cx="2582863" cy="622300"/>
            </a:xfrm>
          </p:grpSpPr>
          <p:sp>
            <p:nvSpPr>
              <p:cNvPr id="29" name="Freeform 13"/>
              <p:cNvSpPr>
                <a:spLocks/>
              </p:cNvSpPr>
              <p:nvPr/>
            </p:nvSpPr>
            <p:spPr bwMode="auto">
              <a:xfrm rot="10800000" flipV="1">
                <a:off x="5160114" y="3255688"/>
                <a:ext cx="2582863" cy="622300"/>
              </a:xfrm>
              <a:custGeom>
                <a:avLst/>
                <a:gdLst>
                  <a:gd name="T0" fmla="*/ 0 w 686"/>
                  <a:gd name="T1" fmla="*/ 0 h 165"/>
                  <a:gd name="T2" fmla="*/ 149 w 686"/>
                  <a:gd name="T3" fmla="*/ 0 h 165"/>
                  <a:gd name="T4" fmla="*/ 149 w 686"/>
                  <a:gd name="T5" fmla="*/ 147 h 165"/>
                  <a:gd name="T6" fmla="*/ 203 w 686"/>
                  <a:gd name="T7" fmla="*/ 0 h 165"/>
                  <a:gd name="T8" fmla="*/ 603 w 686"/>
                  <a:gd name="T9" fmla="*/ 0 h 165"/>
                  <a:gd name="T10" fmla="*/ 686 w 686"/>
                  <a:gd name="T11" fmla="*/ 82 h 165"/>
                  <a:gd name="T12" fmla="*/ 686 w 686"/>
                  <a:gd name="T13" fmla="*/ 82 h 165"/>
                  <a:gd name="T14" fmla="*/ 603 w 686"/>
                  <a:gd name="T15" fmla="*/ 165 h 165"/>
                  <a:gd name="T16" fmla="*/ 0 w 686"/>
                  <a:gd name="T17" fmla="*/ 165 h 165"/>
                  <a:gd name="T18" fmla="*/ 0 w 686"/>
                  <a:gd name="T1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6" h="165">
                    <a:moveTo>
                      <a:pt x="0" y="0"/>
                    </a:moveTo>
                    <a:cubicBezTo>
                      <a:pt x="149" y="0"/>
                      <a:pt x="149" y="0"/>
                      <a:pt x="149" y="0"/>
                    </a:cubicBezTo>
                    <a:cubicBezTo>
                      <a:pt x="149" y="147"/>
                      <a:pt x="149" y="147"/>
                      <a:pt x="149" y="147"/>
                    </a:cubicBezTo>
                    <a:cubicBezTo>
                      <a:pt x="203" y="0"/>
                      <a:pt x="203" y="0"/>
                      <a:pt x="203" y="0"/>
                    </a:cubicBezTo>
                    <a:cubicBezTo>
                      <a:pt x="603" y="0"/>
                      <a:pt x="603" y="0"/>
                      <a:pt x="603" y="0"/>
                    </a:cubicBezTo>
                    <a:cubicBezTo>
                      <a:pt x="649" y="0"/>
                      <a:pt x="686" y="37"/>
                      <a:pt x="686" y="82"/>
                    </a:cubicBezTo>
                    <a:cubicBezTo>
                      <a:pt x="686" y="82"/>
                      <a:pt x="686" y="82"/>
                      <a:pt x="686" y="82"/>
                    </a:cubicBezTo>
                    <a:cubicBezTo>
                      <a:pt x="686" y="128"/>
                      <a:pt x="649" y="165"/>
                      <a:pt x="603" y="165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Freeform 14"/>
              <p:cNvSpPr>
                <a:spLocks/>
              </p:cNvSpPr>
              <p:nvPr/>
            </p:nvSpPr>
            <p:spPr bwMode="auto">
              <a:xfrm rot="10800000" flipV="1">
                <a:off x="6836514" y="3255688"/>
                <a:ext cx="346075" cy="554037"/>
              </a:xfrm>
              <a:custGeom>
                <a:avLst/>
                <a:gdLst>
                  <a:gd name="T0" fmla="*/ 218 w 218"/>
                  <a:gd name="T1" fmla="*/ 95 h 349"/>
                  <a:gd name="T2" fmla="*/ 0 w 218"/>
                  <a:gd name="T3" fmla="*/ 349 h 349"/>
                  <a:gd name="T4" fmla="*/ 128 w 218"/>
                  <a:gd name="T5" fmla="*/ 0 h 349"/>
                  <a:gd name="T6" fmla="*/ 218 w 218"/>
                  <a:gd name="T7" fmla="*/ 95 h 349"/>
                  <a:gd name="T8" fmla="*/ 218 w 218"/>
                  <a:gd name="T9" fmla="*/ 95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349">
                    <a:moveTo>
                      <a:pt x="218" y="95"/>
                    </a:moveTo>
                    <a:lnTo>
                      <a:pt x="0" y="349"/>
                    </a:lnTo>
                    <a:lnTo>
                      <a:pt x="128" y="0"/>
                    </a:lnTo>
                    <a:lnTo>
                      <a:pt x="218" y="95"/>
                    </a:lnTo>
                    <a:lnTo>
                      <a:pt x="218" y="9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1" name="组合 1"/>
            <p:cNvGrpSpPr/>
            <p:nvPr/>
          </p:nvGrpSpPr>
          <p:grpSpPr>
            <a:xfrm>
              <a:off x="2051720" y="3075806"/>
              <a:ext cx="3443222" cy="829590"/>
              <a:chOff x="5160114" y="3255688"/>
              <a:chExt cx="2582863" cy="622300"/>
            </a:xfrm>
          </p:grpSpPr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 rot="10800000" flipV="1">
                <a:off x="5160114" y="3255688"/>
                <a:ext cx="2582863" cy="622300"/>
              </a:xfrm>
              <a:custGeom>
                <a:avLst/>
                <a:gdLst>
                  <a:gd name="T0" fmla="*/ 0 w 686"/>
                  <a:gd name="T1" fmla="*/ 0 h 165"/>
                  <a:gd name="T2" fmla="*/ 149 w 686"/>
                  <a:gd name="T3" fmla="*/ 0 h 165"/>
                  <a:gd name="T4" fmla="*/ 149 w 686"/>
                  <a:gd name="T5" fmla="*/ 147 h 165"/>
                  <a:gd name="T6" fmla="*/ 203 w 686"/>
                  <a:gd name="T7" fmla="*/ 0 h 165"/>
                  <a:gd name="T8" fmla="*/ 603 w 686"/>
                  <a:gd name="T9" fmla="*/ 0 h 165"/>
                  <a:gd name="T10" fmla="*/ 686 w 686"/>
                  <a:gd name="T11" fmla="*/ 82 h 165"/>
                  <a:gd name="T12" fmla="*/ 686 w 686"/>
                  <a:gd name="T13" fmla="*/ 82 h 165"/>
                  <a:gd name="T14" fmla="*/ 603 w 686"/>
                  <a:gd name="T15" fmla="*/ 165 h 165"/>
                  <a:gd name="T16" fmla="*/ 0 w 686"/>
                  <a:gd name="T17" fmla="*/ 165 h 165"/>
                  <a:gd name="T18" fmla="*/ 0 w 686"/>
                  <a:gd name="T1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6" h="165">
                    <a:moveTo>
                      <a:pt x="0" y="0"/>
                    </a:moveTo>
                    <a:cubicBezTo>
                      <a:pt x="149" y="0"/>
                      <a:pt x="149" y="0"/>
                      <a:pt x="149" y="0"/>
                    </a:cubicBezTo>
                    <a:cubicBezTo>
                      <a:pt x="149" y="147"/>
                      <a:pt x="149" y="147"/>
                      <a:pt x="149" y="147"/>
                    </a:cubicBezTo>
                    <a:cubicBezTo>
                      <a:pt x="203" y="0"/>
                      <a:pt x="203" y="0"/>
                      <a:pt x="203" y="0"/>
                    </a:cubicBezTo>
                    <a:cubicBezTo>
                      <a:pt x="603" y="0"/>
                      <a:pt x="603" y="0"/>
                      <a:pt x="603" y="0"/>
                    </a:cubicBezTo>
                    <a:cubicBezTo>
                      <a:pt x="649" y="0"/>
                      <a:pt x="686" y="37"/>
                      <a:pt x="686" y="82"/>
                    </a:cubicBezTo>
                    <a:cubicBezTo>
                      <a:pt x="686" y="82"/>
                      <a:pt x="686" y="82"/>
                      <a:pt x="686" y="82"/>
                    </a:cubicBezTo>
                    <a:cubicBezTo>
                      <a:pt x="686" y="128"/>
                      <a:pt x="649" y="165"/>
                      <a:pt x="603" y="165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14"/>
              <p:cNvSpPr>
                <a:spLocks/>
              </p:cNvSpPr>
              <p:nvPr/>
            </p:nvSpPr>
            <p:spPr bwMode="auto">
              <a:xfrm rot="10800000" flipV="1">
                <a:off x="6836514" y="3255688"/>
                <a:ext cx="346075" cy="554037"/>
              </a:xfrm>
              <a:custGeom>
                <a:avLst/>
                <a:gdLst>
                  <a:gd name="T0" fmla="*/ 218 w 218"/>
                  <a:gd name="T1" fmla="*/ 95 h 349"/>
                  <a:gd name="T2" fmla="*/ 0 w 218"/>
                  <a:gd name="T3" fmla="*/ 349 h 349"/>
                  <a:gd name="T4" fmla="*/ 128 w 218"/>
                  <a:gd name="T5" fmla="*/ 0 h 349"/>
                  <a:gd name="T6" fmla="*/ 218 w 218"/>
                  <a:gd name="T7" fmla="*/ 95 h 349"/>
                  <a:gd name="T8" fmla="*/ 218 w 218"/>
                  <a:gd name="T9" fmla="*/ 95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349">
                    <a:moveTo>
                      <a:pt x="218" y="95"/>
                    </a:moveTo>
                    <a:lnTo>
                      <a:pt x="0" y="349"/>
                    </a:lnTo>
                    <a:lnTo>
                      <a:pt x="128" y="0"/>
                    </a:lnTo>
                    <a:lnTo>
                      <a:pt x="218" y="95"/>
                    </a:lnTo>
                    <a:lnTo>
                      <a:pt x="218" y="9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4" name="组合 10"/>
            <p:cNvGrpSpPr/>
            <p:nvPr/>
          </p:nvGrpSpPr>
          <p:grpSpPr>
            <a:xfrm>
              <a:off x="7582085" y="1681993"/>
              <a:ext cx="1152000" cy="1152000"/>
              <a:chOff x="4319972" y="1851670"/>
              <a:chExt cx="1152128" cy="1152128"/>
            </a:xfrm>
          </p:grpSpPr>
          <p:sp>
            <p:nvSpPr>
              <p:cNvPr id="35" name="椭圆 34"/>
              <p:cNvSpPr/>
              <p:nvPr/>
            </p:nvSpPr>
            <p:spPr>
              <a:xfrm>
                <a:off x="4319972" y="1851670"/>
                <a:ext cx="1152128" cy="1152128"/>
              </a:xfrm>
              <a:prstGeom prst="ellipse">
                <a:avLst/>
              </a:prstGeom>
              <a:solidFill>
                <a:srgbClr val="1B8C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4319972" y="2243068"/>
                <a:ext cx="1152128" cy="3704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b="1" dirty="0" smtClean="0">
                    <a:solidFill>
                      <a:srgbClr val="FFC000"/>
                    </a:solidFill>
                    <a:latin typeface="+mn-lt"/>
                  </a:rPr>
                  <a:t>Ultra 265</a:t>
                </a:r>
                <a:endParaRPr lang="zh-CN" altLang="en-US" b="1" dirty="0">
                  <a:solidFill>
                    <a:srgbClr val="FFC000"/>
                  </a:solidFill>
                  <a:latin typeface="+mn-lt"/>
                </a:endParaRPr>
              </a:p>
            </p:txBody>
          </p:sp>
        </p:grpSp>
        <p:grpSp>
          <p:nvGrpSpPr>
            <p:cNvPr id="37" name="组合 11"/>
            <p:cNvGrpSpPr/>
            <p:nvPr/>
          </p:nvGrpSpPr>
          <p:grpSpPr>
            <a:xfrm>
              <a:off x="980589" y="1682496"/>
              <a:ext cx="1174651" cy="1150052"/>
              <a:chOff x="4319972" y="1851670"/>
              <a:chExt cx="1152128" cy="1152128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4319973" y="1851670"/>
                <a:ext cx="1129911" cy="1152128"/>
              </a:xfrm>
              <a:prstGeom prst="ellipse">
                <a:avLst/>
              </a:prstGeom>
              <a:solidFill>
                <a:srgbClr val="1B8C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1B8CCE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319972" y="2243068"/>
                <a:ext cx="1152128" cy="369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b="1" dirty="0" smtClean="0">
                    <a:solidFill>
                      <a:schemeClr val="bg1"/>
                    </a:solidFill>
                    <a:latin typeface="+mn-lt"/>
                  </a:rPr>
                  <a:t>H.265</a:t>
                </a:r>
                <a:endParaRPr lang="zh-CN" altLang="en-US" b="1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grpSp>
          <p:nvGrpSpPr>
            <p:cNvPr id="40" name="组合 14"/>
            <p:cNvGrpSpPr/>
            <p:nvPr/>
          </p:nvGrpSpPr>
          <p:grpSpPr>
            <a:xfrm>
              <a:off x="4427984" y="1681992"/>
              <a:ext cx="1474195" cy="1152000"/>
              <a:chOff x="4179638" y="1851670"/>
              <a:chExt cx="1296144" cy="1061974"/>
            </a:xfrm>
          </p:grpSpPr>
          <p:sp>
            <p:nvSpPr>
              <p:cNvPr id="41" name="椭圆 40"/>
              <p:cNvSpPr/>
              <p:nvPr/>
            </p:nvSpPr>
            <p:spPr>
              <a:xfrm>
                <a:off x="4319972" y="1851670"/>
                <a:ext cx="1012863" cy="1061974"/>
              </a:xfrm>
              <a:prstGeom prst="ellipse">
                <a:avLst/>
              </a:prstGeom>
              <a:solidFill>
                <a:srgbClr val="1B8C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179638" y="2103699"/>
                <a:ext cx="1296144" cy="5958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b="1" dirty="0" smtClean="0">
                    <a:solidFill>
                      <a:schemeClr val="bg1"/>
                    </a:solidFill>
                    <a:latin typeface="+mn-lt"/>
                  </a:rPr>
                  <a:t>U-Code</a:t>
                </a:r>
              </a:p>
              <a:p>
                <a:pPr algn="ctr"/>
                <a:r>
                  <a:rPr lang="en-US" altLang="zh-CN" b="1" dirty="0" smtClean="0">
                    <a:solidFill>
                      <a:schemeClr val="bg1"/>
                    </a:solidFill>
                    <a:latin typeface="+mn-lt"/>
                  </a:rPr>
                  <a:t>Technology</a:t>
                </a:r>
                <a:endParaRPr lang="zh-CN" altLang="en-US" b="1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2976736" y="1751786"/>
              <a:ext cx="6480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b="1" dirty="0" smtClean="0">
                  <a:solidFill>
                    <a:srgbClr val="003F5E"/>
                  </a:solidFill>
                </a:rPr>
                <a:t>+</a:t>
              </a:r>
              <a:endParaRPr lang="zh-CN" altLang="en-US" sz="6000" b="1" dirty="0">
                <a:solidFill>
                  <a:srgbClr val="003F5E"/>
                </a:solidFill>
              </a:endParaRPr>
            </a:p>
          </p:txBody>
        </p:sp>
        <p:sp>
          <p:nvSpPr>
            <p:cNvPr id="44" name="TextBox 18"/>
            <p:cNvSpPr txBox="1"/>
            <p:nvPr/>
          </p:nvSpPr>
          <p:spPr>
            <a:xfrm>
              <a:off x="6721525" y="1779662"/>
              <a:ext cx="6480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b="1" dirty="0">
                  <a:solidFill>
                    <a:srgbClr val="003F5E"/>
                  </a:solidFill>
                </a:rPr>
                <a:t>=</a:t>
              </a:r>
              <a:endParaRPr lang="zh-CN" altLang="en-US" sz="6000" b="1" dirty="0">
                <a:solidFill>
                  <a:srgbClr val="003F5E"/>
                </a:solidFill>
              </a:endParaRPr>
            </a:p>
          </p:txBody>
        </p:sp>
        <p:sp>
          <p:nvSpPr>
            <p:cNvPr id="45" name="TextBox 20"/>
            <p:cNvSpPr txBox="1"/>
            <p:nvPr/>
          </p:nvSpPr>
          <p:spPr>
            <a:xfrm>
              <a:off x="1041833" y="732641"/>
              <a:ext cx="14648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>
                  <a:solidFill>
                    <a:schemeClr val="bg1"/>
                  </a:solidFill>
                </a:rPr>
                <a:t>The most advanced video compression technology in video surveillance 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46" name="TextBox 22"/>
            <p:cNvSpPr txBox="1"/>
            <p:nvPr/>
          </p:nvSpPr>
          <p:spPr>
            <a:xfrm>
              <a:off x="4647733" y="745104"/>
              <a:ext cx="17856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>
                  <a:solidFill>
                    <a:schemeClr val="bg1"/>
                  </a:solidFill>
                </a:rPr>
                <a:t>The deep video compression technology of Uniview to reduce the bitrate based on H.265</a:t>
              </a:r>
              <a:endParaRPr lang="zh-CN" altLang="en-US" sz="12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47" name="TextBox 28"/>
            <p:cNvSpPr txBox="1"/>
            <p:nvPr/>
          </p:nvSpPr>
          <p:spPr>
            <a:xfrm>
              <a:off x="4757569" y="3291830"/>
              <a:ext cx="80101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 smtClean="0">
                  <a:solidFill>
                    <a:schemeClr val="bg1"/>
                  </a:solidFill>
                </a:rPr>
                <a:t>Bitrate</a:t>
              </a:r>
            </a:p>
            <a:p>
              <a:pPr algn="ctr"/>
              <a:r>
                <a:rPr lang="en-US" altLang="zh-CN" sz="1200" b="1" dirty="0" smtClean="0">
                  <a:solidFill>
                    <a:schemeClr val="bg1"/>
                  </a:solidFill>
                </a:rPr>
                <a:t>control</a:t>
              </a:r>
              <a:endParaRPr lang="zh-CN" altLang="en-US" sz="1200" b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48" name="TextBox 25"/>
            <p:cNvSpPr txBox="1"/>
            <p:nvPr/>
          </p:nvSpPr>
          <p:spPr>
            <a:xfrm>
              <a:off x="5404341" y="3699088"/>
              <a:ext cx="954895" cy="6001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chemeClr val="bg1"/>
                  </a:solidFill>
                  <a:latin typeface="+mn-lt"/>
                </a:rPr>
                <a:t>Deep</a:t>
              </a:r>
            </a:p>
            <a:p>
              <a:pPr algn="ctr"/>
              <a:r>
                <a:rPr lang="en-US" altLang="zh-CN" sz="1100" b="1" dirty="0" smtClean="0">
                  <a:solidFill>
                    <a:schemeClr val="bg1"/>
                  </a:solidFill>
                  <a:latin typeface="+mn-lt"/>
                </a:rPr>
                <a:t>Video compression</a:t>
              </a:r>
              <a:endParaRPr lang="zh-CN" altLang="en-US" sz="1100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49" name="TextBox 31"/>
            <p:cNvSpPr txBox="1"/>
            <p:nvPr/>
          </p:nvSpPr>
          <p:spPr>
            <a:xfrm>
              <a:off x="4635953" y="4378653"/>
              <a:ext cx="9548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 smtClean="0">
                  <a:solidFill>
                    <a:schemeClr val="bg1"/>
                  </a:solidFill>
                  <a:latin typeface="+mn-lt"/>
                </a:rPr>
                <a:t>Image quality</a:t>
              </a:r>
              <a:endParaRPr lang="zh-CN" altLang="en-US" sz="1200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50" name="TextBox 40"/>
            <p:cNvSpPr txBox="1"/>
            <p:nvPr/>
          </p:nvSpPr>
          <p:spPr>
            <a:xfrm>
              <a:off x="6565514" y="3555760"/>
              <a:ext cx="238150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zh-CN" sz="1200" dirty="0" smtClean="0">
                  <a:solidFill>
                    <a:schemeClr val="bg1"/>
                  </a:solidFill>
                </a:rPr>
                <a:t>Separate moving target and static background with different codec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zh-CN" sz="1200" dirty="0" smtClean="0">
                  <a:solidFill>
                    <a:schemeClr val="bg1"/>
                  </a:solidFill>
                </a:rPr>
                <a:t>Dynamic GOP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51" name="TextBox 41"/>
            <p:cNvSpPr txBox="1"/>
            <p:nvPr/>
          </p:nvSpPr>
          <p:spPr>
            <a:xfrm>
              <a:off x="2116595" y="3270140"/>
              <a:ext cx="21009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r">
                <a:buFont typeface="Arial" panose="020B0604020202020204" pitchFamily="34" charset="0"/>
                <a:buChar char="•"/>
              </a:pPr>
              <a:r>
                <a:rPr lang="en-US" altLang="zh-CN" sz="1200" dirty="0" smtClean="0">
                  <a:solidFill>
                    <a:schemeClr val="bg1"/>
                  </a:solidFill>
                </a:rPr>
                <a:t>Control bitrate depending on the video content   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52" name="TextBox 43"/>
            <p:cNvSpPr txBox="1"/>
            <p:nvPr/>
          </p:nvSpPr>
          <p:spPr>
            <a:xfrm>
              <a:off x="2237942" y="4470985"/>
              <a:ext cx="20137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zh-CN" sz="1200" dirty="0" smtClean="0">
                  <a:solidFill>
                    <a:schemeClr val="bg1"/>
                  </a:solidFill>
                </a:rPr>
                <a:t>Keep good image quality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54" name="直接连接符 53"/>
            <p:cNvCxnSpPr/>
            <p:nvPr/>
          </p:nvCxnSpPr>
          <p:spPr>
            <a:xfrm flipH="1">
              <a:off x="980589" y="1563638"/>
              <a:ext cx="1" cy="633991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>
              <a:off x="4595440" y="1563638"/>
              <a:ext cx="0" cy="63360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>
              <a:off x="5292080" y="2787774"/>
              <a:ext cx="0" cy="43200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49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258416" y="42647"/>
            <a:ext cx="6761856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32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软雅黑" pitchFamily="34" charset="-122"/>
                <a:cs typeface="Calibri" panose="020F0502020204030204" pitchFamily="34" charset="0"/>
              </a:rPr>
              <a:t>Abundant Ports &amp; Interfaces</a:t>
            </a:r>
            <a:endParaRPr lang="zh-CN" altLang="en-US" sz="2800" b="1" dirty="0">
              <a:solidFill>
                <a:srgbClr val="32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8416" y="566251"/>
            <a:ext cx="1259632" cy="45719"/>
          </a:xfrm>
          <a:prstGeom prst="rect">
            <a:avLst/>
          </a:prstGeom>
          <a:solidFill>
            <a:srgbClr val="237CB0"/>
          </a:solidFill>
          <a:ln>
            <a:solidFill>
              <a:srgbClr val="237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518048" y="566635"/>
            <a:ext cx="792088" cy="45719"/>
          </a:xfrm>
          <a:prstGeom prst="rect">
            <a:avLst/>
          </a:prstGeom>
          <a:solidFill>
            <a:srgbClr val="323333"/>
          </a:solidFill>
          <a:ln>
            <a:solidFill>
              <a:srgbClr val="32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TextBox 52"/>
          <p:cNvSpPr txBox="1"/>
          <p:nvPr/>
        </p:nvSpPr>
        <p:spPr>
          <a:xfrm>
            <a:off x="2357422" y="842198"/>
            <a:ext cx="4286280" cy="896699"/>
          </a:xfrm>
          <a:prstGeom prst="roundRect">
            <a:avLst/>
          </a:prstGeom>
          <a:solidFill>
            <a:srgbClr val="4C4948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 smtClean="0">
                <a:solidFill>
                  <a:schemeClr val="bg1"/>
                </a:solidFill>
                <a:latin typeface="+mn-lt"/>
                <a:ea typeface="微软雅黑" pitchFamily="34" charset="-122"/>
              </a:rPr>
              <a:t>Easy to deploy and maintain, </a:t>
            </a: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 smtClean="0">
                <a:solidFill>
                  <a:schemeClr val="bg1"/>
                </a:solidFill>
                <a:latin typeface="+mn-lt"/>
                <a:ea typeface="微软雅黑" pitchFamily="34" charset="-122"/>
              </a:rPr>
              <a:t>saving cost and providing peace of mind</a:t>
            </a:r>
            <a:endParaRPr lang="zh-CN" altLang="en-US" sz="2000" b="1" dirty="0">
              <a:solidFill>
                <a:schemeClr val="bg1"/>
              </a:solidFill>
              <a:latin typeface="+mn-lt"/>
              <a:ea typeface="微软雅黑" pitchFamily="34" charset="-122"/>
            </a:endParaRPr>
          </a:p>
        </p:txBody>
      </p:sp>
      <p:pic>
        <p:nvPicPr>
          <p:cNvPr id="406" name="Picture 2" descr="F:\分销海外产品彩页\海外产品彩页\海外彩页\GNVR V5R1\B01\NVR516 Series V2.1\NVR516_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0324" y="1142990"/>
            <a:ext cx="4104456" cy="2736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07" name="组合 406"/>
          <p:cNvGrpSpPr/>
          <p:nvPr/>
        </p:nvGrpSpPr>
        <p:grpSpPr>
          <a:xfrm>
            <a:off x="500034" y="1252274"/>
            <a:ext cx="3436434" cy="2947504"/>
            <a:chOff x="629230" y="1240874"/>
            <a:chExt cx="3436434" cy="2947504"/>
          </a:xfrm>
        </p:grpSpPr>
        <p:grpSp>
          <p:nvGrpSpPr>
            <p:cNvPr id="408" name="组合 248"/>
            <p:cNvGrpSpPr/>
            <p:nvPr/>
          </p:nvGrpSpPr>
          <p:grpSpPr>
            <a:xfrm>
              <a:off x="845824" y="3000378"/>
              <a:ext cx="1440160" cy="1188000"/>
              <a:chOff x="845824" y="3000378"/>
              <a:chExt cx="1440160" cy="1188000"/>
            </a:xfrm>
          </p:grpSpPr>
          <p:sp>
            <p:nvSpPr>
              <p:cNvPr id="417" name="椭圆 416"/>
              <p:cNvSpPr/>
              <p:nvPr/>
            </p:nvSpPr>
            <p:spPr>
              <a:xfrm>
                <a:off x="1002545" y="3000378"/>
                <a:ext cx="1188000" cy="1188000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</a:gra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22006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44011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66016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8802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110025" algn="l" defTabSz="1244011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732031" algn="l" defTabSz="1244011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354035" algn="l" defTabSz="1244011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976041" algn="l" defTabSz="1244011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pic>
            <p:nvPicPr>
              <p:cNvPr id="418" name="图片 41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824" y="3000378"/>
                <a:ext cx="1440160" cy="96098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419" name="文本框 9"/>
              <p:cNvSpPr txBox="1"/>
              <p:nvPr/>
            </p:nvSpPr>
            <p:spPr>
              <a:xfrm>
                <a:off x="1272172" y="3690384"/>
                <a:ext cx="7477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622006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1244011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866016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248802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3110025" algn="l" defTabSz="1244011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3732031" algn="l" defTabSz="1244011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4354035" algn="l" defTabSz="1244011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4976041" algn="l" defTabSz="1244011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r>
                  <a:rPr lang="en-US" altLang="zh-CN" sz="10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微软雅黑" panose="020B0503020204020204" pitchFamily="34" charset="-122"/>
                  </a:rPr>
                  <a:t>Network switch</a:t>
                </a:r>
                <a:endParaRPr lang="zh-CN" altLang="en-US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09" name="圆角矩形 408"/>
            <p:cNvSpPr/>
            <p:nvPr/>
          </p:nvSpPr>
          <p:spPr>
            <a:xfrm>
              <a:off x="3705624" y="2725291"/>
              <a:ext cx="360040" cy="288032"/>
            </a:xfrm>
            <a:prstGeom prst="roundRect">
              <a:avLst>
                <a:gd name="adj" fmla="val 7730"/>
              </a:avLst>
            </a:prstGeom>
            <a:noFill/>
            <a:ln w="19050">
              <a:solidFill>
                <a:srgbClr val="F28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10" name="直接连接符 409"/>
            <p:cNvCxnSpPr>
              <a:stCxn id="409" idx="2"/>
            </p:cNvCxnSpPr>
            <p:nvPr/>
          </p:nvCxnSpPr>
          <p:spPr>
            <a:xfrm rot="5400000">
              <a:off x="2842254" y="2457053"/>
              <a:ext cx="487121" cy="1599660"/>
            </a:xfrm>
            <a:prstGeom prst="line">
              <a:avLst/>
            </a:prstGeom>
            <a:ln w="19050">
              <a:solidFill>
                <a:srgbClr val="F28F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1" name="圆角矩形 410"/>
            <p:cNvSpPr/>
            <p:nvPr/>
          </p:nvSpPr>
          <p:spPr>
            <a:xfrm>
              <a:off x="3357554" y="2857502"/>
              <a:ext cx="348070" cy="161926"/>
            </a:xfrm>
            <a:prstGeom prst="roundRect">
              <a:avLst>
                <a:gd name="adj" fmla="val 7730"/>
              </a:avLst>
            </a:prstGeom>
            <a:noFill/>
            <a:ln w="19050">
              <a:solidFill>
                <a:srgbClr val="F28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12" name="组合 247"/>
            <p:cNvGrpSpPr/>
            <p:nvPr/>
          </p:nvGrpSpPr>
          <p:grpSpPr>
            <a:xfrm>
              <a:off x="914982" y="1669502"/>
              <a:ext cx="1188000" cy="1188000"/>
              <a:chOff x="914982" y="1669502"/>
              <a:chExt cx="1188000" cy="1188000"/>
            </a:xfrm>
          </p:grpSpPr>
          <p:sp>
            <p:nvSpPr>
              <p:cNvPr id="415" name="椭圆 414"/>
              <p:cNvSpPr/>
              <p:nvPr/>
            </p:nvSpPr>
            <p:spPr>
              <a:xfrm>
                <a:off x="914982" y="1669502"/>
                <a:ext cx="1188000" cy="1188000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</a:gra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22006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44011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66016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8802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110025" algn="l" defTabSz="1244011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732031" algn="l" defTabSz="1244011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354035" algn="l" defTabSz="1244011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976041" algn="l" defTabSz="1244011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416" name="文本框 9"/>
              <p:cNvSpPr txBox="1"/>
              <p:nvPr/>
            </p:nvSpPr>
            <p:spPr>
              <a:xfrm>
                <a:off x="1148346" y="2333119"/>
                <a:ext cx="7477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622006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1244011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866016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248802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3110025" algn="l" defTabSz="1244011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3732031" algn="l" defTabSz="1244011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4354035" algn="l" defTabSz="1244011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4976041" algn="l" defTabSz="1244011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r>
                  <a:rPr lang="en-US" altLang="zh-CN" sz="10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微软雅黑" pitchFamily="34" charset="-122"/>
                  </a:rPr>
                  <a:t>Optical module</a:t>
                </a:r>
                <a:endParaRPr lang="zh-CN" altLang="en-US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微软雅黑" pitchFamily="34" charset="-122"/>
                </a:endParaRPr>
              </a:p>
            </p:txBody>
          </p:sp>
        </p:grpSp>
        <p:pic>
          <p:nvPicPr>
            <p:cNvPr id="413" name="图片 41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399"/>
            <a:stretch>
              <a:fillRect/>
            </a:stretch>
          </p:blipFill>
          <p:spPr>
            <a:xfrm>
              <a:off x="629230" y="1240874"/>
              <a:ext cx="1728192" cy="1107583"/>
            </a:xfrm>
            <a:prstGeom prst="rect">
              <a:avLst/>
            </a:prstGeom>
          </p:spPr>
        </p:pic>
        <p:cxnSp>
          <p:nvCxnSpPr>
            <p:cNvPr id="414" name="直接连接符 413"/>
            <p:cNvCxnSpPr>
              <a:stCxn id="411" idx="0"/>
            </p:cNvCxnSpPr>
            <p:nvPr/>
          </p:nvCxnSpPr>
          <p:spPr>
            <a:xfrm rot="16200000" flipV="1">
              <a:off x="2623035" y="1948947"/>
              <a:ext cx="428628" cy="1388481"/>
            </a:xfrm>
            <a:prstGeom prst="line">
              <a:avLst/>
            </a:prstGeom>
            <a:ln w="19050">
              <a:solidFill>
                <a:srgbClr val="F28F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0" name="组合 419"/>
          <p:cNvGrpSpPr/>
          <p:nvPr/>
        </p:nvGrpSpPr>
        <p:grpSpPr>
          <a:xfrm>
            <a:off x="5052408" y="2888725"/>
            <a:ext cx="2507222" cy="1998987"/>
            <a:chOff x="5181604" y="2877325"/>
            <a:chExt cx="2507222" cy="1998987"/>
          </a:xfrm>
        </p:grpSpPr>
        <p:cxnSp>
          <p:nvCxnSpPr>
            <p:cNvPr id="421" name="直接连接符 420"/>
            <p:cNvCxnSpPr>
              <a:stCxn id="422" idx="3"/>
            </p:cNvCxnSpPr>
            <p:nvPr/>
          </p:nvCxnSpPr>
          <p:spPr>
            <a:xfrm>
              <a:off x="5532322" y="2960283"/>
              <a:ext cx="1314459" cy="683037"/>
            </a:xfrm>
            <a:prstGeom prst="line">
              <a:avLst/>
            </a:prstGeom>
            <a:ln w="19050">
              <a:solidFill>
                <a:srgbClr val="F28F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2" name="圆角矩形 421"/>
            <p:cNvSpPr/>
            <p:nvPr/>
          </p:nvSpPr>
          <p:spPr>
            <a:xfrm>
              <a:off x="5181604" y="2877325"/>
              <a:ext cx="350718" cy="165916"/>
            </a:xfrm>
            <a:prstGeom prst="roundRect">
              <a:avLst>
                <a:gd name="adj" fmla="val 7730"/>
              </a:avLst>
            </a:prstGeom>
            <a:noFill/>
            <a:ln w="19050">
              <a:solidFill>
                <a:srgbClr val="F28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3" name="椭圆 422"/>
            <p:cNvSpPr/>
            <p:nvPr/>
          </p:nvSpPr>
          <p:spPr>
            <a:xfrm>
              <a:off x="6500826" y="3688312"/>
              <a:ext cx="1188000" cy="118800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</a:gra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22006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44011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66016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88020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110025" algn="l" defTabSz="124401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732031" algn="l" defTabSz="124401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354035" algn="l" defTabSz="124401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976041" algn="l" defTabSz="124401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424" name="文本框 27"/>
            <p:cNvSpPr txBox="1"/>
            <p:nvPr/>
          </p:nvSpPr>
          <p:spPr>
            <a:xfrm>
              <a:off x="6766058" y="4376246"/>
              <a:ext cx="8640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622006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1244011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866016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2488020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3110025" algn="l" defTabSz="1244011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3732031" algn="l" defTabSz="1244011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4354035" algn="l" defTabSz="1244011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4976041" algn="l" defTabSz="1244011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r>
                <a:rPr lang="en-US" altLang="zh-CN" sz="1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微软雅黑" panose="020B0503020204020204" pitchFamily="34" charset="-122"/>
                </a:rPr>
                <a:t>Disk enclosure</a:t>
              </a:r>
              <a:endParaRPr lang="zh-CN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微软雅黑" panose="020B0503020204020204" pitchFamily="34" charset="-122"/>
              </a:endParaRPr>
            </a:p>
          </p:txBody>
        </p:sp>
        <p:pic>
          <p:nvPicPr>
            <p:cNvPr id="425" name="Picture 2" descr="\\info-server\产品资料库\09-01-产品图片库\02-海外\08- Network Storage\Disk Enclosure\DEU1124\UNV\png\DEU1124-IN_F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643740" y="3869175"/>
              <a:ext cx="861948" cy="529793"/>
            </a:xfrm>
            <a:prstGeom prst="rect">
              <a:avLst/>
            </a:prstGeom>
            <a:noFill/>
          </p:spPr>
        </p:pic>
      </p:grpSp>
      <p:grpSp>
        <p:nvGrpSpPr>
          <p:cNvPr id="426" name="组合 425"/>
          <p:cNvGrpSpPr/>
          <p:nvPr/>
        </p:nvGrpSpPr>
        <p:grpSpPr>
          <a:xfrm>
            <a:off x="2013912" y="2868902"/>
            <a:ext cx="2084481" cy="1973818"/>
            <a:chOff x="2143108" y="2857502"/>
            <a:chExt cx="2084481" cy="1973818"/>
          </a:xfrm>
        </p:grpSpPr>
        <p:sp>
          <p:nvSpPr>
            <p:cNvPr id="427" name="椭圆 426"/>
            <p:cNvSpPr/>
            <p:nvPr/>
          </p:nvSpPr>
          <p:spPr>
            <a:xfrm>
              <a:off x="2143108" y="3643320"/>
              <a:ext cx="1188000" cy="118800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</a:gra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22006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44011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66016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88020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110025" algn="l" defTabSz="124401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732031" algn="l" defTabSz="124401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354035" algn="l" defTabSz="124401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976041" algn="l" defTabSz="124401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428" name="圆角矩形 427"/>
            <p:cNvSpPr/>
            <p:nvPr/>
          </p:nvSpPr>
          <p:spPr>
            <a:xfrm>
              <a:off x="4081459" y="2857502"/>
              <a:ext cx="146130" cy="164206"/>
            </a:xfrm>
            <a:prstGeom prst="roundRect">
              <a:avLst>
                <a:gd name="adj" fmla="val 7730"/>
              </a:avLst>
            </a:prstGeom>
            <a:noFill/>
            <a:ln w="19050">
              <a:solidFill>
                <a:srgbClr val="F28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29" name="直接连接符 428"/>
            <p:cNvCxnSpPr>
              <a:stCxn id="428" idx="2"/>
              <a:endCxn id="427" idx="7"/>
            </p:cNvCxnSpPr>
            <p:nvPr/>
          </p:nvCxnSpPr>
          <p:spPr>
            <a:xfrm rot="5400000">
              <a:off x="3258032" y="2920806"/>
              <a:ext cx="795590" cy="997395"/>
            </a:xfrm>
            <a:prstGeom prst="line">
              <a:avLst/>
            </a:prstGeom>
            <a:ln w="19050">
              <a:solidFill>
                <a:srgbClr val="F28F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0" name="文本框 9"/>
            <p:cNvSpPr txBox="1"/>
            <p:nvPr/>
          </p:nvSpPr>
          <p:spPr>
            <a:xfrm>
              <a:off x="2385997" y="4376246"/>
              <a:ext cx="9864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622006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1244011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866016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2488020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3110025" algn="l" defTabSz="1244011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3732031" algn="l" defTabSz="1244011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4354035" algn="l" defTabSz="1244011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4976041" algn="l" defTabSz="1244011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r>
                <a:rPr lang="en-US" altLang="zh-CN" sz="1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微软雅黑" panose="020B0503020204020204" pitchFamily="34" charset="-122"/>
                </a:rPr>
                <a:t>Debugging device</a:t>
              </a:r>
              <a:endParaRPr lang="zh-CN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微软雅黑" panose="020B0503020204020204" pitchFamily="34" charset="-122"/>
              </a:endParaRPr>
            </a:p>
          </p:txBody>
        </p:sp>
        <p:grpSp>
          <p:nvGrpSpPr>
            <p:cNvPr id="431" name="Group 1755"/>
            <p:cNvGrpSpPr>
              <a:grpSpLocks noChangeAspect="1"/>
            </p:cNvGrpSpPr>
            <p:nvPr/>
          </p:nvGrpSpPr>
          <p:grpSpPr bwMode="auto">
            <a:xfrm>
              <a:off x="2423054" y="3829059"/>
              <a:ext cx="505872" cy="571504"/>
              <a:chOff x="1595" y="240"/>
              <a:chExt cx="501" cy="566"/>
            </a:xfrm>
          </p:grpSpPr>
          <p:sp>
            <p:nvSpPr>
              <p:cNvPr id="432" name="AutoShape 1754"/>
              <p:cNvSpPr>
                <a:spLocks noChangeAspect="1" noChangeArrowheads="1" noTextEdit="1"/>
              </p:cNvSpPr>
              <p:nvPr/>
            </p:nvSpPr>
            <p:spPr bwMode="auto">
              <a:xfrm>
                <a:off x="1595" y="240"/>
                <a:ext cx="501" cy="5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33" name="Freeform 1756"/>
              <p:cNvSpPr>
                <a:spLocks/>
              </p:cNvSpPr>
              <p:nvPr/>
            </p:nvSpPr>
            <p:spPr bwMode="auto">
              <a:xfrm>
                <a:off x="1875" y="659"/>
                <a:ext cx="221" cy="147"/>
              </a:xfrm>
              <a:custGeom>
                <a:avLst/>
                <a:gdLst>
                  <a:gd name="T0" fmla="*/ 221 w 221"/>
                  <a:gd name="T1" fmla="*/ 0 h 147"/>
                  <a:gd name="T2" fmla="*/ 221 w 221"/>
                  <a:gd name="T3" fmla="*/ 18 h 147"/>
                  <a:gd name="T4" fmla="*/ 0 w 221"/>
                  <a:gd name="T5" fmla="*/ 147 h 147"/>
                  <a:gd name="T6" fmla="*/ 0 w 221"/>
                  <a:gd name="T7" fmla="*/ 130 h 147"/>
                  <a:gd name="T8" fmla="*/ 221 w 221"/>
                  <a:gd name="T9" fmla="*/ 0 h 147"/>
                  <a:gd name="T10" fmla="*/ 221 w 221"/>
                  <a:gd name="T11" fmla="*/ 0 h 147"/>
                  <a:gd name="T12" fmla="*/ 221 w 221"/>
                  <a:gd name="T13" fmla="*/ 0 h 147"/>
                  <a:gd name="T14" fmla="*/ 221 w 221"/>
                  <a:gd name="T15" fmla="*/ 0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1"/>
                  <a:gd name="T25" fmla="*/ 0 h 147"/>
                  <a:gd name="T26" fmla="*/ 221 w 221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1" h="147">
                    <a:moveTo>
                      <a:pt x="221" y="0"/>
                    </a:moveTo>
                    <a:lnTo>
                      <a:pt x="221" y="18"/>
                    </a:lnTo>
                    <a:lnTo>
                      <a:pt x="0" y="147"/>
                    </a:lnTo>
                    <a:lnTo>
                      <a:pt x="0" y="130"/>
                    </a:lnTo>
                    <a:lnTo>
                      <a:pt x="221" y="0"/>
                    </a:lnTo>
                    <a:close/>
                  </a:path>
                </a:pathLst>
              </a:custGeom>
              <a:solidFill>
                <a:srgbClr val="1D29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34" name="Freeform 1757"/>
              <p:cNvSpPr>
                <a:spLocks/>
              </p:cNvSpPr>
              <p:nvPr/>
            </p:nvSpPr>
            <p:spPr bwMode="auto">
              <a:xfrm>
                <a:off x="1595" y="627"/>
                <a:ext cx="280" cy="179"/>
              </a:xfrm>
              <a:custGeom>
                <a:avLst/>
                <a:gdLst>
                  <a:gd name="T0" fmla="*/ 280 w 280"/>
                  <a:gd name="T1" fmla="*/ 162 h 179"/>
                  <a:gd name="T2" fmla="*/ 280 w 280"/>
                  <a:gd name="T3" fmla="*/ 179 h 179"/>
                  <a:gd name="T4" fmla="*/ 0 w 280"/>
                  <a:gd name="T5" fmla="*/ 18 h 179"/>
                  <a:gd name="T6" fmla="*/ 1 w 280"/>
                  <a:gd name="T7" fmla="*/ 0 h 179"/>
                  <a:gd name="T8" fmla="*/ 280 w 280"/>
                  <a:gd name="T9" fmla="*/ 162 h 179"/>
                  <a:gd name="T10" fmla="*/ 280 w 280"/>
                  <a:gd name="T11" fmla="*/ 162 h 179"/>
                  <a:gd name="T12" fmla="*/ 280 w 280"/>
                  <a:gd name="T13" fmla="*/ 162 h 179"/>
                  <a:gd name="T14" fmla="*/ 280 w 280"/>
                  <a:gd name="T15" fmla="*/ 162 h 17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0"/>
                  <a:gd name="T25" fmla="*/ 0 h 179"/>
                  <a:gd name="T26" fmla="*/ 280 w 280"/>
                  <a:gd name="T27" fmla="*/ 179 h 17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0" h="179">
                    <a:moveTo>
                      <a:pt x="280" y="162"/>
                    </a:moveTo>
                    <a:lnTo>
                      <a:pt x="280" y="179"/>
                    </a:lnTo>
                    <a:lnTo>
                      <a:pt x="0" y="18"/>
                    </a:lnTo>
                    <a:lnTo>
                      <a:pt x="1" y="0"/>
                    </a:lnTo>
                    <a:lnTo>
                      <a:pt x="280" y="162"/>
                    </a:lnTo>
                    <a:close/>
                  </a:path>
                </a:pathLst>
              </a:custGeom>
              <a:solidFill>
                <a:srgbClr val="3645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35" name="Freeform 1758"/>
              <p:cNvSpPr>
                <a:spLocks/>
              </p:cNvSpPr>
              <p:nvPr/>
            </p:nvSpPr>
            <p:spPr bwMode="auto">
              <a:xfrm>
                <a:off x="1596" y="498"/>
                <a:ext cx="500" cy="291"/>
              </a:xfrm>
              <a:custGeom>
                <a:avLst/>
                <a:gdLst>
                  <a:gd name="T0" fmla="*/ 500 w 500"/>
                  <a:gd name="T1" fmla="*/ 161 h 291"/>
                  <a:gd name="T2" fmla="*/ 279 w 500"/>
                  <a:gd name="T3" fmla="*/ 291 h 291"/>
                  <a:gd name="T4" fmla="*/ 0 w 500"/>
                  <a:gd name="T5" fmla="*/ 129 h 291"/>
                  <a:gd name="T6" fmla="*/ 221 w 500"/>
                  <a:gd name="T7" fmla="*/ 0 h 291"/>
                  <a:gd name="T8" fmla="*/ 500 w 500"/>
                  <a:gd name="T9" fmla="*/ 161 h 291"/>
                  <a:gd name="T10" fmla="*/ 500 w 500"/>
                  <a:gd name="T11" fmla="*/ 161 h 291"/>
                  <a:gd name="T12" fmla="*/ 500 w 500"/>
                  <a:gd name="T13" fmla="*/ 161 h 291"/>
                  <a:gd name="T14" fmla="*/ 500 w 500"/>
                  <a:gd name="T15" fmla="*/ 161 h 29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00"/>
                  <a:gd name="T25" fmla="*/ 0 h 291"/>
                  <a:gd name="T26" fmla="*/ 500 w 500"/>
                  <a:gd name="T27" fmla="*/ 291 h 29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00" h="291">
                    <a:moveTo>
                      <a:pt x="500" y="161"/>
                    </a:moveTo>
                    <a:lnTo>
                      <a:pt x="279" y="291"/>
                    </a:lnTo>
                    <a:lnTo>
                      <a:pt x="0" y="129"/>
                    </a:lnTo>
                    <a:lnTo>
                      <a:pt x="221" y="0"/>
                    </a:lnTo>
                    <a:lnTo>
                      <a:pt x="500" y="161"/>
                    </a:lnTo>
                    <a:close/>
                  </a:path>
                </a:pathLst>
              </a:custGeom>
              <a:solidFill>
                <a:srgbClr val="4D61A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36" name="Freeform 1759"/>
              <p:cNvSpPr>
                <a:spLocks/>
              </p:cNvSpPr>
              <p:nvPr/>
            </p:nvSpPr>
            <p:spPr bwMode="auto">
              <a:xfrm>
                <a:off x="2084" y="404"/>
                <a:ext cx="6" cy="260"/>
              </a:xfrm>
              <a:custGeom>
                <a:avLst/>
                <a:gdLst>
                  <a:gd name="T0" fmla="*/ 0 w 6"/>
                  <a:gd name="T1" fmla="*/ 3 h 260"/>
                  <a:gd name="T2" fmla="*/ 6 w 6"/>
                  <a:gd name="T3" fmla="*/ 0 h 260"/>
                  <a:gd name="T4" fmla="*/ 5 w 6"/>
                  <a:gd name="T5" fmla="*/ 257 h 260"/>
                  <a:gd name="T6" fmla="*/ 0 w 6"/>
                  <a:gd name="T7" fmla="*/ 260 h 260"/>
                  <a:gd name="T8" fmla="*/ 0 w 6"/>
                  <a:gd name="T9" fmla="*/ 3 h 260"/>
                  <a:gd name="T10" fmla="*/ 0 w 6"/>
                  <a:gd name="T11" fmla="*/ 3 h 260"/>
                  <a:gd name="T12" fmla="*/ 0 w 6"/>
                  <a:gd name="T13" fmla="*/ 3 h 260"/>
                  <a:gd name="T14" fmla="*/ 0 w 6"/>
                  <a:gd name="T15" fmla="*/ 3 h 2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260"/>
                  <a:gd name="T26" fmla="*/ 6 w 6"/>
                  <a:gd name="T27" fmla="*/ 260 h 26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260">
                    <a:moveTo>
                      <a:pt x="0" y="3"/>
                    </a:moveTo>
                    <a:lnTo>
                      <a:pt x="6" y="0"/>
                    </a:lnTo>
                    <a:lnTo>
                      <a:pt x="5" y="257"/>
                    </a:lnTo>
                    <a:lnTo>
                      <a:pt x="0" y="26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172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37" name="Freeform 1760"/>
              <p:cNvSpPr>
                <a:spLocks/>
              </p:cNvSpPr>
              <p:nvPr/>
            </p:nvSpPr>
            <p:spPr bwMode="auto">
              <a:xfrm>
                <a:off x="1805" y="242"/>
                <a:ext cx="285" cy="165"/>
              </a:xfrm>
              <a:custGeom>
                <a:avLst/>
                <a:gdLst>
                  <a:gd name="T0" fmla="*/ 0 w 285"/>
                  <a:gd name="T1" fmla="*/ 4 h 165"/>
                  <a:gd name="T2" fmla="*/ 6 w 285"/>
                  <a:gd name="T3" fmla="*/ 0 h 165"/>
                  <a:gd name="T4" fmla="*/ 285 w 285"/>
                  <a:gd name="T5" fmla="*/ 162 h 165"/>
                  <a:gd name="T6" fmla="*/ 279 w 285"/>
                  <a:gd name="T7" fmla="*/ 165 h 165"/>
                  <a:gd name="T8" fmla="*/ 0 w 285"/>
                  <a:gd name="T9" fmla="*/ 4 h 165"/>
                  <a:gd name="T10" fmla="*/ 0 w 285"/>
                  <a:gd name="T11" fmla="*/ 4 h 165"/>
                  <a:gd name="T12" fmla="*/ 0 w 285"/>
                  <a:gd name="T13" fmla="*/ 4 h 165"/>
                  <a:gd name="T14" fmla="*/ 0 w 285"/>
                  <a:gd name="T15" fmla="*/ 4 h 16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165"/>
                  <a:gd name="T26" fmla="*/ 285 w 285"/>
                  <a:gd name="T27" fmla="*/ 165 h 16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165">
                    <a:moveTo>
                      <a:pt x="0" y="4"/>
                    </a:moveTo>
                    <a:lnTo>
                      <a:pt x="6" y="0"/>
                    </a:lnTo>
                    <a:lnTo>
                      <a:pt x="285" y="162"/>
                    </a:lnTo>
                    <a:lnTo>
                      <a:pt x="279" y="165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C88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38" name="Freeform 1761"/>
              <p:cNvSpPr>
                <a:spLocks/>
              </p:cNvSpPr>
              <p:nvPr/>
            </p:nvSpPr>
            <p:spPr bwMode="auto">
              <a:xfrm>
                <a:off x="1804" y="246"/>
                <a:ext cx="280" cy="418"/>
              </a:xfrm>
              <a:custGeom>
                <a:avLst/>
                <a:gdLst>
                  <a:gd name="T0" fmla="*/ 280 w 280"/>
                  <a:gd name="T1" fmla="*/ 161 h 418"/>
                  <a:gd name="T2" fmla="*/ 280 w 280"/>
                  <a:gd name="T3" fmla="*/ 418 h 418"/>
                  <a:gd name="T4" fmla="*/ 0 w 280"/>
                  <a:gd name="T5" fmla="*/ 257 h 418"/>
                  <a:gd name="T6" fmla="*/ 1 w 280"/>
                  <a:gd name="T7" fmla="*/ 0 h 418"/>
                  <a:gd name="T8" fmla="*/ 280 w 280"/>
                  <a:gd name="T9" fmla="*/ 161 h 418"/>
                  <a:gd name="T10" fmla="*/ 280 w 280"/>
                  <a:gd name="T11" fmla="*/ 161 h 418"/>
                  <a:gd name="T12" fmla="*/ 280 w 280"/>
                  <a:gd name="T13" fmla="*/ 161 h 418"/>
                  <a:gd name="T14" fmla="*/ 280 w 280"/>
                  <a:gd name="T15" fmla="*/ 161 h 4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0"/>
                  <a:gd name="T25" fmla="*/ 0 h 418"/>
                  <a:gd name="T26" fmla="*/ 280 w 280"/>
                  <a:gd name="T27" fmla="*/ 418 h 41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0" h="418">
                    <a:moveTo>
                      <a:pt x="280" y="161"/>
                    </a:moveTo>
                    <a:lnTo>
                      <a:pt x="280" y="418"/>
                    </a:lnTo>
                    <a:lnTo>
                      <a:pt x="0" y="257"/>
                    </a:lnTo>
                    <a:lnTo>
                      <a:pt x="1" y="0"/>
                    </a:lnTo>
                    <a:lnTo>
                      <a:pt x="280" y="161"/>
                    </a:lnTo>
                    <a:close/>
                  </a:path>
                </a:pathLst>
              </a:custGeom>
              <a:solidFill>
                <a:srgbClr val="7F8FC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39" name="Freeform 1762"/>
              <p:cNvSpPr>
                <a:spLocks/>
              </p:cNvSpPr>
              <p:nvPr/>
            </p:nvSpPr>
            <p:spPr bwMode="auto">
              <a:xfrm>
                <a:off x="1817" y="268"/>
                <a:ext cx="15" cy="228"/>
              </a:xfrm>
              <a:custGeom>
                <a:avLst/>
                <a:gdLst>
                  <a:gd name="T0" fmla="*/ 0 w 15"/>
                  <a:gd name="T1" fmla="*/ 9 h 228"/>
                  <a:gd name="T2" fmla="*/ 15 w 15"/>
                  <a:gd name="T3" fmla="*/ 0 h 228"/>
                  <a:gd name="T4" fmla="*/ 15 w 15"/>
                  <a:gd name="T5" fmla="*/ 220 h 228"/>
                  <a:gd name="T6" fmla="*/ 0 w 15"/>
                  <a:gd name="T7" fmla="*/ 228 h 228"/>
                  <a:gd name="T8" fmla="*/ 0 w 15"/>
                  <a:gd name="T9" fmla="*/ 9 h 228"/>
                  <a:gd name="T10" fmla="*/ 0 w 15"/>
                  <a:gd name="T11" fmla="*/ 9 h 228"/>
                  <a:gd name="T12" fmla="*/ 0 w 15"/>
                  <a:gd name="T13" fmla="*/ 9 h 228"/>
                  <a:gd name="T14" fmla="*/ 0 w 15"/>
                  <a:gd name="T15" fmla="*/ 9 h 2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5"/>
                  <a:gd name="T25" fmla="*/ 0 h 228"/>
                  <a:gd name="T26" fmla="*/ 15 w 15"/>
                  <a:gd name="T27" fmla="*/ 228 h 2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5" h="228">
                    <a:moveTo>
                      <a:pt x="0" y="9"/>
                    </a:moveTo>
                    <a:lnTo>
                      <a:pt x="15" y="0"/>
                    </a:lnTo>
                    <a:lnTo>
                      <a:pt x="15" y="220"/>
                    </a:lnTo>
                    <a:lnTo>
                      <a:pt x="0" y="228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1D29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40" name="Freeform 1763"/>
              <p:cNvSpPr>
                <a:spLocks/>
              </p:cNvSpPr>
              <p:nvPr/>
            </p:nvSpPr>
            <p:spPr bwMode="auto">
              <a:xfrm>
                <a:off x="1817" y="488"/>
                <a:ext cx="260" cy="150"/>
              </a:xfrm>
              <a:custGeom>
                <a:avLst/>
                <a:gdLst>
                  <a:gd name="T0" fmla="*/ 0 w 260"/>
                  <a:gd name="T1" fmla="*/ 8 h 150"/>
                  <a:gd name="T2" fmla="*/ 15 w 260"/>
                  <a:gd name="T3" fmla="*/ 0 h 150"/>
                  <a:gd name="T4" fmla="*/ 260 w 260"/>
                  <a:gd name="T5" fmla="*/ 142 h 150"/>
                  <a:gd name="T6" fmla="*/ 246 w 260"/>
                  <a:gd name="T7" fmla="*/ 150 h 150"/>
                  <a:gd name="T8" fmla="*/ 0 w 260"/>
                  <a:gd name="T9" fmla="*/ 8 h 150"/>
                  <a:gd name="T10" fmla="*/ 0 w 260"/>
                  <a:gd name="T11" fmla="*/ 8 h 150"/>
                  <a:gd name="T12" fmla="*/ 0 w 260"/>
                  <a:gd name="T13" fmla="*/ 8 h 150"/>
                  <a:gd name="T14" fmla="*/ 0 w 260"/>
                  <a:gd name="T15" fmla="*/ 8 h 1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60"/>
                  <a:gd name="T25" fmla="*/ 0 h 150"/>
                  <a:gd name="T26" fmla="*/ 260 w 260"/>
                  <a:gd name="T27" fmla="*/ 150 h 1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60" h="150">
                    <a:moveTo>
                      <a:pt x="0" y="8"/>
                    </a:moveTo>
                    <a:lnTo>
                      <a:pt x="15" y="0"/>
                    </a:lnTo>
                    <a:lnTo>
                      <a:pt x="260" y="142"/>
                    </a:lnTo>
                    <a:lnTo>
                      <a:pt x="246" y="15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4D61A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41" name="Freeform 1764"/>
              <p:cNvSpPr>
                <a:spLocks/>
              </p:cNvSpPr>
              <p:nvPr/>
            </p:nvSpPr>
            <p:spPr bwMode="auto">
              <a:xfrm>
                <a:off x="2079" y="401"/>
                <a:ext cx="16" cy="265"/>
              </a:xfrm>
              <a:custGeom>
                <a:avLst/>
                <a:gdLst>
                  <a:gd name="T0" fmla="*/ 1 w 16"/>
                  <a:gd name="T1" fmla="*/ 9 h 265"/>
                  <a:gd name="T2" fmla="*/ 16 w 16"/>
                  <a:gd name="T3" fmla="*/ 0 h 265"/>
                  <a:gd name="T4" fmla="*/ 15 w 16"/>
                  <a:gd name="T5" fmla="*/ 257 h 265"/>
                  <a:gd name="T6" fmla="*/ 0 w 16"/>
                  <a:gd name="T7" fmla="*/ 265 h 265"/>
                  <a:gd name="T8" fmla="*/ 1 w 16"/>
                  <a:gd name="T9" fmla="*/ 9 h 265"/>
                  <a:gd name="T10" fmla="*/ 1 w 16"/>
                  <a:gd name="T11" fmla="*/ 9 h 265"/>
                  <a:gd name="T12" fmla="*/ 1 w 16"/>
                  <a:gd name="T13" fmla="*/ 9 h 265"/>
                  <a:gd name="T14" fmla="*/ 1 w 16"/>
                  <a:gd name="T15" fmla="*/ 9 h 26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"/>
                  <a:gd name="T25" fmla="*/ 0 h 265"/>
                  <a:gd name="T26" fmla="*/ 16 w 16"/>
                  <a:gd name="T27" fmla="*/ 265 h 26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" h="265">
                    <a:moveTo>
                      <a:pt x="1" y="9"/>
                    </a:moveTo>
                    <a:lnTo>
                      <a:pt x="16" y="0"/>
                    </a:lnTo>
                    <a:lnTo>
                      <a:pt x="15" y="257"/>
                    </a:lnTo>
                    <a:lnTo>
                      <a:pt x="0" y="265"/>
                    </a:lnTo>
                    <a:lnTo>
                      <a:pt x="1" y="9"/>
                    </a:lnTo>
                    <a:close/>
                  </a:path>
                </a:pathLst>
              </a:custGeom>
              <a:solidFill>
                <a:srgbClr val="1D29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42" name="Freeform 1765"/>
              <p:cNvSpPr>
                <a:spLocks/>
              </p:cNvSpPr>
              <p:nvPr/>
            </p:nvSpPr>
            <p:spPr bwMode="auto">
              <a:xfrm>
                <a:off x="1801" y="240"/>
                <a:ext cx="294" cy="170"/>
              </a:xfrm>
              <a:custGeom>
                <a:avLst/>
                <a:gdLst>
                  <a:gd name="T0" fmla="*/ 0 w 294"/>
                  <a:gd name="T1" fmla="*/ 9 h 170"/>
                  <a:gd name="T2" fmla="*/ 15 w 294"/>
                  <a:gd name="T3" fmla="*/ 0 h 170"/>
                  <a:gd name="T4" fmla="*/ 294 w 294"/>
                  <a:gd name="T5" fmla="*/ 161 h 170"/>
                  <a:gd name="T6" fmla="*/ 279 w 294"/>
                  <a:gd name="T7" fmla="*/ 170 h 170"/>
                  <a:gd name="T8" fmla="*/ 0 w 294"/>
                  <a:gd name="T9" fmla="*/ 9 h 170"/>
                  <a:gd name="T10" fmla="*/ 0 w 294"/>
                  <a:gd name="T11" fmla="*/ 9 h 170"/>
                  <a:gd name="T12" fmla="*/ 0 w 294"/>
                  <a:gd name="T13" fmla="*/ 9 h 170"/>
                  <a:gd name="T14" fmla="*/ 0 w 294"/>
                  <a:gd name="T15" fmla="*/ 9 h 17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94"/>
                  <a:gd name="T25" fmla="*/ 0 h 170"/>
                  <a:gd name="T26" fmla="*/ 294 w 294"/>
                  <a:gd name="T27" fmla="*/ 170 h 17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94" h="170">
                    <a:moveTo>
                      <a:pt x="0" y="9"/>
                    </a:moveTo>
                    <a:lnTo>
                      <a:pt x="15" y="0"/>
                    </a:lnTo>
                    <a:lnTo>
                      <a:pt x="294" y="161"/>
                    </a:lnTo>
                    <a:lnTo>
                      <a:pt x="279" y="17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4D61A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43" name="Freeform 1766"/>
              <p:cNvSpPr>
                <a:spLocks noEditPoints="1"/>
              </p:cNvSpPr>
              <p:nvPr/>
            </p:nvSpPr>
            <p:spPr bwMode="auto">
              <a:xfrm>
                <a:off x="1800" y="249"/>
                <a:ext cx="280" cy="417"/>
              </a:xfrm>
              <a:custGeom>
                <a:avLst/>
                <a:gdLst>
                  <a:gd name="T0" fmla="*/ 1 w 280"/>
                  <a:gd name="T1" fmla="*/ 0 h 417"/>
                  <a:gd name="T2" fmla="*/ 280 w 280"/>
                  <a:gd name="T3" fmla="*/ 161 h 417"/>
                  <a:gd name="T4" fmla="*/ 279 w 280"/>
                  <a:gd name="T5" fmla="*/ 417 h 417"/>
                  <a:gd name="T6" fmla="*/ 0 w 280"/>
                  <a:gd name="T7" fmla="*/ 256 h 417"/>
                  <a:gd name="T8" fmla="*/ 1 w 280"/>
                  <a:gd name="T9" fmla="*/ 0 h 417"/>
                  <a:gd name="T10" fmla="*/ 1 w 280"/>
                  <a:gd name="T11" fmla="*/ 0 h 417"/>
                  <a:gd name="T12" fmla="*/ 1 w 280"/>
                  <a:gd name="T13" fmla="*/ 0 h 417"/>
                  <a:gd name="T14" fmla="*/ 1 w 280"/>
                  <a:gd name="T15" fmla="*/ 0 h 417"/>
                  <a:gd name="T16" fmla="*/ 263 w 280"/>
                  <a:gd name="T17" fmla="*/ 389 h 417"/>
                  <a:gd name="T18" fmla="*/ 263 w 280"/>
                  <a:gd name="T19" fmla="*/ 170 h 417"/>
                  <a:gd name="T20" fmla="*/ 17 w 280"/>
                  <a:gd name="T21" fmla="*/ 28 h 417"/>
                  <a:gd name="T22" fmla="*/ 17 w 280"/>
                  <a:gd name="T23" fmla="*/ 247 h 417"/>
                  <a:gd name="T24" fmla="*/ 263 w 280"/>
                  <a:gd name="T25" fmla="*/ 389 h 4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"/>
                  <a:gd name="T40" fmla="*/ 0 h 417"/>
                  <a:gd name="T41" fmla="*/ 280 w 280"/>
                  <a:gd name="T42" fmla="*/ 417 h 41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" h="417">
                    <a:moveTo>
                      <a:pt x="1" y="0"/>
                    </a:moveTo>
                    <a:lnTo>
                      <a:pt x="280" y="161"/>
                    </a:lnTo>
                    <a:lnTo>
                      <a:pt x="279" y="417"/>
                    </a:lnTo>
                    <a:lnTo>
                      <a:pt x="0" y="256"/>
                    </a:lnTo>
                    <a:lnTo>
                      <a:pt x="1" y="0"/>
                    </a:lnTo>
                    <a:close/>
                    <a:moveTo>
                      <a:pt x="263" y="389"/>
                    </a:moveTo>
                    <a:lnTo>
                      <a:pt x="263" y="170"/>
                    </a:lnTo>
                    <a:lnTo>
                      <a:pt x="17" y="28"/>
                    </a:lnTo>
                    <a:lnTo>
                      <a:pt x="17" y="247"/>
                    </a:lnTo>
                    <a:lnTo>
                      <a:pt x="263" y="389"/>
                    </a:lnTo>
                    <a:close/>
                  </a:path>
                </a:pathLst>
              </a:custGeom>
              <a:solidFill>
                <a:srgbClr val="3645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44" name="Freeform 1767"/>
              <p:cNvSpPr>
                <a:spLocks noEditPoints="1"/>
              </p:cNvSpPr>
              <p:nvPr/>
            </p:nvSpPr>
            <p:spPr bwMode="auto">
              <a:xfrm>
                <a:off x="1800" y="249"/>
                <a:ext cx="280" cy="417"/>
              </a:xfrm>
              <a:custGeom>
                <a:avLst/>
                <a:gdLst>
                  <a:gd name="T0" fmla="*/ 1 w 280"/>
                  <a:gd name="T1" fmla="*/ 0 h 417"/>
                  <a:gd name="T2" fmla="*/ 280 w 280"/>
                  <a:gd name="T3" fmla="*/ 161 h 417"/>
                  <a:gd name="T4" fmla="*/ 279 w 280"/>
                  <a:gd name="T5" fmla="*/ 417 h 417"/>
                  <a:gd name="T6" fmla="*/ 0 w 280"/>
                  <a:gd name="T7" fmla="*/ 256 h 417"/>
                  <a:gd name="T8" fmla="*/ 1 w 280"/>
                  <a:gd name="T9" fmla="*/ 0 h 417"/>
                  <a:gd name="T10" fmla="*/ 1 w 280"/>
                  <a:gd name="T11" fmla="*/ 0 h 417"/>
                  <a:gd name="T12" fmla="*/ 1 w 280"/>
                  <a:gd name="T13" fmla="*/ 0 h 417"/>
                  <a:gd name="T14" fmla="*/ 1 w 280"/>
                  <a:gd name="T15" fmla="*/ 0 h 417"/>
                  <a:gd name="T16" fmla="*/ 263 w 280"/>
                  <a:gd name="T17" fmla="*/ 389 h 417"/>
                  <a:gd name="T18" fmla="*/ 263 w 280"/>
                  <a:gd name="T19" fmla="*/ 170 h 417"/>
                  <a:gd name="T20" fmla="*/ 17 w 280"/>
                  <a:gd name="T21" fmla="*/ 28 h 417"/>
                  <a:gd name="T22" fmla="*/ 17 w 280"/>
                  <a:gd name="T23" fmla="*/ 247 h 417"/>
                  <a:gd name="T24" fmla="*/ 263 w 280"/>
                  <a:gd name="T25" fmla="*/ 389 h 4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"/>
                  <a:gd name="T40" fmla="*/ 0 h 417"/>
                  <a:gd name="T41" fmla="*/ 280 w 280"/>
                  <a:gd name="T42" fmla="*/ 417 h 41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" h="417">
                    <a:moveTo>
                      <a:pt x="1" y="0"/>
                    </a:moveTo>
                    <a:lnTo>
                      <a:pt x="280" y="161"/>
                    </a:lnTo>
                    <a:lnTo>
                      <a:pt x="279" y="417"/>
                    </a:lnTo>
                    <a:lnTo>
                      <a:pt x="0" y="256"/>
                    </a:lnTo>
                    <a:lnTo>
                      <a:pt x="1" y="0"/>
                    </a:lnTo>
                    <a:moveTo>
                      <a:pt x="263" y="389"/>
                    </a:moveTo>
                    <a:lnTo>
                      <a:pt x="263" y="170"/>
                    </a:lnTo>
                    <a:lnTo>
                      <a:pt x="17" y="28"/>
                    </a:lnTo>
                    <a:lnTo>
                      <a:pt x="17" y="247"/>
                    </a:lnTo>
                    <a:lnTo>
                      <a:pt x="263" y="389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45" name="Freeform 1768"/>
              <p:cNvSpPr>
                <a:spLocks noEditPoints="1"/>
              </p:cNvSpPr>
              <p:nvPr/>
            </p:nvSpPr>
            <p:spPr bwMode="auto">
              <a:xfrm>
                <a:off x="1763" y="524"/>
                <a:ext cx="284" cy="165"/>
              </a:xfrm>
              <a:custGeom>
                <a:avLst/>
                <a:gdLst>
                  <a:gd name="T0" fmla="*/ 47 w 689"/>
                  <a:gd name="T1" fmla="*/ 24 h 399"/>
                  <a:gd name="T2" fmla="*/ 45 w 689"/>
                  <a:gd name="T3" fmla="*/ 26 h 399"/>
                  <a:gd name="T4" fmla="*/ 41 w 689"/>
                  <a:gd name="T5" fmla="*/ 28 h 399"/>
                  <a:gd name="T6" fmla="*/ 1 w 689"/>
                  <a:gd name="T7" fmla="*/ 4 h 399"/>
                  <a:gd name="T8" fmla="*/ 3 w 689"/>
                  <a:gd name="T9" fmla="*/ 2 h 399"/>
                  <a:gd name="T10" fmla="*/ 7 w 689"/>
                  <a:gd name="T11" fmla="*/ 0 h 399"/>
                  <a:gd name="T12" fmla="*/ 47 w 689"/>
                  <a:gd name="T13" fmla="*/ 24 h 399"/>
                  <a:gd name="T14" fmla="*/ 47 w 689"/>
                  <a:gd name="T15" fmla="*/ 24 h 399"/>
                  <a:gd name="T16" fmla="*/ 47 w 689"/>
                  <a:gd name="T17" fmla="*/ 24 h 399"/>
                  <a:gd name="T18" fmla="*/ 42 w 689"/>
                  <a:gd name="T19" fmla="*/ 27 h 399"/>
                  <a:gd name="T20" fmla="*/ 45 w 689"/>
                  <a:gd name="T21" fmla="*/ 26 h 399"/>
                  <a:gd name="T22" fmla="*/ 47 w 689"/>
                  <a:gd name="T23" fmla="*/ 24 h 399"/>
                  <a:gd name="T24" fmla="*/ 7 w 689"/>
                  <a:gd name="T25" fmla="*/ 1 h 399"/>
                  <a:gd name="T26" fmla="*/ 4 w 689"/>
                  <a:gd name="T27" fmla="*/ 2 h 399"/>
                  <a:gd name="T28" fmla="*/ 1 w 689"/>
                  <a:gd name="T29" fmla="*/ 4 h 399"/>
                  <a:gd name="T30" fmla="*/ 42 w 689"/>
                  <a:gd name="T31" fmla="*/ 27 h 39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89"/>
                  <a:gd name="T49" fmla="*/ 0 h 399"/>
                  <a:gd name="T50" fmla="*/ 689 w 689"/>
                  <a:gd name="T51" fmla="*/ 399 h 39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89" h="399">
                    <a:moveTo>
                      <a:pt x="677" y="340"/>
                    </a:moveTo>
                    <a:cubicBezTo>
                      <a:pt x="689" y="347"/>
                      <a:pt x="653" y="369"/>
                      <a:pt x="645" y="373"/>
                    </a:cubicBezTo>
                    <a:cubicBezTo>
                      <a:pt x="638" y="377"/>
                      <a:pt x="600" y="399"/>
                      <a:pt x="588" y="392"/>
                    </a:cubicBezTo>
                    <a:cubicBezTo>
                      <a:pt x="12" y="59"/>
                      <a:pt x="12" y="59"/>
                      <a:pt x="12" y="59"/>
                    </a:cubicBezTo>
                    <a:cubicBezTo>
                      <a:pt x="0" y="52"/>
                      <a:pt x="36" y="30"/>
                      <a:pt x="44" y="26"/>
                    </a:cubicBezTo>
                    <a:cubicBezTo>
                      <a:pt x="51" y="22"/>
                      <a:pt x="89" y="0"/>
                      <a:pt x="102" y="7"/>
                    </a:cubicBezTo>
                    <a:cubicBezTo>
                      <a:pt x="677" y="340"/>
                      <a:pt x="677" y="340"/>
                      <a:pt x="677" y="340"/>
                    </a:cubicBezTo>
                    <a:cubicBezTo>
                      <a:pt x="677" y="340"/>
                      <a:pt x="677" y="340"/>
                      <a:pt x="677" y="340"/>
                    </a:cubicBezTo>
                    <a:cubicBezTo>
                      <a:pt x="677" y="340"/>
                      <a:pt x="677" y="340"/>
                      <a:pt x="677" y="340"/>
                    </a:cubicBezTo>
                    <a:close/>
                    <a:moveTo>
                      <a:pt x="594" y="387"/>
                    </a:moveTo>
                    <a:cubicBezTo>
                      <a:pt x="599" y="387"/>
                      <a:pt x="615" y="382"/>
                      <a:pt x="638" y="369"/>
                    </a:cubicBezTo>
                    <a:cubicBezTo>
                      <a:pt x="660" y="356"/>
                      <a:pt x="669" y="346"/>
                      <a:pt x="669" y="343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0" y="12"/>
                      <a:pt x="74" y="17"/>
                      <a:pt x="51" y="30"/>
                    </a:cubicBezTo>
                    <a:cubicBezTo>
                      <a:pt x="29" y="43"/>
                      <a:pt x="20" y="53"/>
                      <a:pt x="20" y="55"/>
                    </a:cubicBezTo>
                    <a:cubicBezTo>
                      <a:pt x="594" y="387"/>
                      <a:pt x="594" y="387"/>
                      <a:pt x="594" y="387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46" name="Freeform 1769"/>
              <p:cNvSpPr>
                <a:spLocks/>
              </p:cNvSpPr>
              <p:nvPr/>
            </p:nvSpPr>
            <p:spPr bwMode="auto">
              <a:xfrm>
                <a:off x="1771" y="529"/>
                <a:ext cx="268" cy="155"/>
              </a:xfrm>
              <a:custGeom>
                <a:avLst/>
                <a:gdLst>
                  <a:gd name="T0" fmla="*/ 46 w 649"/>
                  <a:gd name="T1" fmla="*/ 24 h 375"/>
                  <a:gd name="T2" fmla="*/ 43 w 649"/>
                  <a:gd name="T3" fmla="*/ 25 h 375"/>
                  <a:gd name="T4" fmla="*/ 40 w 649"/>
                  <a:gd name="T5" fmla="*/ 26 h 375"/>
                  <a:gd name="T6" fmla="*/ 0 w 649"/>
                  <a:gd name="T7" fmla="*/ 3 h 375"/>
                  <a:gd name="T8" fmla="*/ 2 w 649"/>
                  <a:gd name="T9" fmla="*/ 1 h 375"/>
                  <a:gd name="T10" fmla="*/ 5 w 649"/>
                  <a:gd name="T11" fmla="*/ 0 h 375"/>
                  <a:gd name="T12" fmla="*/ 46 w 649"/>
                  <a:gd name="T13" fmla="*/ 24 h 375"/>
                  <a:gd name="T14" fmla="*/ 46 w 649"/>
                  <a:gd name="T15" fmla="*/ 24 h 375"/>
                  <a:gd name="T16" fmla="*/ 46 w 649"/>
                  <a:gd name="T17" fmla="*/ 24 h 3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9"/>
                  <a:gd name="T28" fmla="*/ 0 h 375"/>
                  <a:gd name="T29" fmla="*/ 649 w 649"/>
                  <a:gd name="T30" fmla="*/ 375 h 37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9" h="375">
                    <a:moveTo>
                      <a:pt x="649" y="331"/>
                    </a:moveTo>
                    <a:cubicBezTo>
                      <a:pt x="649" y="334"/>
                      <a:pt x="640" y="344"/>
                      <a:pt x="618" y="357"/>
                    </a:cubicBezTo>
                    <a:cubicBezTo>
                      <a:pt x="595" y="370"/>
                      <a:pt x="579" y="375"/>
                      <a:pt x="574" y="375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1"/>
                      <a:pt x="9" y="31"/>
                      <a:pt x="31" y="18"/>
                    </a:cubicBezTo>
                    <a:cubicBezTo>
                      <a:pt x="54" y="5"/>
                      <a:pt x="70" y="0"/>
                      <a:pt x="75" y="0"/>
                    </a:cubicBezTo>
                    <a:cubicBezTo>
                      <a:pt x="649" y="331"/>
                      <a:pt x="649" y="331"/>
                      <a:pt x="649" y="331"/>
                    </a:cubicBezTo>
                    <a:cubicBezTo>
                      <a:pt x="649" y="331"/>
                      <a:pt x="649" y="331"/>
                      <a:pt x="649" y="331"/>
                    </a:cubicBezTo>
                    <a:cubicBezTo>
                      <a:pt x="649" y="331"/>
                      <a:pt x="649" y="331"/>
                      <a:pt x="649" y="331"/>
                    </a:cubicBezTo>
                    <a:close/>
                  </a:path>
                </a:pathLst>
              </a:custGeom>
              <a:solidFill>
                <a:srgbClr val="4D61A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47" name="Freeform 1770"/>
              <p:cNvSpPr>
                <a:spLocks/>
              </p:cNvSpPr>
              <p:nvPr/>
            </p:nvSpPr>
            <p:spPr bwMode="auto">
              <a:xfrm>
                <a:off x="1767" y="548"/>
                <a:ext cx="238" cy="142"/>
              </a:xfrm>
              <a:custGeom>
                <a:avLst/>
                <a:gdLst>
                  <a:gd name="T0" fmla="*/ 0 w 579"/>
                  <a:gd name="T1" fmla="*/ 0 h 344"/>
                  <a:gd name="T2" fmla="*/ 0 w 579"/>
                  <a:gd name="T3" fmla="*/ 0 h 344"/>
                  <a:gd name="T4" fmla="*/ 0 w 579"/>
                  <a:gd name="T5" fmla="*/ 0 h 344"/>
                  <a:gd name="T6" fmla="*/ 0 w 579"/>
                  <a:gd name="T7" fmla="*/ 1 h 344"/>
                  <a:gd name="T8" fmla="*/ 40 w 579"/>
                  <a:gd name="T9" fmla="*/ 24 h 344"/>
                  <a:gd name="T10" fmla="*/ 40 w 579"/>
                  <a:gd name="T11" fmla="*/ 24 h 344"/>
                  <a:gd name="T12" fmla="*/ 0 w 579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79"/>
                  <a:gd name="T22" fmla="*/ 0 h 344"/>
                  <a:gd name="T23" fmla="*/ 579 w 579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79" h="344">
                    <a:moveTo>
                      <a:pt x="3" y="3"/>
                    </a:moveTo>
                    <a:cubicBezTo>
                      <a:pt x="1" y="2"/>
                      <a:pt x="0" y="1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1"/>
                      <a:pt x="3" y="12"/>
                    </a:cubicBezTo>
                    <a:cubicBezTo>
                      <a:pt x="578" y="344"/>
                      <a:pt x="578" y="344"/>
                      <a:pt x="578" y="344"/>
                    </a:cubicBezTo>
                    <a:cubicBezTo>
                      <a:pt x="579" y="336"/>
                      <a:pt x="579" y="336"/>
                      <a:pt x="579" y="336"/>
                    </a:cubicBezTo>
                    <a:cubicBezTo>
                      <a:pt x="3" y="3"/>
                      <a:pt x="3" y="3"/>
                      <a:pt x="3" y="3"/>
                    </a:cubicBezTo>
                    <a:close/>
                  </a:path>
                </a:pathLst>
              </a:custGeom>
              <a:solidFill>
                <a:srgbClr val="3D488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48" name="Freeform 1771"/>
              <p:cNvSpPr>
                <a:spLocks/>
              </p:cNvSpPr>
              <p:nvPr/>
            </p:nvSpPr>
            <p:spPr bwMode="auto">
              <a:xfrm>
                <a:off x="2005" y="666"/>
                <a:ext cx="38" cy="26"/>
              </a:xfrm>
              <a:custGeom>
                <a:avLst/>
                <a:gdLst>
                  <a:gd name="T0" fmla="*/ 7 w 93"/>
                  <a:gd name="T1" fmla="*/ 0 h 64"/>
                  <a:gd name="T2" fmla="*/ 7 w 93"/>
                  <a:gd name="T3" fmla="*/ 1 h 64"/>
                  <a:gd name="T4" fmla="*/ 4 w 93"/>
                  <a:gd name="T5" fmla="*/ 2 h 64"/>
                  <a:gd name="T6" fmla="*/ 0 w 93"/>
                  <a:gd name="T7" fmla="*/ 4 h 64"/>
                  <a:gd name="T8" fmla="*/ 0 w 93"/>
                  <a:gd name="T9" fmla="*/ 3 h 64"/>
                  <a:gd name="T10" fmla="*/ 4 w 93"/>
                  <a:gd name="T11" fmla="*/ 2 h 64"/>
                  <a:gd name="T12" fmla="*/ 7 w 93"/>
                  <a:gd name="T13" fmla="*/ 0 h 64"/>
                  <a:gd name="T14" fmla="*/ 7 w 93"/>
                  <a:gd name="T15" fmla="*/ 0 h 64"/>
                  <a:gd name="T16" fmla="*/ 7 w 93"/>
                  <a:gd name="T17" fmla="*/ 0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3"/>
                  <a:gd name="T28" fmla="*/ 0 h 64"/>
                  <a:gd name="T29" fmla="*/ 93 w 93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3" h="64">
                    <a:moveTo>
                      <a:pt x="93" y="0"/>
                    </a:moveTo>
                    <a:cubicBezTo>
                      <a:pt x="93" y="9"/>
                      <a:pt x="93" y="9"/>
                      <a:pt x="93" y="9"/>
                    </a:cubicBezTo>
                    <a:cubicBezTo>
                      <a:pt x="93" y="18"/>
                      <a:pt x="65" y="35"/>
                      <a:pt x="58" y="38"/>
                    </a:cubicBezTo>
                    <a:cubicBezTo>
                      <a:pt x="51" y="43"/>
                      <a:pt x="13" y="64"/>
                      <a:pt x="0" y="57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3" y="56"/>
                      <a:pt x="51" y="34"/>
                      <a:pt x="58" y="30"/>
                    </a:cubicBezTo>
                    <a:cubicBezTo>
                      <a:pt x="65" y="26"/>
                      <a:pt x="93" y="9"/>
                      <a:pt x="93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0"/>
                      <a:pt x="93" y="0"/>
                      <a:pt x="93" y="0"/>
                    </a:cubicBezTo>
                    <a:close/>
                  </a:path>
                </a:pathLst>
              </a:custGeom>
              <a:solidFill>
                <a:srgbClr val="6265A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49" name="Freeform 1772"/>
              <p:cNvSpPr>
                <a:spLocks/>
              </p:cNvSpPr>
              <p:nvPr/>
            </p:nvSpPr>
            <p:spPr bwMode="auto">
              <a:xfrm>
                <a:off x="1739" y="571"/>
                <a:ext cx="18" cy="17"/>
              </a:xfrm>
              <a:custGeom>
                <a:avLst/>
                <a:gdLst>
                  <a:gd name="T0" fmla="*/ 18 w 18"/>
                  <a:gd name="T1" fmla="*/ 0 h 17"/>
                  <a:gd name="T2" fmla="*/ 18 w 18"/>
                  <a:gd name="T3" fmla="*/ 6 h 17"/>
                  <a:gd name="T4" fmla="*/ 0 w 18"/>
                  <a:gd name="T5" fmla="*/ 17 h 17"/>
                  <a:gd name="T6" fmla="*/ 0 w 18"/>
                  <a:gd name="T7" fmla="*/ 12 h 17"/>
                  <a:gd name="T8" fmla="*/ 18 w 18"/>
                  <a:gd name="T9" fmla="*/ 0 h 17"/>
                  <a:gd name="T10" fmla="*/ 18 w 18"/>
                  <a:gd name="T11" fmla="*/ 0 h 17"/>
                  <a:gd name="T12" fmla="*/ 18 w 18"/>
                  <a:gd name="T13" fmla="*/ 0 h 17"/>
                  <a:gd name="T14" fmla="*/ 18 w 18"/>
                  <a:gd name="T15" fmla="*/ 0 h 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7"/>
                  <a:gd name="T26" fmla="*/ 18 w 18"/>
                  <a:gd name="T27" fmla="*/ 17 h 1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7">
                    <a:moveTo>
                      <a:pt x="18" y="0"/>
                    </a:moveTo>
                    <a:lnTo>
                      <a:pt x="18" y="6"/>
                    </a:lnTo>
                    <a:lnTo>
                      <a:pt x="0" y="17"/>
                    </a:lnTo>
                    <a:lnTo>
                      <a:pt x="0" y="12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1D29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50" name="Freeform 1773"/>
              <p:cNvSpPr>
                <a:spLocks/>
              </p:cNvSpPr>
              <p:nvPr/>
            </p:nvSpPr>
            <p:spPr bwMode="auto">
              <a:xfrm>
                <a:off x="1720" y="573"/>
                <a:ext cx="19" cy="15"/>
              </a:xfrm>
              <a:custGeom>
                <a:avLst/>
                <a:gdLst>
                  <a:gd name="T0" fmla="*/ 19 w 19"/>
                  <a:gd name="T1" fmla="*/ 10 h 15"/>
                  <a:gd name="T2" fmla="*/ 19 w 19"/>
                  <a:gd name="T3" fmla="*/ 15 h 15"/>
                  <a:gd name="T4" fmla="*/ 0 w 19"/>
                  <a:gd name="T5" fmla="*/ 5 h 15"/>
                  <a:gd name="T6" fmla="*/ 1 w 19"/>
                  <a:gd name="T7" fmla="*/ 0 h 15"/>
                  <a:gd name="T8" fmla="*/ 19 w 19"/>
                  <a:gd name="T9" fmla="*/ 10 h 15"/>
                  <a:gd name="T10" fmla="*/ 19 w 19"/>
                  <a:gd name="T11" fmla="*/ 10 h 15"/>
                  <a:gd name="T12" fmla="*/ 19 w 19"/>
                  <a:gd name="T13" fmla="*/ 10 h 15"/>
                  <a:gd name="T14" fmla="*/ 19 w 19"/>
                  <a:gd name="T15" fmla="*/ 10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"/>
                  <a:gd name="T25" fmla="*/ 0 h 15"/>
                  <a:gd name="T26" fmla="*/ 19 w 19"/>
                  <a:gd name="T27" fmla="*/ 15 h 1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" h="15">
                    <a:moveTo>
                      <a:pt x="19" y="10"/>
                    </a:moveTo>
                    <a:lnTo>
                      <a:pt x="19" y="15"/>
                    </a:lnTo>
                    <a:lnTo>
                      <a:pt x="0" y="5"/>
                    </a:lnTo>
                    <a:lnTo>
                      <a:pt x="1" y="0"/>
                    </a:lnTo>
                    <a:lnTo>
                      <a:pt x="19" y="10"/>
                    </a:lnTo>
                    <a:close/>
                  </a:path>
                </a:pathLst>
              </a:custGeom>
              <a:solidFill>
                <a:srgbClr val="324C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51" name="Freeform 1774"/>
              <p:cNvSpPr>
                <a:spLocks/>
              </p:cNvSpPr>
              <p:nvPr/>
            </p:nvSpPr>
            <p:spPr bwMode="auto">
              <a:xfrm>
                <a:off x="1721" y="561"/>
                <a:ext cx="36" cy="22"/>
              </a:xfrm>
              <a:custGeom>
                <a:avLst/>
                <a:gdLst>
                  <a:gd name="T0" fmla="*/ 36 w 36"/>
                  <a:gd name="T1" fmla="*/ 10 h 22"/>
                  <a:gd name="T2" fmla="*/ 18 w 36"/>
                  <a:gd name="T3" fmla="*/ 22 h 22"/>
                  <a:gd name="T4" fmla="*/ 0 w 36"/>
                  <a:gd name="T5" fmla="*/ 12 h 22"/>
                  <a:gd name="T6" fmla="*/ 18 w 36"/>
                  <a:gd name="T7" fmla="*/ 0 h 22"/>
                  <a:gd name="T8" fmla="*/ 36 w 36"/>
                  <a:gd name="T9" fmla="*/ 10 h 22"/>
                  <a:gd name="T10" fmla="*/ 36 w 36"/>
                  <a:gd name="T11" fmla="*/ 10 h 22"/>
                  <a:gd name="T12" fmla="*/ 36 w 36"/>
                  <a:gd name="T13" fmla="*/ 10 h 22"/>
                  <a:gd name="T14" fmla="*/ 36 w 36"/>
                  <a:gd name="T15" fmla="*/ 10 h 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6"/>
                  <a:gd name="T25" fmla="*/ 0 h 22"/>
                  <a:gd name="T26" fmla="*/ 36 w 36"/>
                  <a:gd name="T27" fmla="*/ 22 h 2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6" h="22">
                    <a:moveTo>
                      <a:pt x="36" y="10"/>
                    </a:moveTo>
                    <a:lnTo>
                      <a:pt x="18" y="22"/>
                    </a:lnTo>
                    <a:lnTo>
                      <a:pt x="0" y="12"/>
                    </a:lnTo>
                    <a:lnTo>
                      <a:pt x="18" y="0"/>
                    </a:lnTo>
                    <a:lnTo>
                      <a:pt x="36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52" name="Freeform 1775"/>
              <p:cNvSpPr>
                <a:spLocks/>
              </p:cNvSpPr>
              <p:nvPr/>
            </p:nvSpPr>
            <p:spPr bwMode="auto">
              <a:xfrm>
                <a:off x="1770" y="589"/>
                <a:ext cx="19" cy="17"/>
              </a:xfrm>
              <a:custGeom>
                <a:avLst/>
                <a:gdLst>
                  <a:gd name="T0" fmla="*/ 19 w 19"/>
                  <a:gd name="T1" fmla="*/ 0 h 17"/>
                  <a:gd name="T2" fmla="*/ 19 w 19"/>
                  <a:gd name="T3" fmla="*/ 6 h 17"/>
                  <a:gd name="T4" fmla="*/ 0 w 19"/>
                  <a:gd name="T5" fmla="*/ 17 h 17"/>
                  <a:gd name="T6" fmla="*/ 0 w 19"/>
                  <a:gd name="T7" fmla="*/ 11 h 17"/>
                  <a:gd name="T8" fmla="*/ 19 w 19"/>
                  <a:gd name="T9" fmla="*/ 0 h 17"/>
                  <a:gd name="T10" fmla="*/ 19 w 19"/>
                  <a:gd name="T11" fmla="*/ 0 h 17"/>
                  <a:gd name="T12" fmla="*/ 19 w 19"/>
                  <a:gd name="T13" fmla="*/ 0 h 17"/>
                  <a:gd name="T14" fmla="*/ 19 w 19"/>
                  <a:gd name="T15" fmla="*/ 0 h 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"/>
                  <a:gd name="T25" fmla="*/ 0 h 17"/>
                  <a:gd name="T26" fmla="*/ 19 w 19"/>
                  <a:gd name="T27" fmla="*/ 17 h 1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" h="17">
                    <a:moveTo>
                      <a:pt x="19" y="0"/>
                    </a:moveTo>
                    <a:lnTo>
                      <a:pt x="19" y="6"/>
                    </a:lnTo>
                    <a:lnTo>
                      <a:pt x="0" y="17"/>
                    </a:lnTo>
                    <a:lnTo>
                      <a:pt x="0" y="11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1D29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53" name="Freeform 1776"/>
              <p:cNvSpPr>
                <a:spLocks/>
              </p:cNvSpPr>
              <p:nvPr/>
            </p:nvSpPr>
            <p:spPr bwMode="auto">
              <a:xfrm>
                <a:off x="1752" y="590"/>
                <a:ext cx="18" cy="16"/>
              </a:xfrm>
              <a:custGeom>
                <a:avLst/>
                <a:gdLst>
                  <a:gd name="T0" fmla="*/ 18 w 18"/>
                  <a:gd name="T1" fmla="*/ 10 h 16"/>
                  <a:gd name="T2" fmla="*/ 18 w 18"/>
                  <a:gd name="T3" fmla="*/ 16 h 16"/>
                  <a:gd name="T4" fmla="*/ 0 w 18"/>
                  <a:gd name="T5" fmla="*/ 5 h 16"/>
                  <a:gd name="T6" fmla="*/ 0 w 18"/>
                  <a:gd name="T7" fmla="*/ 0 h 16"/>
                  <a:gd name="T8" fmla="*/ 18 w 18"/>
                  <a:gd name="T9" fmla="*/ 10 h 16"/>
                  <a:gd name="T10" fmla="*/ 18 w 18"/>
                  <a:gd name="T11" fmla="*/ 10 h 16"/>
                  <a:gd name="T12" fmla="*/ 18 w 18"/>
                  <a:gd name="T13" fmla="*/ 10 h 16"/>
                  <a:gd name="T14" fmla="*/ 18 w 18"/>
                  <a:gd name="T15" fmla="*/ 10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6"/>
                  <a:gd name="T26" fmla="*/ 18 w 18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6">
                    <a:moveTo>
                      <a:pt x="18" y="10"/>
                    </a:moveTo>
                    <a:lnTo>
                      <a:pt x="18" y="16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18" y="10"/>
                    </a:lnTo>
                    <a:close/>
                  </a:path>
                </a:pathLst>
              </a:custGeom>
              <a:solidFill>
                <a:srgbClr val="324C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54" name="Freeform 1777"/>
              <p:cNvSpPr>
                <a:spLocks/>
              </p:cNvSpPr>
              <p:nvPr/>
            </p:nvSpPr>
            <p:spPr bwMode="auto">
              <a:xfrm>
                <a:off x="1752" y="579"/>
                <a:ext cx="37" cy="21"/>
              </a:xfrm>
              <a:custGeom>
                <a:avLst/>
                <a:gdLst>
                  <a:gd name="T0" fmla="*/ 37 w 37"/>
                  <a:gd name="T1" fmla="*/ 10 h 21"/>
                  <a:gd name="T2" fmla="*/ 18 w 37"/>
                  <a:gd name="T3" fmla="*/ 21 h 21"/>
                  <a:gd name="T4" fmla="*/ 0 w 37"/>
                  <a:gd name="T5" fmla="*/ 11 h 21"/>
                  <a:gd name="T6" fmla="*/ 18 w 37"/>
                  <a:gd name="T7" fmla="*/ 0 h 21"/>
                  <a:gd name="T8" fmla="*/ 37 w 37"/>
                  <a:gd name="T9" fmla="*/ 10 h 21"/>
                  <a:gd name="T10" fmla="*/ 37 w 37"/>
                  <a:gd name="T11" fmla="*/ 10 h 21"/>
                  <a:gd name="T12" fmla="*/ 37 w 37"/>
                  <a:gd name="T13" fmla="*/ 10 h 21"/>
                  <a:gd name="T14" fmla="*/ 37 w 37"/>
                  <a:gd name="T15" fmla="*/ 10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7"/>
                  <a:gd name="T25" fmla="*/ 0 h 21"/>
                  <a:gd name="T26" fmla="*/ 37 w 37"/>
                  <a:gd name="T27" fmla="*/ 21 h 2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7" h="21">
                    <a:moveTo>
                      <a:pt x="37" y="10"/>
                    </a:moveTo>
                    <a:lnTo>
                      <a:pt x="18" y="21"/>
                    </a:lnTo>
                    <a:lnTo>
                      <a:pt x="0" y="11"/>
                    </a:lnTo>
                    <a:lnTo>
                      <a:pt x="18" y="0"/>
                    </a:lnTo>
                    <a:lnTo>
                      <a:pt x="37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55" name="Freeform 1778"/>
              <p:cNvSpPr>
                <a:spLocks/>
              </p:cNvSpPr>
              <p:nvPr/>
            </p:nvSpPr>
            <p:spPr bwMode="auto">
              <a:xfrm>
                <a:off x="1802" y="607"/>
                <a:ext cx="18" cy="17"/>
              </a:xfrm>
              <a:custGeom>
                <a:avLst/>
                <a:gdLst>
                  <a:gd name="T0" fmla="*/ 18 w 18"/>
                  <a:gd name="T1" fmla="*/ 0 h 17"/>
                  <a:gd name="T2" fmla="*/ 18 w 18"/>
                  <a:gd name="T3" fmla="*/ 5 h 17"/>
                  <a:gd name="T4" fmla="*/ 0 w 18"/>
                  <a:gd name="T5" fmla="*/ 17 h 17"/>
                  <a:gd name="T6" fmla="*/ 0 w 18"/>
                  <a:gd name="T7" fmla="*/ 11 h 17"/>
                  <a:gd name="T8" fmla="*/ 18 w 18"/>
                  <a:gd name="T9" fmla="*/ 0 h 17"/>
                  <a:gd name="T10" fmla="*/ 18 w 18"/>
                  <a:gd name="T11" fmla="*/ 0 h 17"/>
                  <a:gd name="T12" fmla="*/ 18 w 18"/>
                  <a:gd name="T13" fmla="*/ 0 h 17"/>
                  <a:gd name="T14" fmla="*/ 18 w 18"/>
                  <a:gd name="T15" fmla="*/ 0 h 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7"/>
                  <a:gd name="T26" fmla="*/ 18 w 18"/>
                  <a:gd name="T27" fmla="*/ 17 h 1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7">
                    <a:moveTo>
                      <a:pt x="18" y="0"/>
                    </a:moveTo>
                    <a:lnTo>
                      <a:pt x="18" y="5"/>
                    </a:lnTo>
                    <a:lnTo>
                      <a:pt x="0" y="17"/>
                    </a:lnTo>
                    <a:lnTo>
                      <a:pt x="0" y="11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1D29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56" name="Freeform 1779"/>
              <p:cNvSpPr>
                <a:spLocks/>
              </p:cNvSpPr>
              <p:nvPr/>
            </p:nvSpPr>
            <p:spPr bwMode="auto">
              <a:xfrm>
                <a:off x="1783" y="608"/>
                <a:ext cx="19" cy="16"/>
              </a:xfrm>
              <a:custGeom>
                <a:avLst/>
                <a:gdLst>
                  <a:gd name="T0" fmla="*/ 19 w 19"/>
                  <a:gd name="T1" fmla="*/ 10 h 16"/>
                  <a:gd name="T2" fmla="*/ 19 w 19"/>
                  <a:gd name="T3" fmla="*/ 16 h 16"/>
                  <a:gd name="T4" fmla="*/ 0 w 19"/>
                  <a:gd name="T5" fmla="*/ 5 h 16"/>
                  <a:gd name="T6" fmla="*/ 0 w 19"/>
                  <a:gd name="T7" fmla="*/ 0 h 16"/>
                  <a:gd name="T8" fmla="*/ 19 w 19"/>
                  <a:gd name="T9" fmla="*/ 10 h 16"/>
                  <a:gd name="T10" fmla="*/ 19 w 19"/>
                  <a:gd name="T11" fmla="*/ 10 h 16"/>
                  <a:gd name="T12" fmla="*/ 19 w 19"/>
                  <a:gd name="T13" fmla="*/ 10 h 16"/>
                  <a:gd name="T14" fmla="*/ 19 w 19"/>
                  <a:gd name="T15" fmla="*/ 10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"/>
                  <a:gd name="T25" fmla="*/ 0 h 16"/>
                  <a:gd name="T26" fmla="*/ 19 w 19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" h="16">
                    <a:moveTo>
                      <a:pt x="19" y="10"/>
                    </a:moveTo>
                    <a:lnTo>
                      <a:pt x="19" y="16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19" y="10"/>
                    </a:lnTo>
                    <a:close/>
                  </a:path>
                </a:pathLst>
              </a:custGeom>
              <a:solidFill>
                <a:srgbClr val="324C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57" name="Freeform 1780"/>
              <p:cNvSpPr>
                <a:spLocks/>
              </p:cNvSpPr>
              <p:nvPr/>
            </p:nvSpPr>
            <p:spPr bwMode="auto">
              <a:xfrm>
                <a:off x="1783" y="597"/>
                <a:ext cx="37" cy="21"/>
              </a:xfrm>
              <a:custGeom>
                <a:avLst/>
                <a:gdLst>
                  <a:gd name="T0" fmla="*/ 37 w 37"/>
                  <a:gd name="T1" fmla="*/ 10 h 21"/>
                  <a:gd name="T2" fmla="*/ 19 w 37"/>
                  <a:gd name="T3" fmla="*/ 21 h 21"/>
                  <a:gd name="T4" fmla="*/ 0 w 37"/>
                  <a:gd name="T5" fmla="*/ 11 h 21"/>
                  <a:gd name="T6" fmla="*/ 19 w 37"/>
                  <a:gd name="T7" fmla="*/ 0 h 21"/>
                  <a:gd name="T8" fmla="*/ 37 w 37"/>
                  <a:gd name="T9" fmla="*/ 10 h 21"/>
                  <a:gd name="T10" fmla="*/ 37 w 37"/>
                  <a:gd name="T11" fmla="*/ 10 h 21"/>
                  <a:gd name="T12" fmla="*/ 37 w 37"/>
                  <a:gd name="T13" fmla="*/ 10 h 21"/>
                  <a:gd name="T14" fmla="*/ 37 w 37"/>
                  <a:gd name="T15" fmla="*/ 10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7"/>
                  <a:gd name="T25" fmla="*/ 0 h 21"/>
                  <a:gd name="T26" fmla="*/ 37 w 37"/>
                  <a:gd name="T27" fmla="*/ 21 h 2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7" h="21">
                    <a:moveTo>
                      <a:pt x="37" y="10"/>
                    </a:moveTo>
                    <a:lnTo>
                      <a:pt x="19" y="21"/>
                    </a:lnTo>
                    <a:lnTo>
                      <a:pt x="0" y="11"/>
                    </a:lnTo>
                    <a:lnTo>
                      <a:pt x="19" y="0"/>
                    </a:lnTo>
                    <a:lnTo>
                      <a:pt x="37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58" name="Freeform 1781"/>
              <p:cNvSpPr>
                <a:spLocks/>
              </p:cNvSpPr>
              <p:nvPr/>
            </p:nvSpPr>
            <p:spPr bwMode="auto">
              <a:xfrm>
                <a:off x="1710" y="589"/>
                <a:ext cx="19" cy="16"/>
              </a:xfrm>
              <a:custGeom>
                <a:avLst/>
                <a:gdLst>
                  <a:gd name="T0" fmla="*/ 19 w 19"/>
                  <a:gd name="T1" fmla="*/ 0 h 16"/>
                  <a:gd name="T2" fmla="*/ 19 w 19"/>
                  <a:gd name="T3" fmla="*/ 5 h 16"/>
                  <a:gd name="T4" fmla="*/ 0 w 19"/>
                  <a:gd name="T5" fmla="*/ 16 h 16"/>
                  <a:gd name="T6" fmla="*/ 0 w 19"/>
                  <a:gd name="T7" fmla="*/ 11 h 16"/>
                  <a:gd name="T8" fmla="*/ 19 w 19"/>
                  <a:gd name="T9" fmla="*/ 0 h 16"/>
                  <a:gd name="T10" fmla="*/ 19 w 19"/>
                  <a:gd name="T11" fmla="*/ 0 h 16"/>
                  <a:gd name="T12" fmla="*/ 19 w 19"/>
                  <a:gd name="T13" fmla="*/ 0 h 16"/>
                  <a:gd name="T14" fmla="*/ 19 w 19"/>
                  <a:gd name="T15" fmla="*/ 0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"/>
                  <a:gd name="T25" fmla="*/ 0 h 16"/>
                  <a:gd name="T26" fmla="*/ 19 w 19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" h="16">
                    <a:moveTo>
                      <a:pt x="19" y="0"/>
                    </a:moveTo>
                    <a:lnTo>
                      <a:pt x="19" y="5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1D29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59" name="Freeform 1782"/>
              <p:cNvSpPr>
                <a:spLocks/>
              </p:cNvSpPr>
              <p:nvPr/>
            </p:nvSpPr>
            <p:spPr bwMode="auto">
              <a:xfrm>
                <a:off x="1692" y="590"/>
                <a:ext cx="18" cy="15"/>
              </a:xfrm>
              <a:custGeom>
                <a:avLst/>
                <a:gdLst>
                  <a:gd name="T0" fmla="*/ 18 w 18"/>
                  <a:gd name="T1" fmla="*/ 10 h 15"/>
                  <a:gd name="T2" fmla="*/ 18 w 18"/>
                  <a:gd name="T3" fmla="*/ 15 h 15"/>
                  <a:gd name="T4" fmla="*/ 0 w 18"/>
                  <a:gd name="T5" fmla="*/ 5 h 15"/>
                  <a:gd name="T6" fmla="*/ 0 w 18"/>
                  <a:gd name="T7" fmla="*/ 0 h 15"/>
                  <a:gd name="T8" fmla="*/ 18 w 18"/>
                  <a:gd name="T9" fmla="*/ 10 h 15"/>
                  <a:gd name="T10" fmla="*/ 18 w 18"/>
                  <a:gd name="T11" fmla="*/ 10 h 15"/>
                  <a:gd name="T12" fmla="*/ 18 w 18"/>
                  <a:gd name="T13" fmla="*/ 10 h 15"/>
                  <a:gd name="T14" fmla="*/ 18 w 18"/>
                  <a:gd name="T15" fmla="*/ 10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5"/>
                  <a:gd name="T26" fmla="*/ 18 w 18"/>
                  <a:gd name="T27" fmla="*/ 15 h 1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5">
                    <a:moveTo>
                      <a:pt x="18" y="10"/>
                    </a:moveTo>
                    <a:lnTo>
                      <a:pt x="18" y="1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18" y="10"/>
                    </a:lnTo>
                    <a:close/>
                  </a:path>
                </a:pathLst>
              </a:custGeom>
              <a:solidFill>
                <a:srgbClr val="324C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60" name="Freeform 1783"/>
              <p:cNvSpPr>
                <a:spLocks/>
              </p:cNvSpPr>
              <p:nvPr/>
            </p:nvSpPr>
            <p:spPr bwMode="auto">
              <a:xfrm>
                <a:off x="1692" y="579"/>
                <a:ext cx="37" cy="21"/>
              </a:xfrm>
              <a:custGeom>
                <a:avLst/>
                <a:gdLst>
                  <a:gd name="T0" fmla="*/ 37 w 37"/>
                  <a:gd name="T1" fmla="*/ 10 h 21"/>
                  <a:gd name="T2" fmla="*/ 18 w 37"/>
                  <a:gd name="T3" fmla="*/ 21 h 21"/>
                  <a:gd name="T4" fmla="*/ 0 w 37"/>
                  <a:gd name="T5" fmla="*/ 11 h 21"/>
                  <a:gd name="T6" fmla="*/ 18 w 37"/>
                  <a:gd name="T7" fmla="*/ 0 h 21"/>
                  <a:gd name="T8" fmla="*/ 37 w 37"/>
                  <a:gd name="T9" fmla="*/ 10 h 21"/>
                  <a:gd name="T10" fmla="*/ 37 w 37"/>
                  <a:gd name="T11" fmla="*/ 10 h 21"/>
                  <a:gd name="T12" fmla="*/ 37 w 37"/>
                  <a:gd name="T13" fmla="*/ 10 h 21"/>
                  <a:gd name="T14" fmla="*/ 37 w 37"/>
                  <a:gd name="T15" fmla="*/ 10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7"/>
                  <a:gd name="T25" fmla="*/ 0 h 21"/>
                  <a:gd name="T26" fmla="*/ 37 w 37"/>
                  <a:gd name="T27" fmla="*/ 21 h 2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7" h="21">
                    <a:moveTo>
                      <a:pt x="37" y="10"/>
                    </a:moveTo>
                    <a:lnTo>
                      <a:pt x="18" y="21"/>
                    </a:lnTo>
                    <a:lnTo>
                      <a:pt x="0" y="11"/>
                    </a:lnTo>
                    <a:lnTo>
                      <a:pt x="18" y="0"/>
                    </a:lnTo>
                    <a:lnTo>
                      <a:pt x="37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61" name="Freeform 1784"/>
              <p:cNvSpPr>
                <a:spLocks/>
              </p:cNvSpPr>
              <p:nvPr/>
            </p:nvSpPr>
            <p:spPr bwMode="auto">
              <a:xfrm>
                <a:off x="1742" y="607"/>
                <a:ext cx="18" cy="16"/>
              </a:xfrm>
              <a:custGeom>
                <a:avLst/>
                <a:gdLst>
                  <a:gd name="T0" fmla="*/ 18 w 18"/>
                  <a:gd name="T1" fmla="*/ 0 h 16"/>
                  <a:gd name="T2" fmla="*/ 18 w 18"/>
                  <a:gd name="T3" fmla="*/ 5 h 16"/>
                  <a:gd name="T4" fmla="*/ 0 w 18"/>
                  <a:gd name="T5" fmla="*/ 16 h 16"/>
                  <a:gd name="T6" fmla="*/ 0 w 18"/>
                  <a:gd name="T7" fmla="*/ 11 h 16"/>
                  <a:gd name="T8" fmla="*/ 18 w 18"/>
                  <a:gd name="T9" fmla="*/ 0 h 16"/>
                  <a:gd name="T10" fmla="*/ 18 w 18"/>
                  <a:gd name="T11" fmla="*/ 0 h 16"/>
                  <a:gd name="T12" fmla="*/ 18 w 18"/>
                  <a:gd name="T13" fmla="*/ 0 h 16"/>
                  <a:gd name="T14" fmla="*/ 18 w 18"/>
                  <a:gd name="T15" fmla="*/ 0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6"/>
                  <a:gd name="T26" fmla="*/ 18 w 18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6">
                    <a:moveTo>
                      <a:pt x="18" y="0"/>
                    </a:moveTo>
                    <a:lnTo>
                      <a:pt x="18" y="5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1D29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62" name="Freeform 1785"/>
              <p:cNvSpPr>
                <a:spLocks/>
              </p:cNvSpPr>
              <p:nvPr/>
            </p:nvSpPr>
            <p:spPr bwMode="auto">
              <a:xfrm>
                <a:off x="1724" y="608"/>
                <a:ext cx="18" cy="15"/>
              </a:xfrm>
              <a:custGeom>
                <a:avLst/>
                <a:gdLst>
                  <a:gd name="T0" fmla="*/ 18 w 18"/>
                  <a:gd name="T1" fmla="*/ 10 h 15"/>
                  <a:gd name="T2" fmla="*/ 18 w 18"/>
                  <a:gd name="T3" fmla="*/ 15 h 15"/>
                  <a:gd name="T4" fmla="*/ 0 w 18"/>
                  <a:gd name="T5" fmla="*/ 5 h 15"/>
                  <a:gd name="T6" fmla="*/ 0 w 18"/>
                  <a:gd name="T7" fmla="*/ 0 h 15"/>
                  <a:gd name="T8" fmla="*/ 18 w 18"/>
                  <a:gd name="T9" fmla="*/ 10 h 15"/>
                  <a:gd name="T10" fmla="*/ 18 w 18"/>
                  <a:gd name="T11" fmla="*/ 10 h 15"/>
                  <a:gd name="T12" fmla="*/ 18 w 18"/>
                  <a:gd name="T13" fmla="*/ 10 h 15"/>
                  <a:gd name="T14" fmla="*/ 18 w 18"/>
                  <a:gd name="T15" fmla="*/ 10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5"/>
                  <a:gd name="T26" fmla="*/ 18 w 18"/>
                  <a:gd name="T27" fmla="*/ 15 h 1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5">
                    <a:moveTo>
                      <a:pt x="18" y="10"/>
                    </a:moveTo>
                    <a:lnTo>
                      <a:pt x="18" y="1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18" y="10"/>
                    </a:lnTo>
                    <a:close/>
                  </a:path>
                </a:pathLst>
              </a:custGeom>
              <a:solidFill>
                <a:srgbClr val="324C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63" name="Freeform 1786"/>
              <p:cNvSpPr>
                <a:spLocks/>
              </p:cNvSpPr>
              <p:nvPr/>
            </p:nvSpPr>
            <p:spPr bwMode="auto">
              <a:xfrm>
                <a:off x="1724" y="596"/>
                <a:ext cx="36" cy="22"/>
              </a:xfrm>
              <a:custGeom>
                <a:avLst/>
                <a:gdLst>
                  <a:gd name="T0" fmla="*/ 36 w 36"/>
                  <a:gd name="T1" fmla="*/ 11 h 22"/>
                  <a:gd name="T2" fmla="*/ 18 w 36"/>
                  <a:gd name="T3" fmla="*/ 22 h 22"/>
                  <a:gd name="T4" fmla="*/ 0 w 36"/>
                  <a:gd name="T5" fmla="*/ 12 h 22"/>
                  <a:gd name="T6" fmla="*/ 18 w 36"/>
                  <a:gd name="T7" fmla="*/ 0 h 22"/>
                  <a:gd name="T8" fmla="*/ 36 w 36"/>
                  <a:gd name="T9" fmla="*/ 11 h 22"/>
                  <a:gd name="T10" fmla="*/ 36 w 36"/>
                  <a:gd name="T11" fmla="*/ 11 h 22"/>
                  <a:gd name="T12" fmla="*/ 36 w 36"/>
                  <a:gd name="T13" fmla="*/ 11 h 22"/>
                  <a:gd name="T14" fmla="*/ 36 w 36"/>
                  <a:gd name="T15" fmla="*/ 11 h 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6"/>
                  <a:gd name="T25" fmla="*/ 0 h 22"/>
                  <a:gd name="T26" fmla="*/ 36 w 36"/>
                  <a:gd name="T27" fmla="*/ 22 h 2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6" h="22">
                    <a:moveTo>
                      <a:pt x="36" y="11"/>
                    </a:moveTo>
                    <a:lnTo>
                      <a:pt x="18" y="22"/>
                    </a:lnTo>
                    <a:lnTo>
                      <a:pt x="0" y="12"/>
                    </a:lnTo>
                    <a:lnTo>
                      <a:pt x="18" y="0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64" name="Freeform 1787"/>
              <p:cNvSpPr>
                <a:spLocks/>
              </p:cNvSpPr>
              <p:nvPr/>
            </p:nvSpPr>
            <p:spPr bwMode="auto">
              <a:xfrm>
                <a:off x="1773" y="624"/>
                <a:ext cx="19" cy="17"/>
              </a:xfrm>
              <a:custGeom>
                <a:avLst/>
                <a:gdLst>
                  <a:gd name="T0" fmla="*/ 19 w 19"/>
                  <a:gd name="T1" fmla="*/ 0 h 17"/>
                  <a:gd name="T2" fmla="*/ 19 w 19"/>
                  <a:gd name="T3" fmla="*/ 6 h 17"/>
                  <a:gd name="T4" fmla="*/ 0 w 19"/>
                  <a:gd name="T5" fmla="*/ 17 h 17"/>
                  <a:gd name="T6" fmla="*/ 1 w 19"/>
                  <a:gd name="T7" fmla="*/ 11 h 17"/>
                  <a:gd name="T8" fmla="*/ 19 w 19"/>
                  <a:gd name="T9" fmla="*/ 0 h 17"/>
                  <a:gd name="T10" fmla="*/ 19 w 19"/>
                  <a:gd name="T11" fmla="*/ 0 h 17"/>
                  <a:gd name="T12" fmla="*/ 19 w 19"/>
                  <a:gd name="T13" fmla="*/ 0 h 17"/>
                  <a:gd name="T14" fmla="*/ 19 w 19"/>
                  <a:gd name="T15" fmla="*/ 0 h 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"/>
                  <a:gd name="T25" fmla="*/ 0 h 17"/>
                  <a:gd name="T26" fmla="*/ 19 w 19"/>
                  <a:gd name="T27" fmla="*/ 17 h 1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" h="17">
                    <a:moveTo>
                      <a:pt x="19" y="0"/>
                    </a:moveTo>
                    <a:lnTo>
                      <a:pt x="19" y="6"/>
                    </a:lnTo>
                    <a:lnTo>
                      <a:pt x="0" y="17"/>
                    </a:lnTo>
                    <a:lnTo>
                      <a:pt x="1" y="11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1D29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65" name="Freeform 1788"/>
              <p:cNvSpPr>
                <a:spLocks/>
              </p:cNvSpPr>
              <p:nvPr/>
            </p:nvSpPr>
            <p:spPr bwMode="auto">
              <a:xfrm>
                <a:off x="1755" y="626"/>
                <a:ext cx="19" cy="15"/>
              </a:xfrm>
              <a:custGeom>
                <a:avLst/>
                <a:gdLst>
                  <a:gd name="T0" fmla="*/ 19 w 19"/>
                  <a:gd name="T1" fmla="*/ 9 h 15"/>
                  <a:gd name="T2" fmla="*/ 18 w 19"/>
                  <a:gd name="T3" fmla="*/ 15 h 15"/>
                  <a:gd name="T4" fmla="*/ 0 w 19"/>
                  <a:gd name="T5" fmla="*/ 5 h 15"/>
                  <a:gd name="T6" fmla="*/ 0 w 19"/>
                  <a:gd name="T7" fmla="*/ 0 h 15"/>
                  <a:gd name="T8" fmla="*/ 19 w 19"/>
                  <a:gd name="T9" fmla="*/ 9 h 15"/>
                  <a:gd name="T10" fmla="*/ 19 w 19"/>
                  <a:gd name="T11" fmla="*/ 9 h 15"/>
                  <a:gd name="T12" fmla="*/ 19 w 19"/>
                  <a:gd name="T13" fmla="*/ 9 h 15"/>
                  <a:gd name="T14" fmla="*/ 19 w 19"/>
                  <a:gd name="T15" fmla="*/ 9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"/>
                  <a:gd name="T25" fmla="*/ 0 h 15"/>
                  <a:gd name="T26" fmla="*/ 19 w 19"/>
                  <a:gd name="T27" fmla="*/ 15 h 1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" h="15">
                    <a:moveTo>
                      <a:pt x="19" y="9"/>
                    </a:moveTo>
                    <a:lnTo>
                      <a:pt x="18" y="1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19" y="9"/>
                    </a:lnTo>
                    <a:close/>
                  </a:path>
                </a:pathLst>
              </a:custGeom>
              <a:solidFill>
                <a:srgbClr val="324C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66" name="Freeform 1789"/>
              <p:cNvSpPr>
                <a:spLocks/>
              </p:cNvSpPr>
              <p:nvPr/>
            </p:nvSpPr>
            <p:spPr bwMode="auto">
              <a:xfrm>
                <a:off x="1755" y="614"/>
                <a:ext cx="37" cy="21"/>
              </a:xfrm>
              <a:custGeom>
                <a:avLst/>
                <a:gdLst>
                  <a:gd name="T0" fmla="*/ 37 w 37"/>
                  <a:gd name="T1" fmla="*/ 10 h 21"/>
                  <a:gd name="T2" fmla="*/ 19 w 37"/>
                  <a:gd name="T3" fmla="*/ 21 h 21"/>
                  <a:gd name="T4" fmla="*/ 0 w 37"/>
                  <a:gd name="T5" fmla="*/ 12 h 21"/>
                  <a:gd name="T6" fmla="*/ 19 w 37"/>
                  <a:gd name="T7" fmla="*/ 0 h 21"/>
                  <a:gd name="T8" fmla="*/ 37 w 37"/>
                  <a:gd name="T9" fmla="*/ 10 h 21"/>
                  <a:gd name="T10" fmla="*/ 37 w 37"/>
                  <a:gd name="T11" fmla="*/ 10 h 21"/>
                  <a:gd name="T12" fmla="*/ 37 w 37"/>
                  <a:gd name="T13" fmla="*/ 10 h 21"/>
                  <a:gd name="T14" fmla="*/ 37 w 37"/>
                  <a:gd name="T15" fmla="*/ 10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7"/>
                  <a:gd name="T25" fmla="*/ 0 h 21"/>
                  <a:gd name="T26" fmla="*/ 37 w 37"/>
                  <a:gd name="T27" fmla="*/ 21 h 2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7" h="21">
                    <a:moveTo>
                      <a:pt x="37" y="10"/>
                    </a:moveTo>
                    <a:lnTo>
                      <a:pt x="19" y="21"/>
                    </a:lnTo>
                    <a:lnTo>
                      <a:pt x="0" y="12"/>
                    </a:lnTo>
                    <a:lnTo>
                      <a:pt x="19" y="0"/>
                    </a:lnTo>
                    <a:lnTo>
                      <a:pt x="37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67" name="Freeform 1790"/>
              <p:cNvSpPr>
                <a:spLocks/>
              </p:cNvSpPr>
              <p:nvPr/>
            </p:nvSpPr>
            <p:spPr bwMode="auto">
              <a:xfrm>
                <a:off x="1682" y="607"/>
                <a:ext cx="18" cy="16"/>
              </a:xfrm>
              <a:custGeom>
                <a:avLst/>
                <a:gdLst>
                  <a:gd name="T0" fmla="*/ 18 w 18"/>
                  <a:gd name="T1" fmla="*/ 0 h 16"/>
                  <a:gd name="T2" fmla="*/ 18 w 18"/>
                  <a:gd name="T3" fmla="*/ 5 h 16"/>
                  <a:gd name="T4" fmla="*/ 0 w 18"/>
                  <a:gd name="T5" fmla="*/ 16 h 16"/>
                  <a:gd name="T6" fmla="*/ 0 w 18"/>
                  <a:gd name="T7" fmla="*/ 11 h 16"/>
                  <a:gd name="T8" fmla="*/ 18 w 18"/>
                  <a:gd name="T9" fmla="*/ 0 h 16"/>
                  <a:gd name="T10" fmla="*/ 18 w 18"/>
                  <a:gd name="T11" fmla="*/ 0 h 16"/>
                  <a:gd name="T12" fmla="*/ 18 w 18"/>
                  <a:gd name="T13" fmla="*/ 0 h 16"/>
                  <a:gd name="T14" fmla="*/ 18 w 18"/>
                  <a:gd name="T15" fmla="*/ 0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6"/>
                  <a:gd name="T26" fmla="*/ 18 w 18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6">
                    <a:moveTo>
                      <a:pt x="18" y="0"/>
                    </a:moveTo>
                    <a:lnTo>
                      <a:pt x="18" y="5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1D29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68" name="Freeform 1791"/>
              <p:cNvSpPr>
                <a:spLocks/>
              </p:cNvSpPr>
              <p:nvPr/>
            </p:nvSpPr>
            <p:spPr bwMode="auto">
              <a:xfrm>
                <a:off x="1663" y="607"/>
                <a:ext cx="19" cy="16"/>
              </a:xfrm>
              <a:custGeom>
                <a:avLst/>
                <a:gdLst>
                  <a:gd name="T0" fmla="*/ 19 w 19"/>
                  <a:gd name="T1" fmla="*/ 11 h 16"/>
                  <a:gd name="T2" fmla="*/ 19 w 19"/>
                  <a:gd name="T3" fmla="*/ 16 h 16"/>
                  <a:gd name="T4" fmla="*/ 0 w 19"/>
                  <a:gd name="T5" fmla="*/ 6 h 16"/>
                  <a:gd name="T6" fmla="*/ 0 w 19"/>
                  <a:gd name="T7" fmla="*/ 0 h 16"/>
                  <a:gd name="T8" fmla="*/ 19 w 19"/>
                  <a:gd name="T9" fmla="*/ 11 h 16"/>
                  <a:gd name="T10" fmla="*/ 19 w 19"/>
                  <a:gd name="T11" fmla="*/ 11 h 16"/>
                  <a:gd name="T12" fmla="*/ 19 w 19"/>
                  <a:gd name="T13" fmla="*/ 11 h 16"/>
                  <a:gd name="T14" fmla="*/ 19 w 19"/>
                  <a:gd name="T15" fmla="*/ 11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"/>
                  <a:gd name="T25" fmla="*/ 0 h 16"/>
                  <a:gd name="T26" fmla="*/ 19 w 19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" h="16">
                    <a:moveTo>
                      <a:pt x="19" y="11"/>
                    </a:moveTo>
                    <a:lnTo>
                      <a:pt x="19" y="1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324C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69" name="Freeform 1792"/>
              <p:cNvSpPr>
                <a:spLocks/>
              </p:cNvSpPr>
              <p:nvPr/>
            </p:nvSpPr>
            <p:spPr bwMode="auto">
              <a:xfrm>
                <a:off x="1663" y="596"/>
                <a:ext cx="37" cy="22"/>
              </a:xfrm>
              <a:custGeom>
                <a:avLst/>
                <a:gdLst>
                  <a:gd name="T0" fmla="*/ 37 w 37"/>
                  <a:gd name="T1" fmla="*/ 11 h 22"/>
                  <a:gd name="T2" fmla="*/ 19 w 37"/>
                  <a:gd name="T3" fmla="*/ 22 h 22"/>
                  <a:gd name="T4" fmla="*/ 0 w 37"/>
                  <a:gd name="T5" fmla="*/ 11 h 22"/>
                  <a:gd name="T6" fmla="*/ 19 w 37"/>
                  <a:gd name="T7" fmla="*/ 0 h 22"/>
                  <a:gd name="T8" fmla="*/ 37 w 37"/>
                  <a:gd name="T9" fmla="*/ 11 h 22"/>
                  <a:gd name="T10" fmla="*/ 37 w 37"/>
                  <a:gd name="T11" fmla="*/ 11 h 22"/>
                  <a:gd name="T12" fmla="*/ 37 w 37"/>
                  <a:gd name="T13" fmla="*/ 11 h 22"/>
                  <a:gd name="T14" fmla="*/ 37 w 37"/>
                  <a:gd name="T15" fmla="*/ 11 h 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7"/>
                  <a:gd name="T25" fmla="*/ 0 h 22"/>
                  <a:gd name="T26" fmla="*/ 37 w 37"/>
                  <a:gd name="T27" fmla="*/ 22 h 2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7" h="22">
                    <a:moveTo>
                      <a:pt x="37" y="11"/>
                    </a:moveTo>
                    <a:lnTo>
                      <a:pt x="19" y="22"/>
                    </a:lnTo>
                    <a:lnTo>
                      <a:pt x="0" y="11"/>
                    </a:lnTo>
                    <a:lnTo>
                      <a:pt x="19" y="0"/>
                    </a:lnTo>
                    <a:lnTo>
                      <a:pt x="37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70" name="Freeform 1793"/>
              <p:cNvSpPr>
                <a:spLocks/>
              </p:cNvSpPr>
              <p:nvPr/>
            </p:nvSpPr>
            <p:spPr bwMode="auto">
              <a:xfrm>
                <a:off x="1713" y="624"/>
                <a:ext cx="19" cy="16"/>
              </a:xfrm>
              <a:custGeom>
                <a:avLst/>
                <a:gdLst>
                  <a:gd name="T0" fmla="*/ 19 w 19"/>
                  <a:gd name="T1" fmla="*/ 0 h 16"/>
                  <a:gd name="T2" fmla="*/ 18 w 19"/>
                  <a:gd name="T3" fmla="*/ 5 h 16"/>
                  <a:gd name="T4" fmla="*/ 0 w 19"/>
                  <a:gd name="T5" fmla="*/ 16 h 16"/>
                  <a:gd name="T6" fmla="*/ 0 w 19"/>
                  <a:gd name="T7" fmla="*/ 11 h 16"/>
                  <a:gd name="T8" fmla="*/ 19 w 19"/>
                  <a:gd name="T9" fmla="*/ 0 h 16"/>
                  <a:gd name="T10" fmla="*/ 19 w 19"/>
                  <a:gd name="T11" fmla="*/ 0 h 16"/>
                  <a:gd name="T12" fmla="*/ 19 w 19"/>
                  <a:gd name="T13" fmla="*/ 0 h 16"/>
                  <a:gd name="T14" fmla="*/ 19 w 19"/>
                  <a:gd name="T15" fmla="*/ 0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"/>
                  <a:gd name="T25" fmla="*/ 0 h 16"/>
                  <a:gd name="T26" fmla="*/ 19 w 19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" h="16">
                    <a:moveTo>
                      <a:pt x="19" y="0"/>
                    </a:moveTo>
                    <a:lnTo>
                      <a:pt x="18" y="5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1D29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71" name="Freeform 1794"/>
              <p:cNvSpPr>
                <a:spLocks/>
              </p:cNvSpPr>
              <p:nvPr/>
            </p:nvSpPr>
            <p:spPr bwMode="auto">
              <a:xfrm>
                <a:off x="1695" y="625"/>
                <a:ext cx="18" cy="15"/>
              </a:xfrm>
              <a:custGeom>
                <a:avLst/>
                <a:gdLst>
                  <a:gd name="T0" fmla="*/ 18 w 18"/>
                  <a:gd name="T1" fmla="*/ 10 h 15"/>
                  <a:gd name="T2" fmla="*/ 18 w 18"/>
                  <a:gd name="T3" fmla="*/ 15 h 15"/>
                  <a:gd name="T4" fmla="*/ 0 w 18"/>
                  <a:gd name="T5" fmla="*/ 6 h 15"/>
                  <a:gd name="T6" fmla="*/ 0 w 18"/>
                  <a:gd name="T7" fmla="*/ 0 h 15"/>
                  <a:gd name="T8" fmla="*/ 18 w 18"/>
                  <a:gd name="T9" fmla="*/ 10 h 15"/>
                  <a:gd name="T10" fmla="*/ 18 w 18"/>
                  <a:gd name="T11" fmla="*/ 10 h 15"/>
                  <a:gd name="T12" fmla="*/ 18 w 18"/>
                  <a:gd name="T13" fmla="*/ 10 h 15"/>
                  <a:gd name="T14" fmla="*/ 18 w 18"/>
                  <a:gd name="T15" fmla="*/ 10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5"/>
                  <a:gd name="T26" fmla="*/ 18 w 18"/>
                  <a:gd name="T27" fmla="*/ 15 h 1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5">
                    <a:moveTo>
                      <a:pt x="18" y="10"/>
                    </a:moveTo>
                    <a:lnTo>
                      <a:pt x="18" y="15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18" y="10"/>
                    </a:lnTo>
                    <a:close/>
                  </a:path>
                </a:pathLst>
              </a:custGeom>
              <a:solidFill>
                <a:srgbClr val="324C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72" name="Freeform 1795"/>
              <p:cNvSpPr>
                <a:spLocks/>
              </p:cNvSpPr>
              <p:nvPr/>
            </p:nvSpPr>
            <p:spPr bwMode="auto">
              <a:xfrm>
                <a:off x="1695" y="614"/>
                <a:ext cx="37" cy="21"/>
              </a:xfrm>
              <a:custGeom>
                <a:avLst/>
                <a:gdLst>
                  <a:gd name="T0" fmla="*/ 37 w 37"/>
                  <a:gd name="T1" fmla="*/ 10 h 21"/>
                  <a:gd name="T2" fmla="*/ 18 w 37"/>
                  <a:gd name="T3" fmla="*/ 21 h 21"/>
                  <a:gd name="T4" fmla="*/ 0 w 37"/>
                  <a:gd name="T5" fmla="*/ 11 h 21"/>
                  <a:gd name="T6" fmla="*/ 18 w 37"/>
                  <a:gd name="T7" fmla="*/ 0 h 21"/>
                  <a:gd name="T8" fmla="*/ 37 w 37"/>
                  <a:gd name="T9" fmla="*/ 10 h 21"/>
                  <a:gd name="T10" fmla="*/ 37 w 37"/>
                  <a:gd name="T11" fmla="*/ 10 h 21"/>
                  <a:gd name="T12" fmla="*/ 37 w 37"/>
                  <a:gd name="T13" fmla="*/ 10 h 21"/>
                  <a:gd name="T14" fmla="*/ 37 w 37"/>
                  <a:gd name="T15" fmla="*/ 10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7"/>
                  <a:gd name="T25" fmla="*/ 0 h 21"/>
                  <a:gd name="T26" fmla="*/ 37 w 37"/>
                  <a:gd name="T27" fmla="*/ 21 h 2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7" h="21">
                    <a:moveTo>
                      <a:pt x="37" y="10"/>
                    </a:moveTo>
                    <a:lnTo>
                      <a:pt x="18" y="21"/>
                    </a:lnTo>
                    <a:lnTo>
                      <a:pt x="0" y="11"/>
                    </a:lnTo>
                    <a:lnTo>
                      <a:pt x="18" y="0"/>
                    </a:lnTo>
                    <a:lnTo>
                      <a:pt x="37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73" name="Freeform 1796"/>
              <p:cNvSpPr>
                <a:spLocks/>
              </p:cNvSpPr>
              <p:nvPr/>
            </p:nvSpPr>
            <p:spPr bwMode="auto">
              <a:xfrm>
                <a:off x="1745" y="642"/>
                <a:ext cx="18" cy="16"/>
              </a:xfrm>
              <a:custGeom>
                <a:avLst/>
                <a:gdLst>
                  <a:gd name="T0" fmla="*/ 18 w 18"/>
                  <a:gd name="T1" fmla="*/ 0 h 16"/>
                  <a:gd name="T2" fmla="*/ 18 w 18"/>
                  <a:gd name="T3" fmla="*/ 5 h 16"/>
                  <a:gd name="T4" fmla="*/ 0 w 18"/>
                  <a:gd name="T5" fmla="*/ 16 h 16"/>
                  <a:gd name="T6" fmla="*/ 0 w 18"/>
                  <a:gd name="T7" fmla="*/ 11 h 16"/>
                  <a:gd name="T8" fmla="*/ 18 w 18"/>
                  <a:gd name="T9" fmla="*/ 0 h 16"/>
                  <a:gd name="T10" fmla="*/ 18 w 18"/>
                  <a:gd name="T11" fmla="*/ 0 h 16"/>
                  <a:gd name="T12" fmla="*/ 18 w 18"/>
                  <a:gd name="T13" fmla="*/ 0 h 16"/>
                  <a:gd name="T14" fmla="*/ 18 w 18"/>
                  <a:gd name="T15" fmla="*/ 0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6"/>
                  <a:gd name="T26" fmla="*/ 18 w 18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6">
                    <a:moveTo>
                      <a:pt x="18" y="0"/>
                    </a:moveTo>
                    <a:lnTo>
                      <a:pt x="18" y="5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1D29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74" name="Freeform 1797"/>
              <p:cNvSpPr>
                <a:spLocks/>
              </p:cNvSpPr>
              <p:nvPr/>
            </p:nvSpPr>
            <p:spPr bwMode="auto">
              <a:xfrm>
                <a:off x="1727" y="643"/>
                <a:ext cx="18" cy="15"/>
              </a:xfrm>
              <a:custGeom>
                <a:avLst/>
                <a:gdLst>
                  <a:gd name="T0" fmla="*/ 18 w 18"/>
                  <a:gd name="T1" fmla="*/ 10 h 15"/>
                  <a:gd name="T2" fmla="*/ 18 w 18"/>
                  <a:gd name="T3" fmla="*/ 15 h 15"/>
                  <a:gd name="T4" fmla="*/ 0 w 18"/>
                  <a:gd name="T5" fmla="*/ 5 h 15"/>
                  <a:gd name="T6" fmla="*/ 0 w 18"/>
                  <a:gd name="T7" fmla="*/ 0 h 15"/>
                  <a:gd name="T8" fmla="*/ 18 w 18"/>
                  <a:gd name="T9" fmla="*/ 10 h 15"/>
                  <a:gd name="T10" fmla="*/ 18 w 18"/>
                  <a:gd name="T11" fmla="*/ 10 h 15"/>
                  <a:gd name="T12" fmla="*/ 18 w 18"/>
                  <a:gd name="T13" fmla="*/ 10 h 15"/>
                  <a:gd name="T14" fmla="*/ 18 w 18"/>
                  <a:gd name="T15" fmla="*/ 10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5"/>
                  <a:gd name="T26" fmla="*/ 18 w 18"/>
                  <a:gd name="T27" fmla="*/ 15 h 1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5">
                    <a:moveTo>
                      <a:pt x="18" y="10"/>
                    </a:moveTo>
                    <a:lnTo>
                      <a:pt x="18" y="1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18" y="10"/>
                    </a:lnTo>
                    <a:close/>
                  </a:path>
                </a:pathLst>
              </a:custGeom>
              <a:solidFill>
                <a:srgbClr val="324C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75" name="Freeform 1798"/>
              <p:cNvSpPr>
                <a:spLocks/>
              </p:cNvSpPr>
              <p:nvPr/>
            </p:nvSpPr>
            <p:spPr bwMode="auto">
              <a:xfrm>
                <a:off x="1727" y="632"/>
                <a:ext cx="36" cy="21"/>
              </a:xfrm>
              <a:custGeom>
                <a:avLst/>
                <a:gdLst>
                  <a:gd name="T0" fmla="*/ 36 w 36"/>
                  <a:gd name="T1" fmla="*/ 10 h 21"/>
                  <a:gd name="T2" fmla="*/ 18 w 36"/>
                  <a:gd name="T3" fmla="*/ 21 h 21"/>
                  <a:gd name="T4" fmla="*/ 0 w 36"/>
                  <a:gd name="T5" fmla="*/ 11 h 21"/>
                  <a:gd name="T6" fmla="*/ 18 w 36"/>
                  <a:gd name="T7" fmla="*/ 0 h 21"/>
                  <a:gd name="T8" fmla="*/ 36 w 36"/>
                  <a:gd name="T9" fmla="*/ 10 h 21"/>
                  <a:gd name="T10" fmla="*/ 36 w 36"/>
                  <a:gd name="T11" fmla="*/ 10 h 21"/>
                  <a:gd name="T12" fmla="*/ 36 w 36"/>
                  <a:gd name="T13" fmla="*/ 10 h 21"/>
                  <a:gd name="T14" fmla="*/ 36 w 36"/>
                  <a:gd name="T15" fmla="*/ 10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6"/>
                  <a:gd name="T25" fmla="*/ 0 h 21"/>
                  <a:gd name="T26" fmla="*/ 36 w 36"/>
                  <a:gd name="T27" fmla="*/ 21 h 2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6" h="21">
                    <a:moveTo>
                      <a:pt x="36" y="10"/>
                    </a:moveTo>
                    <a:lnTo>
                      <a:pt x="18" y="21"/>
                    </a:lnTo>
                    <a:lnTo>
                      <a:pt x="0" y="11"/>
                    </a:lnTo>
                    <a:lnTo>
                      <a:pt x="18" y="0"/>
                    </a:lnTo>
                    <a:lnTo>
                      <a:pt x="36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76" name="Freeform 1799"/>
              <p:cNvSpPr>
                <a:spLocks/>
              </p:cNvSpPr>
              <p:nvPr/>
            </p:nvSpPr>
            <p:spPr bwMode="auto">
              <a:xfrm>
                <a:off x="1653" y="624"/>
                <a:ext cx="19" cy="16"/>
              </a:xfrm>
              <a:custGeom>
                <a:avLst/>
                <a:gdLst>
                  <a:gd name="T0" fmla="*/ 19 w 19"/>
                  <a:gd name="T1" fmla="*/ 0 h 16"/>
                  <a:gd name="T2" fmla="*/ 19 w 19"/>
                  <a:gd name="T3" fmla="*/ 5 h 16"/>
                  <a:gd name="T4" fmla="*/ 0 w 19"/>
                  <a:gd name="T5" fmla="*/ 16 h 16"/>
                  <a:gd name="T6" fmla="*/ 0 w 19"/>
                  <a:gd name="T7" fmla="*/ 11 h 16"/>
                  <a:gd name="T8" fmla="*/ 19 w 19"/>
                  <a:gd name="T9" fmla="*/ 0 h 16"/>
                  <a:gd name="T10" fmla="*/ 19 w 19"/>
                  <a:gd name="T11" fmla="*/ 0 h 16"/>
                  <a:gd name="T12" fmla="*/ 19 w 19"/>
                  <a:gd name="T13" fmla="*/ 0 h 16"/>
                  <a:gd name="T14" fmla="*/ 19 w 19"/>
                  <a:gd name="T15" fmla="*/ 0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"/>
                  <a:gd name="T25" fmla="*/ 0 h 16"/>
                  <a:gd name="T26" fmla="*/ 19 w 19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" h="16">
                    <a:moveTo>
                      <a:pt x="19" y="0"/>
                    </a:moveTo>
                    <a:lnTo>
                      <a:pt x="19" y="5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1D29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77" name="Freeform 1800"/>
              <p:cNvSpPr>
                <a:spLocks/>
              </p:cNvSpPr>
              <p:nvPr/>
            </p:nvSpPr>
            <p:spPr bwMode="auto">
              <a:xfrm>
                <a:off x="1635" y="625"/>
                <a:ext cx="18" cy="15"/>
              </a:xfrm>
              <a:custGeom>
                <a:avLst/>
                <a:gdLst>
                  <a:gd name="T0" fmla="*/ 18 w 18"/>
                  <a:gd name="T1" fmla="*/ 10 h 15"/>
                  <a:gd name="T2" fmla="*/ 18 w 18"/>
                  <a:gd name="T3" fmla="*/ 15 h 15"/>
                  <a:gd name="T4" fmla="*/ 0 w 18"/>
                  <a:gd name="T5" fmla="*/ 5 h 15"/>
                  <a:gd name="T6" fmla="*/ 0 w 18"/>
                  <a:gd name="T7" fmla="*/ 0 h 15"/>
                  <a:gd name="T8" fmla="*/ 18 w 18"/>
                  <a:gd name="T9" fmla="*/ 10 h 15"/>
                  <a:gd name="T10" fmla="*/ 18 w 18"/>
                  <a:gd name="T11" fmla="*/ 10 h 15"/>
                  <a:gd name="T12" fmla="*/ 18 w 18"/>
                  <a:gd name="T13" fmla="*/ 10 h 15"/>
                  <a:gd name="T14" fmla="*/ 18 w 18"/>
                  <a:gd name="T15" fmla="*/ 10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5"/>
                  <a:gd name="T26" fmla="*/ 18 w 18"/>
                  <a:gd name="T27" fmla="*/ 15 h 1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5">
                    <a:moveTo>
                      <a:pt x="18" y="10"/>
                    </a:moveTo>
                    <a:lnTo>
                      <a:pt x="18" y="1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18" y="10"/>
                    </a:lnTo>
                    <a:close/>
                  </a:path>
                </a:pathLst>
              </a:custGeom>
              <a:solidFill>
                <a:srgbClr val="324C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78" name="Freeform 1801"/>
              <p:cNvSpPr>
                <a:spLocks/>
              </p:cNvSpPr>
              <p:nvPr/>
            </p:nvSpPr>
            <p:spPr bwMode="auto">
              <a:xfrm>
                <a:off x="1635" y="614"/>
                <a:ext cx="37" cy="21"/>
              </a:xfrm>
              <a:custGeom>
                <a:avLst/>
                <a:gdLst>
                  <a:gd name="T0" fmla="*/ 37 w 37"/>
                  <a:gd name="T1" fmla="*/ 10 h 21"/>
                  <a:gd name="T2" fmla="*/ 18 w 37"/>
                  <a:gd name="T3" fmla="*/ 21 h 21"/>
                  <a:gd name="T4" fmla="*/ 0 w 37"/>
                  <a:gd name="T5" fmla="*/ 11 h 21"/>
                  <a:gd name="T6" fmla="*/ 19 w 37"/>
                  <a:gd name="T7" fmla="*/ 0 h 21"/>
                  <a:gd name="T8" fmla="*/ 37 w 37"/>
                  <a:gd name="T9" fmla="*/ 10 h 21"/>
                  <a:gd name="T10" fmla="*/ 37 w 37"/>
                  <a:gd name="T11" fmla="*/ 10 h 21"/>
                  <a:gd name="T12" fmla="*/ 37 w 37"/>
                  <a:gd name="T13" fmla="*/ 10 h 21"/>
                  <a:gd name="T14" fmla="*/ 37 w 37"/>
                  <a:gd name="T15" fmla="*/ 10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7"/>
                  <a:gd name="T25" fmla="*/ 0 h 21"/>
                  <a:gd name="T26" fmla="*/ 37 w 37"/>
                  <a:gd name="T27" fmla="*/ 21 h 2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7" h="21">
                    <a:moveTo>
                      <a:pt x="37" y="10"/>
                    </a:moveTo>
                    <a:lnTo>
                      <a:pt x="18" y="21"/>
                    </a:lnTo>
                    <a:lnTo>
                      <a:pt x="0" y="11"/>
                    </a:lnTo>
                    <a:lnTo>
                      <a:pt x="19" y="0"/>
                    </a:lnTo>
                    <a:lnTo>
                      <a:pt x="37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79" name="Freeform 1802"/>
              <p:cNvSpPr>
                <a:spLocks/>
              </p:cNvSpPr>
              <p:nvPr/>
            </p:nvSpPr>
            <p:spPr bwMode="auto">
              <a:xfrm>
                <a:off x="1685" y="642"/>
                <a:ext cx="18" cy="16"/>
              </a:xfrm>
              <a:custGeom>
                <a:avLst/>
                <a:gdLst>
                  <a:gd name="T0" fmla="*/ 18 w 18"/>
                  <a:gd name="T1" fmla="*/ 0 h 16"/>
                  <a:gd name="T2" fmla="*/ 18 w 18"/>
                  <a:gd name="T3" fmla="*/ 5 h 16"/>
                  <a:gd name="T4" fmla="*/ 0 w 18"/>
                  <a:gd name="T5" fmla="*/ 16 h 16"/>
                  <a:gd name="T6" fmla="*/ 0 w 18"/>
                  <a:gd name="T7" fmla="*/ 11 h 16"/>
                  <a:gd name="T8" fmla="*/ 18 w 18"/>
                  <a:gd name="T9" fmla="*/ 0 h 16"/>
                  <a:gd name="T10" fmla="*/ 18 w 18"/>
                  <a:gd name="T11" fmla="*/ 0 h 16"/>
                  <a:gd name="T12" fmla="*/ 18 w 18"/>
                  <a:gd name="T13" fmla="*/ 0 h 16"/>
                  <a:gd name="T14" fmla="*/ 18 w 18"/>
                  <a:gd name="T15" fmla="*/ 0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6"/>
                  <a:gd name="T26" fmla="*/ 18 w 18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6">
                    <a:moveTo>
                      <a:pt x="18" y="0"/>
                    </a:moveTo>
                    <a:lnTo>
                      <a:pt x="18" y="5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1D29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80" name="Freeform 1803"/>
              <p:cNvSpPr>
                <a:spLocks/>
              </p:cNvSpPr>
              <p:nvPr/>
            </p:nvSpPr>
            <p:spPr bwMode="auto">
              <a:xfrm>
                <a:off x="1666" y="643"/>
                <a:ext cx="19" cy="15"/>
              </a:xfrm>
              <a:custGeom>
                <a:avLst/>
                <a:gdLst>
                  <a:gd name="T0" fmla="*/ 19 w 19"/>
                  <a:gd name="T1" fmla="*/ 10 h 15"/>
                  <a:gd name="T2" fmla="*/ 19 w 19"/>
                  <a:gd name="T3" fmla="*/ 15 h 15"/>
                  <a:gd name="T4" fmla="*/ 0 w 19"/>
                  <a:gd name="T5" fmla="*/ 5 h 15"/>
                  <a:gd name="T6" fmla="*/ 1 w 19"/>
                  <a:gd name="T7" fmla="*/ 0 h 15"/>
                  <a:gd name="T8" fmla="*/ 19 w 19"/>
                  <a:gd name="T9" fmla="*/ 10 h 15"/>
                  <a:gd name="T10" fmla="*/ 19 w 19"/>
                  <a:gd name="T11" fmla="*/ 10 h 15"/>
                  <a:gd name="T12" fmla="*/ 19 w 19"/>
                  <a:gd name="T13" fmla="*/ 10 h 15"/>
                  <a:gd name="T14" fmla="*/ 19 w 19"/>
                  <a:gd name="T15" fmla="*/ 10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"/>
                  <a:gd name="T25" fmla="*/ 0 h 15"/>
                  <a:gd name="T26" fmla="*/ 19 w 19"/>
                  <a:gd name="T27" fmla="*/ 15 h 1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" h="15">
                    <a:moveTo>
                      <a:pt x="19" y="10"/>
                    </a:moveTo>
                    <a:lnTo>
                      <a:pt x="19" y="15"/>
                    </a:lnTo>
                    <a:lnTo>
                      <a:pt x="0" y="5"/>
                    </a:lnTo>
                    <a:lnTo>
                      <a:pt x="1" y="0"/>
                    </a:lnTo>
                    <a:lnTo>
                      <a:pt x="19" y="10"/>
                    </a:lnTo>
                    <a:close/>
                  </a:path>
                </a:pathLst>
              </a:custGeom>
              <a:solidFill>
                <a:srgbClr val="324C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81" name="Freeform 1804"/>
              <p:cNvSpPr>
                <a:spLocks/>
              </p:cNvSpPr>
              <p:nvPr/>
            </p:nvSpPr>
            <p:spPr bwMode="auto">
              <a:xfrm>
                <a:off x="1667" y="631"/>
                <a:ext cx="36" cy="22"/>
              </a:xfrm>
              <a:custGeom>
                <a:avLst/>
                <a:gdLst>
                  <a:gd name="T0" fmla="*/ 36 w 36"/>
                  <a:gd name="T1" fmla="*/ 11 h 22"/>
                  <a:gd name="T2" fmla="*/ 18 w 36"/>
                  <a:gd name="T3" fmla="*/ 22 h 22"/>
                  <a:gd name="T4" fmla="*/ 0 w 36"/>
                  <a:gd name="T5" fmla="*/ 12 h 22"/>
                  <a:gd name="T6" fmla="*/ 18 w 36"/>
                  <a:gd name="T7" fmla="*/ 0 h 22"/>
                  <a:gd name="T8" fmla="*/ 36 w 36"/>
                  <a:gd name="T9" fmla="*/ 11 h 22"/>
                  <a:gd name="T10" fmla="*/ 36 w 36"/>
                  <a:gd name="T11" fmla="*/ 11 h 22"/>
                  <a:gd name="T12" fmla="*/ 36 w 36"/>
                  <a:gd name="T13" fmla="*/ 11 h 22"/>
                  <a:gd name="T14" fmla="*/ 36 w 36"/>
                  <a:gd name="T15" fmla="*/ 11 h 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6"/>
                  <a:gd name="T25" fmla="*/ 0 h 22"/>
                  <a:gd name="T26" fmla="*/ 36 w 36"/>
                  <a:gd name="T27" fmla="*/ 22 h 2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6" h="22">
                    <a:moveTo>
                      <a:pt x="36" y="11"/>
                    </a:moveTo>
                    <a:lnTo>
                      <a:pt x="18" y="22"/>
                    </a:lnTo>
                    <a:lnTo>
                      <a:pt x="0" y="12"/>
                    </a:lnTo>
                    <a:lnTo>
                      <a:pt x="18" y="0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82" name="Freeform 1805"/>
              <p:cNvSpPr>
                <a:spLocks/>
              </p:cNvSpPr>
              <p:nvPr/>
            </p:nvSpPr>
            <p:spPr bwMode="auto">
              <a:xfrm>
                <a:off x="1716" y="659"/>
                <a:ext cx="19" cy="17"/>
              </a:xfrm>
              <a:custGeom>
                <a:avLst/>
                <a:gdLst>
                  <a:gd name="T0" fmla="*/ 19 w 19"/>
                  <a:gd name="T1" fmla="*/ 0 h 17"/>
                  <a:gd name="T2" fmla="*/ 19 w 19"/>
                  <a:gd name="T3" fmla="*/ 5 h 17"/>
                  <a:gd name="T4" fmla="*/ 0 w 19"/>
                  <a:gd name="T5" fmla="*/ 17 h 17"/>
                  <a:gd name="T6" fmla="*/ 0 w 19"/>
                  <a:gd name="T7" fmla="*/ 12 h 17"/>
                  <a:gd name="T8" fmla="*/ 19 w 19"/>
                  <a:gd name="T9" fmla="*/ 0 h 17"/>
                  <a:gd name="T10" fmla="*/ 19 w 19"/>
                  <a:gd name="T11" fmla="*/ 0 h 17"/>
                  <a:gd name="T12" fmla="*/ 19 w 19"/>
                  <a:gd name="T13" fmla="*/ 0 h 17"/>
                  <a:gd name="T14" fmla="*/ 19 w 19"/>
                  <a:gd name="T15" fmla="*/ 0 h 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"/>
                  <a:gd name="T25" fmla="*/ 0 h 17"/>
                  <a:gd name="T26" fmla="*/ 19 w 19"/>
                  <a:gd name="T27" fmla="*/ 17 h 1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" h="17">
                    <a:moveTo>
                      <a:pt x="19" y="0"/>
                    </a:moveTo>
                    <a:lnTo>
                      <a:pt x="19" y="5"/>
                    </a:lnTo>
                    <a:lnTo>
                      <a:pt x="0" y="17"/>
                    </a:lnTo>
                    <a:lnTo>
                      <a:pt x="0" y="1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1D29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83" name="Freeform 1806"/>
              <p:cNvSpPr>
                <a:spLocks/>
              </p:cNvSpPr>
              <p:nvPr/>
            </p:nvSpPr>
            <p:spPr bwMode="auto">
              <a:xfrm>
                <a:off x="1698" y="660"/>
                <a:ext cx="18" cy="16"/>
              </a:xfrm>
              <a:custGeom>
                <a:avLst/>
                <a:gdLst>
                  <a:gd name="T0" fmla="*/ 18 w 18"/>
                  <a:gd name="T1" fmla="*/ 11 h 16"/>
                  <a:gd name="T2" fmla="*/ 18 w 18"/>
                  <a:gd name="T3" fmla="*/ 16 h 16"/>
                  <a:gd name="T4" fmla="*/ 0 w 18"/>
                  <a:gd name="T5" fmla="*/ 6 h 16"/>
                  <a:gd name="T6" fmla="*/ 0 w 18"/>
                  <a:gd name="T7" fmla="*/ 0 h 16"/>
                  <a:gd name="T8" fmla="*/ 18 w 18"/>
                  <a:gd name="T9" fmla="*/ 11 h 16"/>
                  <a:gd name="T10" fmla="*/ 18 w 18"/>
                  <a:gd name="T11" fmla="*/ 11 h 16"/>
                  <a:gd name="T12" fmla="*/ 18 w 18"/>
                  <a:gd name="T13" fmla="*/ 11 h 16"/>
                  <a:gd name="T14" fmla="*/ 18 w 18"/>
                  <a:gd name="T15" fmla="*/ 11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6"/>
                  <a:gd name="T26" fmla="*/ 18 w 18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6">
                    <a:moveTo>
                      <a:pt x="18" y="11"/>
                    </a:moveTo>
                    <a:lnTo>
                      <a:pt x="18" y="1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324C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84" name="Freeform 1807"/>
              <p:cNvSpPr>
                <a:spLocks/>
              </p:cNvSpPr>
              <p:nvPr/>
            </p:nvSpPr>
            <p:spPr bwMode="auto">
              <a:xfrm>
                <a:off x="1698" y="649"/>
                <a:ext cx="37" cy="22"/>
              </a:xfrm>
              <a:custGeom>
                <a:avLst/>
                <a:gdLst>
                  <a:gd name="T0" fmla="*/ 37 w 37"/>
                  <a:gd name="T1" fmla="*/ 10 h 22"/>
                  <a:gd name="T2" fmla="*/ 18 w 37"/>
                  <a:gd name="T3" fmla="*/ 22 h 22"/>
                  <a:gd name="T4" fmla="*/ 0 w 37"/>
                  <a:gd name="T5" fmla="*/ 11 h 22"/>
                  <a:gd name="T6" fmla="*/ 18 w 37"/>
                  <a:gd name="T7" fmla="*/ 0 h 22"/>
                  <a:gd name="T8" fmla="*/ 37 w 37"/>
                  <a:gd name="T9" fmla="*/ 10 h 22"/>
                  <a:gd name="T10" fmla="*/ 37 w 37"/>
                  <a:gd name="T11" fmla="*/ 10 h 22"/>
                  <a:gd name="T12" fmla="*/ 37 w 37"/>
                  <a:gd name="T13" fmla="*/ 10 h 22"/>
                  <a:gd name="T14" fmla="*/ 37 w 37"/>
                  <a:gd name="T15" fmla="*/ 10 h 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7"/>
                  <a:gd name="T25" fmla="*/ 0 h 22"/>
                  <a:gd name="T26" fmla="*/ 37 w 37"/>
                  <a:gd name="T27" fmla="*/ 22 h 2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7" h="22">
                    <a:moveTo>
                      <a:pt x="37" y="10"/>
                    </a:moveTo>
                    <a:lnTo>
                      <a:pt x="18" y="22"/>
                    </a:lnTo>
                    <a:lnTo>
                      <a:pt x="0" y="11"/>
                    </a:lnTo>
                    <a:lnTo>
                      <a:pt x="18" y="0"/>
                    </a:lnTo>
                    <a:lnTo>
                      <a:pt x="37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85" name="Freeform 1808"/>
              <p:cNvSpPr>
                <a:spLocks/>
              </p:cNvSpPr>
              <p:nvPr/>
            </p:nvSpPr>
            <p:spPr bwMode="auto">
              <a:xfrm>
                <a:off x="1834" y="625"/>
                <a:ext cx="18" cy="17"/>
              </a:xfrm>
              <a:custGeom>
                <a:avLst/>
                <a:gdLst>
                  <a:gd name="T0" fmla="*/ 18 w 18"/>
                  <a:gd name="T1" fmla="*/ 0 h 17"/>
                  <a:gd name="T2" fmla="*/ 18 w 18"/>
                  <a:gd name="T3" fmla="*/ 5 h 17"/>
                  <a:gd name="T4" fmla="*/ 0 w 18"/>
                  <a:gd name="T5" fmla="*/ 17 h 17"/>
                  <a:gd name="T6" fmla="*/ 0 w 18"/>
                  <a:gd name="T7" fmla="*/ 11 h 17"/>
                  <a:gd name="T8" fmla="*/ 18 w 18"/>
                  <a:gd name="T9" fmla="*/ 0 h 17"/>
                  <a:gd name="T10" fmla="*/ 18 w 18"/>
                  <a:gd name="T11" fmla="*/ 0 h 17"/>
                  <a:gd name="T12" fmla="*/ 18 w 18"/>
                  <a:gd name="T13" fmla="*/ 0 h 17"/>
                  <a:gd name="T14" fmla="*/ 18 w 18"/>
                  <a:gd name="T15" fmla="*/ 0 h 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7"/>
                  <a:gd name="T26" fmla="*/ 18 w 18"/>
                  <a:gd name="T27" fmla="*/ 17 h 1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7">
                    <a:moveTo>
                      <a:pt x="18" y="0"/>
                    </a:moveTo>
                    <a:lnTo>
                      <a:pt x="18" y="5"/>
                    </a:lnTo>
                    <a:lnTo>
                      <a:pt x="0" y="17"/>
                    </a:lnTo>
                    <a:lnTo>
                      <a:pt x="0" y="11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1D29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86" name="Freeform 1809"/>
              <p:cNvSpPr>
                <a:spLocks/>
              </p:cNvSpPr>
              <p:nvPr/>
            </p:nvSpPr>
            <p:spPr bwMode="auto">
              <a:xfrm>
                <a:off x="1816" y="626"/>
                <a:ext cx="18" cy="16"/>
              </a:xfrm>
              <a:custGeom>
                <a:avLst/>
                <a:gdLst>
                  <a:gd name="T0" fmla="*/ 18 w 18"/>
                  <a:gd name="T1" fmla="*/ 10 h 16"/>
                  <a:gd name="T2" fmla="*/ 18 w 18"/>
                  <a:gd name="T3" fmla="*/ 16 h 16"/>
                  <a:gd name="T4" fmla="*/ 0 w 18"/>
                  <a:gd name="T5" fmla="*/ 5 h 16"/>
                  <a:gd name="T6" fmla="*/ 0 w 18"/>
                  <a:gd name="T7" fmla="*/ 0 h 16"/>
                  <a:gd name="T8" fmla="*/ 18 w 18"/>
                  <a:gd name="T9" fmla="*/ 10 h 16"/>
                  <a:gd name="T10" fmla="*/ 18 w 18"/>
                  <a:gd name="T11" fmla="*/ 10 h 16"/>
                  <a:gd name="T12" fmla="*/ 18 w 18"/>
                  <a:gd name="T13" fmla="*/ 10 h 16"/>
                  <a:gd name="T14" fmla="*/ 18 w 18"/>
                  <a:gd name="T15" fmla="*/ 10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6"/>
                  <a:gd name="T26" fmla="*/ 18 w 18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6">
                    <a:moveTo>
                      <a:pt x="18" y="10"/>
                    </a:moveTo>
                    <a:lnTo>
                      <a:pt x="18" y="16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18" y="10"/>
                    </a:lnTo>
                    <a:close/>
                  </a:path>
                </a:pathLst>
              </a:custGeom>
              <a:solidFill>
                <a:srgbClr val="324C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87" name="Freeform 1810"/>
              <p:cNvSpPr>
                <a:spLocks/>
              </p:cNvSpPr>
              <p:nvPr/>
            </p:nvSpPr>
            <p:spPr bwMode="auto">
              <a:xfrm>
                <a:off x="1816" y="615"/>
                <a:ext cx="36" cy="21"/>
              </a:xfrm>
              <a:custGeom>
                <a:avLst/>
                <a:gdLst>
                  <a:gd name="T0" fmla="*/ 36 w 36"/>
                  <a:gd name="T1" fmla="*/ 10 h 21"/>
                  <a:gd name="T2" fmla="*/ 18 w 36"/>
                  <a:gd name="T3" fmla="*/ 21 h 21"/>
                  <a:gd name="T4" fmla="*/ 0 w 36"/>
                  <a:gd name="T5" fmla="*/ 11 h 21"/>
                  <a:gd name="T6" fmla="*/ 18 w 36"/>
                  <a:gd name="T7" fmla="*/ 0 h 21"/>
                  <a:gd name="T8" fmla="*/ 36 w 36"/>
                  <a:gd name="T9" fmla="*/ 10 h 21"/>
                  <a:gd name="T10" fmla="*/ 36 w 36"/>
                  <a:gd name="T11" fmla="*/ 10 h 21"/>
                  <a:gd name="T12" fmla="*/ 36 w 36"/>
                  <a:gd name="T13" fmla="*/ 10 h 21"/>
                  <a:gd name="T14" fmla="*/ 36 w 36"/>
                  <a:gd name="T15" fmla="*/ 10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6"/>
                  <a:gd name="T25" fmla="*/ 0 h 21"/>
                  <a:gd name="T26" fmla="*/ 36 w 36"/>
                  <a:gd name="T27" fmla="*/ 21 h 2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6" h="21">
                    <a:moveTo>
                      <a:pt x="36" y="10"/>
                    </a:moveTo>
                    <a:lnTo>
                      <a:pt x="18" y="21"/>
                    </a:lnTo>
                    <a:lnTo>
                      <a:pt x="0" y="11"/>
                    </a:lnTo>
                    <a:lnTo>
                      <a:pt x="18" y="0"/>
                    </a:lnTo>
                    <a:lnTo>
                      <a:pt x="36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88" name="Freeform 1811"/>
              <p:cNvSpPr>
                <a:spLocks/>
              </p:cNvSpPr>
              <p:nvPr/>
            </p:nvSpPr>
            <p:spPr bwMode="auto">
              <a:xfrm>
                <a:off x="1805" y="643"/>
                <a:ext cx="18" cy="16"/>
              </a:xfrm>
              <a:custGeom>
                <a:avLst/>
                <a:gdLst>
                  <a:gd name="T0" fmla="*/ 18 w 18"/>
                  <a:gd name="T1" fmla="*/ 0 h 16"/>
                  <a:gd name="T2" fmla="*/ 18 w 18"/>
                  <a:gd name="T3" fmla="*/ 5 h 16"/>
                  <a:gd name="T4" fmla="*/ 0 w 18"/>
                  <a:gd name="T5" fmla="*/ 16 h 16"/>
                  <a:gd name="T6" fmla="*/ 0 w 18"/>
                  <a:gd name="T7" fmla="*/ 11 h 16"/>
                  <a:gd name="T8" fmla="*/ 18 w 18"/>
                  <a:gd name="T9" fmla="*/ 0 h 16"/>
                  <a:gd name="T10" fmla="*/ 18 w 18"/>
                  <a:gd name="T11" fmla="*/ 0 h 16"/>
                  <a:gd name="T12" fmla="*/ 18 w 18"/>
                  <a:gd name="T13" fmla="*/ 0 h 16"/>
                  <a:gd name="T14" fmla="*/ 18 w 18"/>
                  <a:gd name="T15" fmla="*/ 0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6"/>
                  <a:gd name="T26" fmla="*/ 18 w 18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6">
                    <a:moveTo>
                      <a:pt x="18" y="0"/>
                    </a:moveTo>
                    <a:lnTo>
                      <a:pt x="18" y="5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1D29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89" name="Freeform 1812"/>
              <p:cNvSpPr>
                <a:spLocks/>
              </p:cNvSpPr>
              <p:nvPr/>
            </p:nvSpPr>
            <p:spPr bwMode="auto">
              <a:xfrm>
                <a:off x="1787" y="643"/>
                <a:ext cx="18" cy="16"/>
              </a:xfrm>
              <a:custGeom>
                <a:avLst/>
                <a:gdLst>
                  <a:gd name="T0" fmla="*/ 18 w 18"/>
                  <a:gd name="T1" fmla="*/ 11 h 16"/>
                  <a:gd name="T2" fmla="*/ 18 w 18"/>
                  <a:gd name="T3" fmla="*/ 16 h 16"/>
                  <a:gd name="T4" fmla="*/ 0 w 18"/>
                  <a:gd name="T5" fmla="*/ 6 h 16"/>
                  <a:gd name="T6" fmla="*/ 0 w 18"/>
                  <a:gd name="T7" fmla="*/ 0 h 16"/>
                  <a:gd name="T8" fmla="*/ 18 w 18"/>
                  <a:gd name="T9" fmla="*/ 11 h 16"/>
                  <a:gd name="T10" fmla="*/ 18 w 18"/>
                  <a:gd name="T11" fmla="*/ 11 h 16"/>
                  <a:gd name="T12" fmla="*/ 18 w 18"/>
                  <a:gd name="T13" fmla="*/ 11 h 16"/>
                  <a:gd name="T14" fmla="*/ 18 w 18"/>
                  <a:gd name="T15" fmla="*/ 11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6"/>
                  <a:gd name="T26" fmla="*/ 18 w 18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6">
                    <a:moveTo>
                      <a:pt x="18" y="11"/>
                    </a:moveTo>
                    <a:lnTo>
                      <a:pt x="18" y="1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324C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90" name="Freeform 1813"/>
              <p:cNvSpPr>
                <a:spLocks/>
              </p:cNvSpPr>
              <p:nvPr/>
            </p:nvSpPr>
            <p:spPr bwMode="auto">
              <a:xfrm>
                <a:off x="1787" y="632"/>
                <a:ext cx="36" cy="22"/>
              </a:xfrm>
              <a:custGeom>
                <a:avLst/>
                <a:gdLst>
                  <a:gd name="T0" fmla="*/ 36 w 36"/>
                  <a:gd name="T1" fmla="*/ 11 h 22"/>
                  <a:gd name="T2" fmla="*/ 18 w 36"/>
                  <a:gd name="T3" fmla="*/ 22 h 22"/>
                  <a:gd name="T4" fmla="*/ 0 w 36"/>
                  <a:gd name="T5" fmla="*/ 11 h 22"/>
                  <a:gd name="T6" fmla="*/ 18 w 36"/>
                  <a:gd name="T7" fmla="*/ 0 h 22"/>
                  <a:gd name="T8" fmla="*/ 36 w 36"/>
                  <a:gd name="T9" fmla="*/ 11 h 22"/>
                  <a:gd name="T10" fmla="*/ 36 w 36"/>
                  <a:gd name="T11" fmla="*/ 11 h 22"/>
                  <a:gd name="T12" fmla="*/ 36 w 36"/>
                  <a:gd name="T13" fmla="*/ 11 h 22"/>
                  <a:gd name="T14" fmla="*/ 36 w 36"/>
                  <a:gd name="T15" fmla="*/ 11 h 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6"/>
                  <a:gd name="T25" fmla="*/ 0 h 22"/>
                  <a:gd name="T26" fmla="*/ 36 w 36"/>
                  <a:gd name="T27" fmla="*/ 22 h 2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6" h="22">
                    <a:moveTo>
                      <a:pt x="36" y="11"/>
                    </a:moveTo>
                    <a:lnTo>
                      <a:pt x="18" y="22"/>
                    </a:lnTo>
                    <a:lnTo>
                      <a:pt x="0" y="11"/>
                    </a:lnTo>
                    <a:lnTo>
                      <a:pt x="18" y="0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91" name="Freeform 1814"/>
              <p:cNvSpPr>
                <a:spLocks/>
              </p:cNvSpPr>
              <p:nvPr/>
            </p:nvSpPr>
            <p:spPr bwMode="auto">
              <a:xfrm>
                <a:off x="1777" y="660"/>
                <a:ext cx="18" cy="16"/>
              </a:xfrm>
              <a:custGeom>
                <a:avLst/>
                <a:gdLst>
                  <a:gd name="T0" fmla="*/ 18 w 18"/>
                  <a:gd name="T1" fmla="*/ 0 h 16"/>
                  <a:gd name="T2" fmla="*/ 18 w 18"/>
                  <a:gd name="T3" fmla="*/ 5 h 16"/>
                  <a:gd name="T4" fmla="*/ 0 w 18"/>
                  <a:gd name="T5" fmla="*/ 16 h 16"/>
                  <a:gd name="T6" fmla="*/ 0 w 18"/>
                  <a:gd name="T7" fmla="*/ 11 h 16"/>
                  <a:gd name="T8" fmla="*/ 18 w 18"/>
                  <a:gd name="T9" fmla="*/ 0 h 16"/>
                  <a:gd name="T10" fmla="*/ 18 w 18"/>
                  <a:gd name="T11" fmla="*/ 0 h 16"/>
                  <a:gd name="T12" fmla="*/ 18 w 18"/>
                  <a:gd name="T13" fmla="*/ 0 h 16"/>
                  <a:gd name="T14" fmla="*/ 18 w 18"/>
                  <a:gd name="T15" fmla="*/ 0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6"/>
                  <a:gd name="T26" fmla="*/ 18 w 18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6">
                    <a:moveTo>
                      <a:pt x="18" y="0"/>
                    </a:moveTo>
                    <a:lnTo>
                      <a:pt x="18" y="5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1D29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92" name="Freeform 1815"/>
              <p:cNvSpPr>
                <a:spLocks/>
              </p:cNvSpPr>
              <p:nvPr/>
            </p:nvSpPr>
            <p:spPr bwMode="auto">
              <a:xfrm>
                <a:off x="1758" y="661"/>
                <a:ext cx="19" cy="15"/>
              </a:xfrm>
              <a:custGeom>
                <a:avLst/>
                <a:gdLst>
                  <a:gd name="T0" fmla="*/ 19 w 19"/>
                  <a:gd name="T1" fmla="*/ 10 h 15"/>
                  <a:gd name="T2" fmla="*/ 19 w 19"/>
                  <a:gd name="T3" fmla="*/ 15 h 15"/>
                  <a:gd name="T4" fmla="*/ 0 w 19"/>
                  <a:gd name="T5" fmla="*/ 5 h 15"/>
                  <a:gd name="T6" fmla="*/ 0 w 19"/>
                  <a:gd name="T7" fmla="*/ 0 h 15"/>
                  <a:gd name="T8" fmla="*/ 19 w 19"/>
                  <a:gd name="T9" fmla="*/ 10 h 15"/>
                  <a:gd name="T10" fmla="*/ 19 w 19"/>
                  <a:gd name="T11" fmla="*/ 10 h 15"/>
                  <a:gd name="T12" fmla="*/ 19 w 19"/>
                  <a:gd name="T13" fmla="*/ 10 h 15"/>
                  <a:gd name="T14" fmla="*/ 19 w 19"/>
                  <a:gd name="T15" fmla="*/ 10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"/>
                  <a:gd name="T25" fmla="*/ 0 h 15"/>
                  <a:gd name="T26" fmla="*/ 19 w 19"/>
                  <a:gd name="T27" fmla="*/ 15 h 1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" h="15">
                    <a:moveTo>
                      <a:pt x="19" y="10"/>
                    </a:moveTo>
                    <a:lnTo>
                      <a:pt x="19" y="1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19" y="10"/>
                    </a:lnTo>
                    <a:close/>
                  </a:path>
                </a:pathLst>
              </a:custGeom>
              <a:solidFill>
                <a:srgbClr val="324C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93" name="Freeform 1816"/>
              <p:cNvSpPr>
                <a:spLocks/>
              </p:cNvSpPr>
              <p:nvPr/>
            </p:nvSpPr>
            <p:spPr bwMode="auto">
              <a:xfrm>
                <a:off x="1758" y="650"/>
                <a:ext cx="37" cy="21"/>
              </a:xfrm>
              <a:custGeom>
                <a:avLst/>
                <a:gdLst>
                  <a:gd name="T0" fmla="*/ 37 w 37"/>
                  <a:gd name="T1" fmla="*/ 10 h 21"/>
                  <a:gd name="T2" fmla="*/ 19 w 37"/>
                  <a:gd name="T3" fmla="*/ 21 h 21"/>
                  <a:gd name="T4" fmla="*/ 0 w 37"/>
                  <a:gd name="T5" fmla="*/ 11 h 21"/>
                  <a:gd name="T6" fmla="*/ 19 w 37"/>
                  <a:gd name="T7" fmla="*/ 0 h 21"/>
                  <a:gd name="T8" fmla="*/ 37 w 37"/>
                  <a:gd name="T9" fmla="*/ 10 h 21"/>
                  <a:gd name="T10" fmla="*/ 37 w 37"/>
                  <a:gd name="T11" fmla="*/ 10 h 21"/>
                  <a:gd name="T12" fmla="*/ 37 w 37"/>
                  <a:gd name="T13" fmla="*/ 10 h 21"/>
                  <a:gd name="T14" fmla="*/ 37 w 37"/>
                  <a:gd name="T15" fmla="*/ 10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7"/>
                  <a:gd name="T25" fmla="*/ 0 h 21"/>
                  <a:gd name="T26" fmla="*/ 37 w 37"/>
                  <a:gd name="T27" fmla="*/ 21 h 2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7" h="21">
                    <a:moveTo>
                      <a:pt x="37" y="10"/>
                    </a:moveTo>
                    <a:lnTo>
                      <a:pt x="19" y="21"/>
                    </a:lnTo>
                    <a:lnTo>
                      <a:pt x="0" y="11"/>
                    </a:lnTo>
                    <a:lnTo>
                      <a:pt x="19" y="0"/>
                    </a:lnTo>
                    <a:lnTo>
                      <a:pt x="37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94" name="Freeform 1817"/>
              <p:cNvSpPr>
                <a:spLocks/>
              </p:cNvSpPr>
              <p:nvPr/>
            </p:nvSpPr>
            <p:spPr bwMode="auto">
              <a:xfrm>
                <a:off x="1748" y="678"/>
                <a:ext cx="19" cy="16"/>
              </a:xfrm>
              <a:custGeom>
                <a:avLst/>
                <a:gdLst>
                  <a:gd name="T0" fmla="*/ 19 w 19"/>
                  <a:gd name="T1" fmla="*/ 0 h 16"/>
                  <a:gd name="T2" fmla="*/ 19 w 19"/>
                  <a:gd name="T3" fmla="*/ 5 h 16"/>
                  <a:gd name="T4" fmla="*/ 0 w 19"/>
                  <a:gd name="T5" fmla="*/ 16 h 16"/>
                  <a:gd name="T6" fmla="*/ 0 w 19"/>
                  <a:gd name="T7" fmla="*/ 11 h 16"/>
                  <a:gd name="T8" fmla="*/ 19 w 19"/>
                  <a:gd name="T9" fmla="*/ 0 h 16"/>
                  <a:gd name="T10" fmla="*/ 19 w 19"/>
                  <a:gd name="T11" fmla="*/ 0 h 16"/>
                  <a:gd name="T12" fmla="*/ 19 w 19"/>
                  <a:gd name="T13" fmla="*/ 0 h 16"/>
                  <a:gd name="T14" fmla="*/ 19 w 19"/>
                  <a:gd name="T15" fmla="*/ 0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"/>
                  <a:gd name="T25" fmla="*/ 0 h 16"/>
                  <a:gd name="T26" fmla="*/ 19 w 19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" h="16">
                    <a:moveTo>
                      <a:pt x="19" y="0"/>
                    </a:moveTo>
                    <a:lnTo>
                      <a:pt x="19" y="5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1D29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95" name="Freeform 1818"/>
              <p:cNvSpPr>
                <a:spLocks/>
              </p:cNvSpPr>
              <p:nvPr/>
            </p:nvSpPr>
            <p:spPr bwMode="auto">
              <a:xfrm>
                <a:off x="1730" y="678"/>
                <a:ext cx="18" cy="16"/>
              </a:xfrm>
              <a:custGeom>
                <a:avLst/>
                <a:gdLst>
                  <a:gd name="T0" fmla="*/ 18 w 18"/>
                  <a:gd name="T1" fmla="*/ 11 h 16"/>
                  <a:gd name="T2" fmla="*/ 18 w 18"/>
                  <a:gd name="T3" fmla="*/ 16 h 16"/>
                  <a:gd name="T4" fmla="*/ 0 w 18"/>
                  <a:gd name="T5" fmla="*/ 6 h 16"/>
                  <a:gd name="T6" fmla="*/ 0 w 18"/>
                  <a:gd name="T7" fmla="*/ 0 h 16"/>
                  <a:gd name="T8" fmla="*/ 18 w 18"/>
                  <a:gd name="T9" fmla="*/ 11 h 16"/>
                  <a:gd name="T10" fmla="*/ 18 w 18"/>
                  <a:gd name="T11" fmla="*/ 11 h 16"/>
                  <a:gd name="T12" fmla="*/ 18 w 18"/>
                  <a:gd name="T13" fmla="*/ 11 h 16"/>
                  <a:gd name="T14" fmla="*/ 18 w 18"/>
                  <a:gd name="T15" fmla="*/ 11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6"/>
                  <a:gd name="T26" fmla="*/ 18 w 18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6">
                    <a:moveTo>
                      <a:pt x="18" y="11"/>
                    </a:moveTo>
                    <a:lnTo>
                      <a:pt x="18" y="1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324C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96" name="Freeform 1819"/>
              <p:cNvSpPr>
                <a:spLocks/>
              </p:cNvSpPr>
              <p:nvPr/>
            </p:nvSpPr>
            <p:spPr bwMode="auto">
              <a:xfrm>
                <a:off x="1730" y="667"/>
                <a:ext cx="37" cy="22"/>
              </a:xfrm>
              <a:custGeom>
                <a:avLst/>
                <a:gdLst>
                  <a:gd name="T0" fmla="*/ 37 w 37"/>
                  <a:gd name="T1" fmla="*/ 11 h 22"/>
                  <a:gd name="T2" fmla="*/ 18 w 37"/>
                  <a:gd name="T3" fmla="*/ 22 h 22"/>
                  <a:gd name="T4" fmla="*/ 0 w 37"/>
                  <a:gd name="T5" fmla="*/ 11 h 22"/>
                  <a:gd name="T6" fmla="*/ 18 w 37"/>
                  <a:gd name="T7" fmla="*/ 0 h 22"/>
                  <a:gd name="T8" fmla="*/ 37 w 37"/>
                  <a:gd name="T9" fmla="*/ 11 h 22"/>
                  <a:gd name="T10" fmla="*/ 37 w 37"/>
                  <a:gd name="T11" fmla="*/ 11 h 22"/>
                  <a:gd name="T12" fmla="*/ 37 w 37"/>
                  <a:gd name="T13" fmla="*/ 11 h 22"/>
                  <a:gd name="T14" fmla="*/ 37 w 37"/>
                  <a:gd name="T15" fmla="*/ 11 h 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7"/>
                  <a:gd name="T25" fmla="*/ 0 h 22"/>
                  <a:gd name="T26" fmla="*/ 37 w 37"/>
                  <a:gd name="T27" fmla="*/ 22 h 2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7" h="22">
                    <a:moveTo>
                      <a:pt x="37" y="11"/>
                    </a:moveTo>
                    <a:lnTo>
                      <a:pt x="18" y="22"/>
                    </a:lnTo>
                    <a:lnTo>
                      <a:pt x="0" y="11"/>
                    </a:lnTo>
                    <a:lnTo>
                      <a:pt x="18" y="0"/>
                    </a:lnTo>
                    <a:lnTo>
                      <a:pt x="37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97" name="Freeform 1820"/>
              <p:cNvSpPr>
                <a:spLocks/>
              </p:cNvSpPr>
              <p:nvPr/>
            </p:nvSpPr>
            <p:spPr bwMode="auto">
              <a:xfrm>
                <a:off x="1865" y="644"/>
                <a:ext cx="19" cy="16"/>
              </a:xfrm>
              <a:custGeom>
                <a:avLst/>
                <a:gdLst>
                  <a:gd name="T0" fmla="*/ 19 w 19"/>
                  <a:gd name="T1" fmla="*/ 0 h 16"/>
                  <a:gd name="T2" fmla="*/ 18 w 19"/>
                  <a:gd name="T3" fmla="*/ 5 h 16"/>
                  <a:gd name="T4" fmla="*/ 0 w 19"/>
                  <a:gd name="T5" fmla="*/ 16 h 16"/>
                  <a:gd name="T6" fmla="*/ 0 w 19"/>
                  <a:gd name="T7" fmla="*/ 11 h 16"/>
                  <a:gd name="T8" fmla="*/ 19 w 19"/>
                  <a:gd name="T9" fmla="*/ 0 h 16"/>
                  <a:gd name="T10" fmla="*/ 19 w 19"/>
                  <a:gd name="T11" fmla="*/ 0 h 16"/>
                  <a:gd name="T12" fmla="*/ 19 w 19"/>
                  <a:gd name="T13" fmla="*/ 0 h 16"/>
                  <a:gd name="T14" fmla="*/ 19 w 19"/>
                  <a:gd name="T15" fmla="*/ 0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"/>
                  <a:gd name="T25" fmla="*/ 0 h 16"/>
                  <a:gd name="T26" fmla="*/ 19 w 19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" h="16">
                    <a:moveTo>
                      <a:pt x="19" y="0"/>
                    </a:moveTo>
                    <a:lnTo>
                      <a:pt x="18" y="5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1D29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98" name="Freeform 1821"/>
              <p:cNvSpPr>
                <a:spLocks/>
              </p:cNvSpPr>
              <p:nvPr/>
            </p:nvSpPr>
            <p:spPr bwMode="auto">
              <a:xfrm>
                <a:off x="1847" y="645"/>
                <a:ext cx="18" cy="15"/>
              </a:xfrm>
              <a:custGeom>
                <a:avLst/>
                <a:gdLst>
                  <a:gd name="T0" fmla="*/ 18 w 18"/>
                  <a:gd name="T1" fmla="*/ 10 h 15"/>
                  <a:gd name="T2" fmla="*/ 18 w 18"/>
                  <a:gd name="T3" fmla="*/ 15 h 15"/>
                  <a:gd name="T4" fmla="*/ 0 w 18"/>
                  <a:gd name="T5" fmla="*/ 5 h 15"/>
                  <a:gd name="T6" fmla="*/ 0 w 18"/>
                  <a:gd name="T7" fmla="*/ 0 h 15"/>
                  <a:gd name="T8" fmla="*/ 18 w 18"/>
                  <a:gd name="T9" fmla="*/ 10 h 15"/>
                  <a:gd name="T10" fmla="*/ 18 w 18"/>
                  <a:gd name="T11" fmla="*/ 10 h 15"/>
                  <a:gd name="T12" fmla="*/ 18 w 18"/>
                  <a:gd name="T13" fmla="*/ 10 h 15"/>
                  <a:gd name="T14" fmla="*/ 18 w 18"/>
                  <a:gd name="T15" fmla="*/ 10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5"/>
                  <a:gd name="T26" fmla="*/ 18 w 18"/>
                  <a:gd name="T27" fmla="*/ 15 h 1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5">
                    <a:moveTo>
                      <a:pt x="18" y="10"/>
                    </a:moveTo>
                    <a:lnTo>
                      <a:pt x="18" y="1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18" y="10"/>
                    </a:lnTo>
                    <a:close/>
                  </a:path>
                </a:pathLst>
              </a:custGeom>
              <a:solidFill>
                <a:srgbClr val="324C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499" name="Freeform 1822"/>
              <p:cNvSpPr>
                <a:spLocks/>
              </p:cNvSpPr>
              <p:nvPr/>
            </p:nvSpPr>
            <p:spPr bwMode="auto">
              <a:xfrm>
                <a:off x="1847" y="633"/>
                <a:ext cx="37" cy="22"/>
              </a:xfrm>
              <a:custGeom>
                <a:avLst/>
                <a:gdLst>
                  <a:gd name="T0" fmla="*/ 37 w 37"/>
                  <a:gd name="T1" fmla="*/ 11 h 22"/>
                  <a:gd name="T2" fmla="*/ 18 w 37"/>
                  <a:gd name="T3" fmla="*/ 22 h 22"/>
                  <a:gd name="T4" fmla="*/ 0 w 37"/>
                  <a:gd name="T5" fmla="*/ 12 h 22"/>
                  <a:gd name="T6" fmla="*/ 18 w 37"/>
                  <a:gd name="T7" fmla="*/ 0 h 22"/>
                  <a:gd name="T8" fmla="*/ 37 w 37"/>
                  <a:gd name="T9" fmla="*/ 11 h 22"/>
                  <a:gd name="T10" fmla="*/ 37 w 37"/>
                  <a:gd name="T11" fmla="*/ 11 h 22"/>
                  <a:gd name="T12" fmla="*/ 37 w 37"/>
                  <a:gd name="T13" fmla="*/ 11 h 22"/>
                  <a:gd name="T14" fmla="*/ 37 w 37"/>
                  <a:gd name="T15" fmla="*/ 11 h 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7"/>
                  <a:gd name="T25" fmla="*/ 0 h 22"/>
                  <a:gd name="T26" fmla="*/ 37 w 37"/>
                  <a:gd name="T27" fmla="*/ 22 h 2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7" h="22">
                    <a:moveTo>
                      <a:pt x="37" y="11"/>
                    </a:moveTo>
                    <a:lnTo>
                      <a:pt x="18" y="22"/>
                    </a:lnTo>
                    <a:lnTo>
                      <a:pt x="0" y="12"/>
                    </a:lnTo>
                    <a:lnTo>
                      <a:pt x="18" y="0"/>
                    </a:lnTo>
                    <a:lnTo>
                      <a:pt x="37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00" name="Freeform 1823"/>
              <p:cNvSpPr>
                <a:spLocks/>
              </p:cNvSpPr>
              <p:nvPr/>
            </p:nvSpPr>
            <p:spPr bwMode="auto">
              <a:xfrm>
                <a:off x="1896" y="661"/>
                <a:ext cx="19" cy="17"/>
              </a:xfrm>
              <a:custGeom>
                <a:avLst/>
                <a:gdLst>
                  <a:gd name="T0" fmla="*/ 19 w 19"/>
                  <a:gd name="T1" fmla="*/ 0 h 17"/>
                  <a:gd name="T2" fmla="*/ 19 w 19"/>
                  <a:gd name="T3" fmla="*/ 5 h 17"/>
                  <a:gd name="T4" fmla="*/ 0 w 19"/>
                  <a:gd name="T5" fmla="*/ 17 h 17"/>
                  <a:gd name="T6" fmla="*/ 0 w 19"/>
                  <a:gd name="T7" fmla="*/ 12 h 17"/>
                  <a:gd name="T8" fmla="*/ 19 w 19"/>
                  <a:gd name="T9" fmla="*/ 0 h 17"/>
                  <a:gd name="T10" fmla="*/ 19 w 19"/>
                  <a:gd name="T11" fmla="*/ 0 h 17"/>
                  <a:gd name="T12" fmla="*/ 19 w 19"/>
                  <a:gd name="T13" fmla="*/ 0 h 17"/>
                  <a:gd name="T14" fmla="*/ 19 w 19"/>
                  <a:gd name="T15" fmla="*/ 0 h 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"/>
                  <a:gd name="T25" fmla="*/ 0 h 17"/>
                  <a:gd name="T26" fmla="*/ 19 w 19"/>
                  <a:gd name="T27" fmla="*/ 17 h 1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" h="17">
                    <a:moveTo>
                      <a:pt x="19" y="0"/>
                    </a:moveTo>
                    <a:lnTo>
                      <a:pt x="19" y="5"/>
                    </a:lnTo>
                    <a:lnTo>
                      <a:pt x="0" y="17"/>
                    </a:lnTo>
                    <a:lnTo>
                      <a:pt x="0" y="1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1D29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01" name="Freeform 1824"/>
              <p:cNvSpPr>
                <a:spLocks/>
              </p:cNvSpPr>
              <p:nvPr/>
            </p:nvSpPr>
            <p:spPr bwMode="auto">
              <a:xfrm>
                <a:off x="1878" y="662"/>
                <a:ext cx="18" cy="16"/>
              </a:xfrm>
              <a:custGeom>
                <a:avLst/>
                <a:gdLst>
                  <a:gd name="T0" fmla="*/ 18 w 18"/>
                  <a:gd name="T1" fmla="*/ 11 h 16"/>
                  <a:gd name="T2" fmla="*/ 18 w 18"/>
                  <a:gd name="T3" fmla="*/ 16 h 16"/>
                  <a:gd name="T4" fmla="*/ 0 w 18"/>
                  <a:gd name="T5" fmla="*/ 6 h 16"/>
                  <a:gd name="T6" fmla="*/ 0 w 18"/>
                  <a:gd name="T7" fmla="*/ 0 h 16"/>
                  <a:gd name="T8" fmla="*/ 18 w 18"/>
                  <a:gd name="T9" fmla="*/ 11 h 16"/>
                  <a:gd name="T10" fmla="*/ 18 w 18"/>
                  <a:gd name="T11" fmla="*/ 11 h 16"/>
                  <a:gd name="T12" fmla="*/ 18 w 18"/>
                  <a:gd name="T13" fmla="*/ 11 h 16"/>
                  <a:gd name="T14" fmla="*/ 18 w 18"/>
                  <a:gd name="T15" fmla="*/ 11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6"/>
                  <a:gd name="T26" fmla="*/ 18 w 18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6">
                    <a:moveTo>
                      <a:pt x="18" y="11"/>
                    </a:moveTo>
                    <a:lnTo>
                      <a:pt x="18" y="1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324C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02" name="Freeform 1825"/>
              <p:cNvSpPr>
                <a:spLocks/>
              </p:cNvSpPr>
              <p:nvPr/>
            </p:nvSpPr>
            <p:spPr bwMode="auto">
              <a:xfrm>
                <a:off x="1878" y="651"/>
                <a:ext cx="37" cy="22"/>
              </a:xfrm>
              <a:custGeom>
                <a:avLst/>
                <a:gdLst>
                  <a:gd name="T0" fmla="*/ 37 w 37"/>
                  <a:gd name="T1" fmla="*/ 10 h 22"/>
                  <a:gd name="T2" fmla="*/ 18 w 37"/>
                  <a:gd name="T3" fmla="*/ 22 h 22"/>
                  <a:gd name="T4" fmla="*/ 0 w 37"/>
                  <a:gd name="T5" fmla="*/ 11 h 22"/>
                  <a:gd name="T6" fmla="*/ 19 w 37"/>
                  <a:gd name="T7" fmla="*/ 0 h 22"/>
                  <a:gd name="T8" fmla="*/ 37 w 37"/>
                  <a:gd name="T9" fmla="*/ 10 h 22"/>
                  <a:gd name="T10" fmla="*/ 37 w 37"/>
                  <a:gd name="T11" fmla="*/ 10 h 22"/>
                  <a:gd name="T12" fmla="*/ 37 w 37"/>
                  <a:gd name="T13" fmla="*/ 10 h 22"/>
                  <a:gd name="T14" fmla="*/ 37 w 37"/>
                  <a:gd name="T15" fmla="*/ 10 h 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7"/>
                  <a:gd name="T25" fmla="*/ 0 h 22"/>
                  <a:gd name="T26" fmla="*/ 37 w 37"/>
                  <a:gd name="T27" fmla="*/ 22 h 2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7" h="22">
                    <a:moveTo>
                      <a:pt x="37" y="10"/>
                    </a:moveTo>
                    <a:lnTo>
                      <a:pt x="18" y="22"/>
                    </a:lnTo>
                    <a:lnTo>
                      <a:pt x="0" y="11"/>
                    </a:lnTo>
                    <a:lnTo>
                      <a:pt x="19" y="0"/>
                    </a:lnTo>
                    <a:lnTo>
                      <a:pt x="37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03" name="Freeform 1826"/>
              <p:cNvSpPr>
                <a:spLocks/>
              </p:cNvSpPr>
              <p:nvPr/>
            </p:nvSpPr>
            <p:spPr bwMode="auto">
              <a:xfrm>
                <a:off x="1928" y="679"/>
                <a:ext cx="18" cy="16"/>
              </a:xfrm>
              <a:custGeom>
                <a:avLst/>
                <a:gdLst>
                  <a:gd name="T0" fmla="*/ 18 w 18"/>
                  <a:gd name="T1" fmla="*/ 0 h 16"/>
                  <a:gd name="T2" fmla="*/ 18 w 18"/>
                  <a:gd name="T3" fmla="*/ 5 h 16"/>
                  <a:gd name="T4" fmla="*/ 0 w 18"/>
                  <a:gd name="T5" fmla="*/ 16 h 16"/>
                  <a:gd name="T6" fmla="*/ 0 w 18"/>
                  <a:gd name="T7" fmla="*/ 11 h 16"/>
                  <a:gd name="T8" fmla="*/ 18 w 18"/>
                  <a:gd name="T9" fmla="*/ 0 h 16"/>
                  <a:gd name="T10" fmla="*/ 18 w 18"/>
                  <a:gd name="T11" fmla="*/ 0 h 16"/>
                  <a:gd name="T12" fmla="*/ 18 w 18"/>
                  <a:gd name="T13" fmla="*/ 0 h 16"/>
                  <a:gd name="T14" fmla="*/ 18 w 18"/>
                  <a:gd name="T15" fmla="*/ 0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6"/>
                  <a:gd name="T26" fmla="*/ 18 w 18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6">
                    <a:moveTo>
                      <a:pt x="18" y="0"/>
                    </a:moveTo>
                    <a:lnTo>
                      <a:pt x="18" y="5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1D29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04" name="Freeform 1827"/>
              <p:cNvSpPr>
                <a:spLocks/>
              </p:cNvSpPr>
              <p:nvPr/>
            </p:nvSpPr>
            <p:spPr bwMode="auto">
              <a:xfrm>
                <a:off x="1910" y="680"/>
                <a:ext cx="18" cy="15"/>
              </a:xfrm>
              <a:custGeom>
                <a:avLst/>
                <a:gdLst>
                  <a:gd name="T0" fmla="*/ 18 w 18"/>
                  <a:gd name="T1" fmla="*/ 10 h 15"/>
                  <a:gd name="T2" fmla="*/ 18 w 18"/>
                  <a:gd name="T3" fmla="*/ 15 h 15"/>
                  <a:gd name="T4" fmla="*/ 0 w 18"/>
                  <a:gd name="T5" fmla="*/ 5 h 15"/>
                  <a:gd name="T6" fmla="*/ 0 w 18"/>
                  <a:gd name="T7" fmla="*/ 0 h 15"/>
                  <a:gd name="T8" fmla="*/ 18 w 18"/>
                  <a:gd name="T9" fmla="*/ 10 h 15"/>
                  <a:gd name="T10" fmla="*/ 18 w 18"/>
                  <a:gd name="T11" fmla="*/ 10 h 15"/>
                  <a:gd name="T12" fmla="*/ 18 w 18"/>
                  <a:gd name="T13" fmla="*/ 10 h 15"/>
                  <a:gd name="T14" fmla="*/ 18 w 18"/>
                  <a:gd name="T15" fmla="*/ 10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5"/>
                  <a:gd name="T26" fmla="*/ 18 w 18"/>
                  <a:gd name="T27" fmla="*/ 15 h 1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5">
                    <a:moveTo>
                      <a:pt x="18" y="10"/>
                    </a:moveTo>
                    <a:lnTo>
                      <a:pt x="18" y="1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18" y="10"/>
                    </a:lnTo>
                    <a:close/>
                  </a:path>
                </a:pathLst>
              </a:custGeom>
              <a:solidFill>
                <a:srgbClr val="324C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05" name="Freeform 1828"/>
              <p:cNvSpPr>
                <a:spLocks/>
              </p:cNvSpPr>
              <p:nvPr/>
            </p:nvSpPr>
            <p:spPr bwMode="auto">
              <a:xfrm>
                <a:off x="1910" y="669"/>
                <a:ext cx="36" cy="21"/>
              </a:xfrm>
              <a:custGeom>
                <a:avLst/>
                <a:gdLst>
                  <a:gd name="T0" fmla="*/ 36 w 36"/>
                  <a:gd name="T1" fmla="*/ 10 h 21"/>
                  <a:gd name="T2" fmla="*/ 18 w 36"/>
                  <a:gd name="T3" fmla="*/ 21 h 21"/>
                  <a:gd name="T4" fmla="*/ 0 w 36"/>
                  <a:gd name="T5" fmla="*/ 11 h 21"/>
                  <a:gd name="T6" fmla="*/ 18 w 36"/>
                  <a:gd name="T7" fmla="*/ 0 h 21"/>
                  <a:gd name="T8" fmla="*/ 36 w 36"/>
                  <a:gd name="T9" fmla="*/ 10 h 21"/>
                  <a:gd name="T10" fmla="*/ 36 w 36"/>
                  <a:gd name="T11" fmla="*/ 10 h 21"/>
                  <a:gd name="T12" fmla="*/ 36 w 36"/>
                  <a:gd name="T13" fmla="*/ 10 h 21"/>
                  <a:gd name="T14" fmla="*/ 36 w 36"/>
                  <a:gd name="T15" fmla="*/ 10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6"/>
                  <a:gd name="T25" fmla="*/ 0 h 21"/>
                  <a:gd name="T26" fmla="*/ 36 w 36"/>
                  <a:gd name="T27" fmla="*/ 21 h 2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6" h="21">
                    <a:moveTo>
                      <a:pt x="36" y="10"/>
                    </a:moveTo>
                    <a:lnTo>
                      <a:pt x="18" y="21"/>
                    </a:lnTo>
                    <a:lnTo>
                      <a:pt x="0" y="11"/>
                    </a:lnTo>
                    <a:lnTo>
                      <a:pt x="18" y="0"/>
                    </a:lnTo>
                    <a:lnTo>
                      <a:pt x="36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06" name="Freeform 1829"/>
              <p:cNvSpPr>
                <a:spLocks/>
              </p:cNvSpPr>
              <p:nvPr/>
            </p:nvSpPr>
            <p:spPr bwMode="auto">
              <a:xfrm>
                <a:off x="1837" y="661"/>
                <a:ext cx="18" cy="17"/>
              </a:xfrm>
              <a:custGeom>
                <a:avLst/>
                <a:gdLst>
                  <a:gd name="T0" fmla="*/ 18 w 18"/>
                  <a:gd name="T1" fmla="*/ 0 h 17"/>
                  <a:gd name="T2" fmla="*/ 18 w 18"/>
                  <a:gd name="T3" fmla="*/ 5 h 17"/>
                  <a:gd name="T4" fmla="*/ 0 w 18"/>
                  <a:gd name="T5" fmla="*/ 17 h 17"/>
                  <a:gd name="T6" fmla="*/ 0 w 18"/>
                  <a:gd name="T7" fmla="*/ 11 h 17"/>
                  <a:gd name="T8" fmla="*/ 18 w 18"/>
                  <a:gd name="T9" fmla="*/ 0 h 17"/>
                  <a:gd name="T10" fmla="*/ 18 w 18"/>
                  <a:gd name="T11" fmla="*/ 0 h 17"/>
                  <a:gd name="T12" fmla="*/ 18 w 18"/>
                  <a:gd name="T13" fmla="*/ 0 h 17"/>
                  <a:gd name="T14" fmla="*/ 18 w 18"/>
                  <a:gd name="T15" fmla="*/ 0 h 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7"/>
                  <a:gd name="T26" fmla="*/ 18 w 18"/>
                  <a:gd name="T27" fmla="*/ 17 h 1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7">
                    <a:moveTo>
                      <a:pt x="18" y="0"/>
                    </a:moveTo>
                    <a:lnTo>
                      <a:pt x="18" y="5"/>
                    </a:lnTo>
                    <a:lnTo>
                      <a:pt x="0" y="17"/>
                    </a:lnTo>
                    <a:lnTo>
                      <a:pt x="0" y="11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1D29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07" name="Freeform 1830"/>
              <p:cNvSpPr>
                <a:spLocks/>
              </p:cNvSpPr>
              <p:nvPr/>
            </p:nvSpPr>
            <p:spPr bwMode="auto">
              <a:xfrm>
                <a:off x="1818" y="662"/>
                <a:ext cx="19" cy="16"/>
              </a:xfrm>
              <a:custGeom>
                <a:avLst/>
                <a:gdLst>
                  <a:gd name="T0" fmla="*/ 19 w 19"/>
                  <a:gd name="T1" fmla="*/ 10 h 16"/>
                  <a:gd name="T2" fmla="*/ 19 w 19"/>
                  <a:gd name="T3" fmla="*/ 16 h 16"/>
                  <a:gd name="T4" fmla="*/ 0 w 19"/>
                  <a:gd name="T5" fmla="*/ 5 h 16"/>
                  <a:gd name="T6" fmla="*/ 0 w 19"/>
                  <a:gd name="T7" fmla="*/ 0 h 16"/>
                  <a:gd name="T8" fmla="*/ 19 w 19"/>
                  <a:gd name="T9" fmla="*/ 10 h 16"/>
                  <a:gd name="T10" fmla="*/ 19 w 19"/>
                  <a:gd name="T11" fmla="*/ 10 h 16"/>
                  <a:gd name="T12" fmla="*/ 19 w 19"/>
                  <a:gd name="T13" fmla="*/ 10 h 16"/>
                  <a:gd name="T14" fmla="*/ 19 w 19"/>
                  <a:gd name="T15" fmla="*/ 10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"/>
                  <a:gd name="T25" fmla="*/ 0 h 16"/>
                  <a:gd name="T26" fmla="*/ 19 w 19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" h="16">
                    <a:moveTo>
                      <a:pt x="19" y="10"/>
                    </a:moveTo>
                    <a:lnTo>
                      <a:pt x="19" y="16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19" y="10"/>
                    </a:lnTo>
                    <a:close/>
                  </a:path>
                </a:pathLst>
              </a:custGeom>
              <a:solidFill>
                <a:srgbClr val="324C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08" name="Freeform 1831"/>
              <p:cNvSpPr>
                <a:spLocks/>
              </p:cNvSpPr>
              <p:nvPr/>
            </p:nvSpPr>
            <p:spPr bwMode="auto">
              <a:xfrm>
                <a:off x="1818" y="651"/>
                <a:ext cx="37" cy="21"/>
              </a:xfrm>
              <a:custGeom>
                <a:avLst/>
                <a:gdLst>
                  <a:gd name="T0" fmla="*/ 37 w 37"/>
                  <a:gd name="T1" fmla="*/ 10 h 21"/>
                  <a:gd name="T2" fmla="*/ 19 w 37"/>
                  <a:gd name="T3" fmla="*/ 21 h 21"/>
                  <a:gd name="T4" fmla="*/ 0 w 37"/>
                  <a:gd name="T5" fmla="*/ 11 h 21"/>
                  <a:gd name="T6" fmla="*/ 19 w 37"/>
                  <a:gd name="T7" fmla="*/ 0 h 21"/>
                  <a:gd name="T8" fmla="*/ 37 w 37"/>
                  <a:gd name="T9" fmla="*/ 10 h 21"/>
                  <a:gd name="T10" fmla="*/ 37 w 37"/>
                  <a:gd name="T11" fmla="*/ 10 h 21"/>
                  <a:gd name="T12" fmla="*/ 37 w 37"/>
                  <a:gd name="T13" fmla="*/ 10 h 21"/>
                  <a:gd name="T14" fmla="*/ 37 w 37"/>
                  <a:gd name="T15" fmla="*/ 10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7"/>
                  <a:gd name="T25" fmla="*/ 0 h 21"/>
                  <a:gd name="T26" fmla="*/ 37 w 37"/>
                  <a:gd name="T27" fmla="*/ 21 h 2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7" h="21">
                    <a:moveTo>
                      <a:pt x="37" y="10"/>
                    </a:moveTo>
                    <a:lnTo>
                      <a:pt x="19" y="21"/>
                    </a:lnTo>
                    <a:lnTo>
                      <a:pt x="0" y="11"/>
                    </a:lnTo>
                    <a:lnTo>
                      <a:pt x="19" y="0"/>
                    </a:lnTo>
                    <a:lnTo>
                      <a:pt x="37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09" name="Freeform 1832"/>
              <p:cNvSpPr>
                <a:spLocks/>
              </p:cNvSpPr>
              <p:nvPr/>
            </p:nvSpPr>
            <p:spPr bwMode="auto">
              <a:xfrm>
                <a:off x="1868" y="679"/>
                <a:ext cx="18" cy="16"/>
              </a:xfrm>
              <a:custGeom>
                <a:avLst/>
                <a:gdLst>
                  <a:gd name="T0" fmla="*/ 18 w 18"/>
                  <a:gd name="T1" fmla="*/ 0 h 16"/>
                  <a:gd name="T2" fmla="*/ 18 w 18"/>
                  <a:gd name="T3" fmla="*/ 5 h 16"/>
                  <a:gd name="T4" fmla="*/ 0 w 18"/>
                  <a:gd name="T5" fmla="*/ 16 h 16"/>
                  <a:gd name="T6" fmla="*/ 0 w 18"/>
                  <a:gd name="T7" fmla="*/ 11 h 16"/>
                  <a:gd name="T8" fmla="*/ 18 w 18"/>
                  <a:gd name="T9" fmla="*/ 0 h 16"/>
                  <a:gd name="T10" fmla="*/ 18 w 18"/>
                  <a:gd name="T11" fmla="*/ 0 h 16"/>
                  <a:gd name="T12" fmla="*/ 18 w 18"/>
                  <a:gd name="T13" fmla="*/ 0 h 16"/>
                  <a:gd name="T14" fmla="*/ 18 w 18"/>
                  <a:gd name="T15" fmla="*/ 0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6"/>
                  <a:gd name="T26" fmla="*/ 18 w 18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6">
                    <a:moveTo>
                      <a:pt x="18" y="0"/>
                    </a:moveTo>
                    <a:lnTo>
                      <a:pt x="18" y="5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1D29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10" name="Freeform 1833"/>
              <p:cNvSpPr>
                <a:spLocks/>
              </p:cNvSpPr>
              <p:nvPr/>
            </p:nvSpPr>
            <p:spPr bwMode="auto">
              <a:xfrm>
                <a:off x="1850" y="680"/>
                <a:ext cx="18" cy="15"/>
              </a:xfrm>
              <a:custGeom>
                <a:avLst/>
                <a:gdLst>
                  <a:gd name="T0" fmla="*/ 18 w 18"/>
                  <a:gd name="T1" fmla="*/ 10 h 15"/>
                  <a:gd name="T2" fmla="*/ 18 w 18"/>
                  <a:gd name="T3" fmla="*/ 15 h 15"/>
                  <a:gd name="T4" fmla="*/ 0 w 18"/>
                  <a:gd name="T5" fmla="*/ 5 h 15"/>
                  <a:gd name="T6" fmla="*/ 0 w 18"/>
                  <a:gd name="T7" fmla="*/ 0 h 15"/>
                  <a:gd name="T8" fmla="*/ 18 w 18"/>
                  <a:gd name="T9" fmla="*/ 10 h 15"/>
                  <a:gd name="T10" fmla="*/ 18 w 18"/>
                  <a:gd name="T11" fmla="*/ 10 h 15"/>
                  <a:gd name="T12" fmla="*/ 18 w 18"/>
                  <a:gd name="T13" fmla="*/ 10 h 15"/>
                  <a:gd name="T14" fmla="*/ 18 w 18"/>
                  <a:gd name="T15" fmla="*/ 10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5"/>
                  <a:gd name="T26" fmla="*/ 18 w 18"/>
                  <a:gd name="T27" fmla="*/ 15 h 1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5">
                    <a:moveTo>
                      <a:pt x="18" y="10"/>
                    </a:moveTo>
                    <a:lnTo>
                      <a:pt x="18" y="1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18" y="10"/>
                    </a:lnTo>
                    <a:close/>
                  </a:path>
                </a:pathLst>
              </a:custGeom>
              <a:solidFill>
                <a:srgbClr val="324C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11" name="Freeform 1834"/>
              <p:cNvSpPr>
                <a:spLocks/>
              </p:cNvSpPr>
              <p:nvPr/>
            </p:nvSpPr>
            <p:spPr bwMode="auto">
              <a:xfrm>
                <a:off x="1850" y="669"/>
                <a:ext cx="36" cy="21"/>
              </a:xfrm>
              <a:custGeom>
                <a:avLst/>
                <a:gdLst>
                  <a:gd name="T0" fmla="*/ 36 w 36"/>
                  <a:gd name="T1" fmla="*/ 10 h 21"/>
                  <a:gd name="T2" fmla="*/ 18 w 36"/>
                  <a:gd name="T3" fmla="*/ 21 h 21"/>
                  <a:gd name="T4" fmla="*/ 0 w 36"/>
                  <a:gd name="T5" fmla="*/ 11 h 21"/>
                  <a:gd name="T6" fmla="*/ 18 w 36"/>
                  <a:gd name="T7" fmla="*/ 0 h 21"/>
                  <a:gd name="T8" fmla="*/ 36 w 36"/>
                  <a:gd name="T9" fmla="*/ 10 h 21"/>
                  <a:gd name="T10" fmla="*/ 36 w 36"/>
                  <a:gd name="T11" fmla="*/ 10 h 21"/>
                  <a:gd name="T12" fmla="*/ 36 w 36"/>
                  <a:gd name="T13" fmla="*/ 10 h 21"/>
                  <a:gd name="T14" fmla="*/ 36 w 36"/>
                  <a:gd name="T15" fmla="*/ 10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6"/>
                  <a:gd name="T25" fmla="*/ 0 h 21"/>
                  <a:gd name="T26" fmla="*/ 36 w 36"/>
                  <a:gd name="T27" fmla="*/ 21 h 2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6" h="21">
                    <a:moveTo>
                      <a:pt x="36" y="10"/>
                    </a:moveTo>
                    <a:lnTo>
                      <a:pt x="18" y="21"/>
                    </a:lnTo>
                    <a:lnTo>
                      <a:pt x="0" y="11"/>
                    </a:lnTo>
                    <a:lnTo>
                      <a:pt x="18" y="0"/>
                    </a:lnTo>
                    <a:lnTo>
                      <a:pt x="36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12" name="Freeform 1835"/>
              <p:cNvSpPr>
                <a:spLocks/>
              </p:cNvSpPr>
              <p:nvPr/>
            </p:nvSpPr>
            <p:spPr bwMode="auto">
              <a:xfrm>
                <a:off x="1900" y="697"/>
                <a:ext cx="18" cy="16"/>
              </a:xfrm>
              <a:custGeom>
                <a:avLst/>
                <a:gdLst>
                  <a:gd name="T0" fmla="*/ 18 w 18"/>
                  <a:gd name="T1" fmla="*/ 0 h 16"/>
                  <a:gd name="T2" fmla="*/ 18 w 18"/>
                  <a:gd name="T3" fmla="*/ 5 h 16"/>
                  <a:gd name="T4" fmla="*/ 0 w 18"/>
                  <a:gd name="T5" fmla="*/ 16 h 16"/>
                  <a:gd name="T6" fmla="*/ 0 w 18"/>
                  <a:gd name="T7" fmla="*/ 11 h 16"/>
                  <a:gd name="T8" fmla="*/ 18 w 18"/>
                  <a:gd name="T9" fmla="*/ 0 h 16"/>
                  <a:gd name="T10" fmla="*/ 18 w 18"/>
                  <a:gd name="T11" fmla="*/ 0 h 16"/>
                  <a:gd name="T12" fmla="*/ 18 w 18"/>
                  <a:gd name="T13" fmla="*/ 0 h 16"/>
                  <a:gd name="T14" fmla="*/ 18 w 18"/>
                  <a:gd name="T15" fmla="*/ 0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6"/>
                  <a:gd name="T26" fmla="*/ 18 w 18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6">
                    <a:moveTo>
                      <a:pt x="18" y="0"/>
                    </a:moveTo>
                    <a:lnTo>
                      <a:pt x="18" y="5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1D29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13" name="Freeform 1836"/>
              <p:cNvSpPr>
                <a:spLocks/>
              </p:cNvSpPr>
              <p:nvPr/>
            </p:nvSpPr>
            <p:spPr bwMode="auto">
              <a:xfrm>
                <a:off x="1881" y="697"/>
                <a:ext cx="19" cy="16"/>
              </a:xfrm>
              <a:custGeom>
                <a:avLst/>
                <a:gdLst>
                  <a:gd name="T0" fmla="*/ 19 w 19"/>
                  <a:gd name="T1" fmla="*/ 11 h 16"/>
                  <a:gd name="T2" fmla="*/ 19 w 19"/>
                  <a:gd name="T3" fmla="*/ 16 h 16"/>
                  <a:gd name="T4" fmla="*/ 0 w 19"/>
                  <a:gd name="T5" fmla="*/ 6 h 16"/>
                  <a:gd name="T6" fmla="*/ 0 w 19"/>
                  <a:gd name="T7" fmla="*/ 0 h 16"/>
                  <a:gd name="T8" fmla="*/ 19 w 19"/>
                  <a:gd name="T9" fmla="*/ 11 h 16"/>
                  <a:gd name="T10" fmla="*/ 19 w 19"/>
                  <a:gd name="T11" fmla="*/ 11 h 16"/>
                  <a:gd name="T12" fmla="*/ 19 w 19"/>
                  <a:gd name="T13" fmla="*/ 11 h 16"/>
                  <a:gd name="T14" fmla="*/ 19 w 19"/>
                  <a:gd name="T15" fmla="*/ 11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"/>
                  <a:gd name="T25" fmla="*/ 0 h 16"/>
                  <a:gd name="T26" fmla="*/ 19 w 19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" h="16">
                    <a:moveTo>
                      <a:pt x="19" y="11"/>
                    </a:moveTo>
                    <a:lnTo>
                      <a:pt x="19" y="1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324C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14" name="Freeform 1837"/>
              <p:cNvSpPr>
                <a:spLocks/>
              </p:cNvSpPr>
              <p:nvPr/>
            </p:nvSpPr>
            <p:spPr bwMode="auto">
              <a:xfrm>
                <a:off x="1881" y="686"/>
                <a:ext cx="37" cy="22"/>
              </a:xfrm>
              <a:custGeom>
                <a:avLst/>
                <a:gdLst>
                  <a:gd name="T0" fmla="*/ 37 w 37"/>
                  <a:gd name="T1" fmla="*/ 11 h 22"/>
                  <a:gd name="T2" fmla="*/ 19 w 37"/>
                  <a:gd name="T3" fmla="*/ 22 h 22"/>
                  <a:gd name="T4" fmla="*/ 0 w 37"/>
                  <a:gd name="T5" fmla="*/ 11 h 22"/>
                  <a:gd name="T6" fmla="*/ 19 w 37"/>
                  <a:gd name="T7" fmla="*/ 0 h 22"/>
                  <a:gd name="T8" fmla="*/ 37 w 37"/>
                  <a:gd name="T9" fmla="*/ 11 h 22"/>
                  <a:gd name="T10" fmla="*/ 37 w 37"/>
                  <a:gd name="T11" fmla="*/ 11 h 22"/>
                  <a:gd name="T12" fmla="*/ 37 w 37"/>
                  <a:gd name="T13" fmla="*/ 11 h 22"/>
                  <a:gd name="T14" fmla="*/ 37 w 37"/>
                  <a:gd name="T15" fmla="*/ 11 h 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7"/>
                  <a:gd name="T25" fmla="*/ 0 h 22"/>
                  <a:gd name="T26" fmla="*/ 37 w 37"/>
                  <a:gd name="T27" fmla="*/ 22 h 2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7" h="22">
                    <a:moveTo>
                      <a:pt x="37" y="11"/>
                    </a:moveTo>
                    <a:lnTo>
                      <a:pt x="19" y="22"/>
                    </a:lnTo>
                    <a:lnTo>
                      <a:pt x="0" y="11"/>
                    </a:lnTo>
                    <a:lnTo>
                      <a:pt x="19" y="0"/>
                    </a:lnTo>
                    <a:lnTo>
                      <a:pt x="37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15" name="Freeform 1838"/>
              <p:cNvSpPr>
                <a:spLocks/>
              </p:cNvSpPr>
              <p:nvPr/>
            </p:nvSpPr>
            <p:spPr bwMode="auto">
              <a:xfrm>
                <a:off x="1808" y="678"/>
                <a:ext cx="18" cy="17"/>
              </a:xfrm>
              <a:custGeom>
                <a:avLst/>
                <a:gdLst>
                  <a:gd name="T0" fmla="*/ 18 w 18"/>
                  <a:gd name="T1" fmla="*/ 0 h 17"/>
                  <a:gd name="T2" fmla="*/ 18 w 18"/>
                  <a:gd name="T3" fmla="*/ 6 h 17"/>
                  <a:gd name="T4" fmla="*/ 0 w 18"/>
                  <a:gd name="T5" fmla="*/ 17 h 17"/>
                  <a:gd name="T6" fmla="*/ 0 w 18"/>
                  <a:gd name="T7" fmla="*/ 12 h 17"/>
                  <a:gd name="T8" fmla="*/ 18 w 18"/>
                  <a:gd name="T9" fmla="*/ 0 h 17"/>
                  <a:gd name="T10" fmla="*/ 18 w 18"/>
                  <a:gd name="T11" fmla="*/ 0 h 17"/>
                  <a:gd name="T12" fmla="*/ 18 w 18"/>
                  <a:gd name="T13" fmla="*/ 0 h 17"/>
                  <a:gd name="T14" fmla="*/ 18 w 18"/>
                  <a:gd name="T15" fmla="*/ 0 h 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7"/>
                  <a:gd name="T26" fmla="*/ 18 w 18"/>
                  <a:gd name="T27" fmla="*/ 17 h 1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7">
                    <a:moveTo>
                      <a:pt x="18" y="0"/>
                    </a:moveTo>
                    <a:lnTo>
                      <a:pt x="18" y="6"/>
                    </a:lnTo>
                    <a:lnTo>
                      <a:pt x="0" y="17"/>
                    </a:lnTo>
                    <a:lnTo>
                      <a:pt x="0" y="12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1D29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16" name="Freeform 1839"/>
              <p:cNvSpPr>
                <a:spLocks/>
              </p:cNvSpPr>
              <p:nvPr/>
            </p:nvSpPr>
            <p:spPr bwMode="auto">
              <a:xfrm>
                <a:off x="1790" y="680"/>
                <a:ext cx="18" cy="15"/>
              </a:xfrm>
              <a:custGeom>
                <a:avLst/>
                <a:gdLst>
                  <a:gd name="T0" fmla="*/ 18 w 18"/>
                  <a:gd name="T1" fmla="*/ 10 h 15"/>
                  <a:gd name="T2" fmla="*/ 18 w 18"/>
                  <a:gd name="T3" fmla="*/ 15 h 15"/>
                  <a:gd name="T4" fmla="*/ 0 w 18"/>
                  <a:gd name="T5" fmla="*/ 5 h 15"/>
                  <a:gd name="T6" fmla="*/ 0 w 18"/>
                  <a:gd name="T7" fmla="*/ 0 h 15"/>
                  <a:gd name="T8" fmla="*/ 18 w 18"/>
                  <a:gd name="T9" fmla="*/ 10 h 15"/>
                  <a:gd name="T10" fmla="*/ 18 w 18"/>
                  <a:gd name="T11" fmla="*/ 10 h 15"/>
                  <a:gd name="T12" fmla="*/ 18 w 18"/>
                  <a:gd name="T13" fmla="*/ 10 h 15"/>
                  <a:gd name="T14" fmla="*/ 18 w 18"/>
                  <a:gd name="T15" fmla="*/ 10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5"/>
                  <a:gd name="T26" fmla="*/ 18 w 18"/>
                  <a:gd name="T27" fmla="*/ 15 h 1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5">
                    <a:moveTo>
                      <a:pt x="18" y="10"/>
                    </a:moveTo>
                    <a:lnTo>
                      <a:pt x="18" y="1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18" y="10"/>
                    </a:lnTo>
                    <a:close/>
                  </a:path>
                </a:pathLst>
              </a:custGeom>
              <a:solidFill>
                <a:srgbClr val="324C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17" name="Freeform 1840"/>
              <p:cNvSpPr>
                <a:spLocks/>
              </p:cNvSpPr>
              <p:nvPr/>
            </p:nvSpPr>
            <p:spPr bwMode="auto">
              <a:xfrm>
                <a:off x="1790" y="668"/>
                <a:ext cx="36" cy="22"/>
              </a:xfrm>
              <a:custGeom>
                <a:avLst/>
                <a:gdLst>
                  <a:gd name="T0" fmla="*/ 36 w 36"/>
                  <a:gd name="T1" fmla="*/ 10 h 22"/>
                  <a:gd name="T2" fmla="*/ 18 w 36"/>
                  <a:gd name="T3" fmla="*/ 22 h 22"/>
                  <a:gd name="T4" fmla="*/ 0 w 36"/>
                  <a:gd name="T5" fmla="*/ 12 h 22"/>
                  <a:gd name="T6" fmla="*/ 18 w 36"/>
                  <a:gd name="T7" fmla="*/ 0 h 22"/>
                  <a:gd name="T8" fmla="*/ 36 w 36"/>
                  <a:gd name="T9" fmla="*/ 10 h 22"/>
                  <a:gd name="T10" fmla="*/ 36 w 36"/>
                  <a:gd name="T11" fmla="*/ 10 h 22"/>
                  <a:gd name="T12" fmla="*/ 36 w 36"/>
                  <a:gd name="T13" fmla="*/ 10 h 22"/>
                  <a:gd name="T14" fmla="*/ 36 w 36"/>
                  <a:gd name="T15" fmla="*/ 10 h 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6"/>
                  <a:gd name="T25" fmla="*/ 0 h 22"/>
                  <a:gd name="T26" fmla="*/ 36 w 36"/>
                  <a:gd name="T27" fmla="*/ 22 h 2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6" h="22">
                    <a:moveTo>
                      <a:pt x="36" y="10"/>
                    </a:moveTo>
                    <a:lnTo>
                      <a:pt x="18" y="22"/>
                    </a:lnTo>
                    <a:lnTo>
                      <a:pt x="0" y="12"/>
                    </a:lnTo>
                    <a:lnTo>
                      <a:pt x="18" y="0"/>
                    </a:lnTo>
                    <a:lnTo>
                      <a:pt x="36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18" name="Freeform 1841"/>
              <p:cNvSpPr>
                <a:spLocks/>
              </p:cNvSpPr>
              <p:nvPr/>
            </p:nvSpPr>
            <p:spPr bwMode="auto">
              <a:xfrm>
                <a:off x="1839" y="696"/>
                <a:ext cx="19" cy="17"/>
              </a:xfrm>
              <a:custGeom>
                <a:avLst/>
                <a:gdLst>
                  <a:gd name="T0" fmla="*/ 19 w 19"/>
                  <a:gd name="T1" fmla="*/ 0 h 17"/>
                  <a:gd name="T2" fmla="*/ 19 w 19"/>
                  <a:gd name="T3" fmla="*/ 6 h 17"/>
                  <a:gd name="T4" fmla="*/ 0 w 19"/>
                  <a:gd name="T5" fmla="*/ 17 h 17"/>
                  <a:gd name="T6" fmla="*/ 0 w 19"/>
                  <a:gd name="T7" fmla="*/ 11 h 17"/>
                  <a:gd name="T8" fmla="*/ 19 w 19"/>
                  <a:gd name="T9" fmla="*/ 0 h 17"/>
                  <a:gd name="T10" fmla="*/ 19 w 19"/>
                  <a:gd name="T11" fmla="*/ 0 h 17"/>
                  <a:gd name="T12" fmla="*/ 19 w 19"/>
                  <a:gd name="T13" fmla="*/ 0 h 17"/>
                  <a:gd name="T14" fmla="*/ 19 w 19"/>
                  <a:gd name="T15" fmla="*/ 0 h 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"/>
                  <a:gd name="T25" fmla="*/ 0 h 17"/>
                  <a:gd name="T26" fmla="*/ 19 w 19"/>
                  <a:gd name="T27" fmla="*/ 17 h 1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" h="17">
                    <a:moveTo>
                      <a:pt x="19" y="0"/>
                    </a:moveTo>
                    <a:lnTo>
                      <a:pt x="19" y="6"/>
                    </a:lnTo>
                    <a:lnTo>
                      <a:pt x="0" y="17"/>
                    </a:lnTo>
                    <a:lnTo>
                      <a:pt x="0" y="11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1D29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19" name="Freeform 1842"/>
              <p:cNvSpPr>
                <a:spLocks/>
              </p:cNvSpPr>
              <p:nvPr/>
            </p:nvSpPr>
            <p:spPr bwMode="auto">
              <a:xfrm>
                <a:off x="1821" y="697"/>
                <a:ext cx="18" cy="16"/>
              </a:xfrm>
              <a:custGeom>
                <a:avLst/>
                <a:gdLst>
                  <a:gd name="T0" fmla="*/ 18 w 18"/>
                  <a:gd name="T1" fmla="*/ 10 h 16"/>
                  <a:gd name="T2" fmla="*/ 18 w 18"/>
                  <a:gd name="T3" fmla="*/ 16 h 16"/>
                  <a:gd name="T4" fmla="*/ 0 w 18"/>
                  <a:gd name="T5" fmla="*/ 5 h 16"/>
                  <a:gd name="T6" fmla="*/ 0 w 18"/>
                  <a:gd name="T7" fmla="*/ 0 h 16"/>
                  <a:gd name="T8" fmla="*/ 18 w 18"/>
                  <a:gd name="T9" fmla="*/ 10 h 16"/>
                  <a:gd name="T10" fmla="*/ 18 w 18"/>
                  <a:gd name="T11" fmla="*/ 10 h 16"/>
                  <a:gd name="T12" fmla="*/ 18 w 18"/>
                  <a:gd name="T13" fmla="*/ 10 h 16"/>
                  <a:gd name="T14" fmla="*/ 18 w 18"/>
                  <a:gd name="T15" fmla="*/ 10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6"/>
                  <a:gd name="T26" fmla="*/ 18 w 18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6">
                    <a:moveTo>
                      <a:pt x="18" y="10"/>
                    </a:moveTo>
                    <a:lnTo>
                      <a:pt x="18" y="16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18" y="10"/>
                    </a:lnTo>
                    <a:close/>
                  </a:path>
                </a:pathLst>
              </a:custGeom>
              <a:solidFill>
                <a:srgbClr val="324C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20" name="Freeform 1843"/>
              <p:cNvSpPr>
                <a:spLocks/>
              </p:cNvSpPr>
              <p:nvPr/>
            </p:nvSpPr>
            <p:spPr bwMode="auto">
              <a:xfrm>
                <a:off x="1821" y="686"/>
                <a:ext cx="37" cy="21"/>
              </a:xfrm>
              <a:custGeom>
                <a:avLst/>
                <a:gdLst>
                  <a:gd name="T0" fmla="*/ 37 w 37"/>
                  <a:gd name="T1" fmla="*/ 10 h 21"/>
                  <a:gd name="T2" fmla="*/ 18 w 37"/>
                  <a:gd name="T3" fmla="*/ 21 h 21"/>
                  <a:gd name="T4" fmla="*/ 0 w 37"/>
                  <a:gd name="T5" fmla="*/ 11 h 21"/>
                  <a:gd name="T6" fmla="*/ 18 w 37"/>
                  <a:gd name="T7" fmla="*/ 0 h 21"/>
                  <a:gd name="T8" fmla="*/ 37 w 37"/>
                  <a:gd name="T9" fmla="*/ 10 h 21"/>
                  <a:gd name="T10" fmla="*/ 37 w 37"/>
                  <a:gd name="T11" fmla="*/ 10 h 21"/>
                  <a:gd name="T12" fmla="*/ 37 w 37"/>
                  <a:gd name="T13" fmla="*/ 10 h 21"/>
                  <a:gd name="T14" fmla="*/ 37 w 37"/>
                  <a:gd name="T15" fmla="*/ 10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7"/>
                  <a:gd name="T25" fmla="*/ 0 h 21"/>
                  <a:gd name="T26" fmla="*/ 37 w 37"/>
                  <a:gd name="T27" fmla="*/ 21 h 2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7" h="21">
                    <a:moveTo>
                      <a:pt x="37" y="10"/>
                    </a:moveTo>
                    <a:lnTo>
                      <a:pt x="18" y="21"/>
                    </a:lnTo>
                    <a:lnTo>
                      <a:pt x="0" y="11"/>
                    </a:lnTo>
                    <a:lnTo>
                      <a:pt x="18" y="0"/>
                    </a:lnTo>
                    <a:lnTo>
                      <a:pt x="37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21" name="Freeform 1844"/>
              <p:cNvSpPr>
                <a:spLocks/>
              </p:cNvSpPr>
              <p:nvPr/>
            </p:nvSpPr>
            <p:spPr bwMode="auto">
              <a:xfrm>
                <a:off x="1871" y="714"/>
                <a:ext cx="18" cy="16"/>
              </a:xfrm>
              <a:custGeom>
                <a:avLst/>
                <a:gdLst>
                  <a:gd name="T0" fmla="*/ 18 w 18"/>
                  <a:gd name="T1" fmla="*/ 0 h 16"/>
                  <a:gd name="T2" fmla="*/ 18 w 18"/>
                  <a:gd name="T3" fmla="*/ 5 h 16"/>
                  <a:gd name="T4" fmla="*/ 0 w 18"/>
                  <a:gd name="T5" fmla="*/ 16 h 16"/>
                  <a:gd name="T6" fmla="*/ 0 w 18"/>
                  <a:gd name="T7" fmla="*/ 11 h 16"/>
                  <a:gd name="T8" fmla="*/ 18 w 18"/>
                  <a:gd name="T9" fmla="*/ 0 h 16"/>
                  <a:gd name="T10" fmla="*/ 18 w 18"/>
                  <a:gd name="T11" fmla="*/ 0 h 16"/>
                  <a:gd name="T12" fmla="*/ 18 w 18"/>
                  <a:gd name="T13" fmla="*/ 0 h 16"/>
                  <a:gd name="T14" fmla="*/ 18 w 18"/>
                  <a:gd name="T15" fmla="*/ 0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6"/>
                  <a:gd name="T26" fmla="*/ 18 w 18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6">
                    <a:moveTo>
                      <a:pt x="18" y="0"/>
                    </a:moveTo>
                    <a:lnTo>
                      <a:pt x="18" y="5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1D29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22" name="Freeform 1845"/>
              <p:cNvSpPr>
                <a:spLocks/>
              </p:cNvSpPr>
              <p:nvPr/>
            </p:nvSpPr>
            <p:spPr bwMode="auto">
              <a:xfrm>
                <a:off x="1853" y="715"/>
                <a:ext cx="18" cy="15"/>
              </a:xfrm>
              <a:custGeom>
                <a:avLst/>
                <a:gdLst>
                  <a:gd name="T0" fmla="*/ 18 w 18"/>
                  <a:gd name="T1" fmla="*/ 10 h 15"/>
                  <a:gd name="T2" fmla="*/ 18 w 18"/>
                  <a:gd name="T3" fmla="*/ 15 h 15"/>
                  <a:gd name="T4" fmla="*/ 0 w 18"/>
                  <a:gd name="T5" fmla="*/ 5 h 15"/>
                  <a:gd name="T6" fmla="*/ 0 w 18"/>
                  <a:gd name="T7" fmla="*/ 0 h 15"/>
                  <a:gd name="T8" fmla="*/ 18 w 18"/>
                  <a:gd name="T9" fmla="*/ 10 h 15"/>
                  <a:gd name="T10" fmla="*/ 18 w 18"/>
                  <a:gd name="T11" fmla="*/ 10 h 15"/>
                  <a:gd name="T12" fmla="*/ 18 w 18"/>
                  <a:gd name="T13" fmla="*/ 10 h 15"/>
                  <a:gd name="T14" fmla="*/ 18 w 18"/>
                  <a:gd name="T15" fmla="*/ 10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5"/>
                  <a:gd name="T26" fmla="*/ 18 w 18"/>
                  <a:gd name="T27" fmla="*/ 15 h 1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5">
                    <a:moveTo>
                      <a:pt x="18" y="10"/>
                    </a:moveTo>
                    <a:lnTo>
                      <a:pt x="18" y="1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18" y="10"/>
                    </a:lnTo>
                    <a:close/>
                  </a:path>
                </a:pathLst>
              </a:custGeom>
              <a:solidFill>
                <a:srgbClr val="324C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23" name="Freeform 1846"/>
              <p:cNvSpPr>
                <a:spLocks/>
              </p:cNvSpPr>
              <p:nvPr/>
            </p:nvSpPr>
            <p:spPr bwMode="auto">
              <a:xfrm>
                <a:off x="1853" y="704"/>
                <a:ext cx="36" cy="21"/>
              </a:xfrm>
              <a:custGeom>
                <a:avLst/>
                <a:gdLst>
                  <a:gd name="T0" fmla="*/ 36 w 36"/>
                  <a:gd name="T1" fmla="*/ 10 h 21"/>
                  <a:gd name="T2" fmla="*/ 18 w 36"/>
                  <a:gd name="T3" fmla="*/ 21 h 21"/>
                  <a:gd name="T4" fmla="*/ 0 w 36"/>
                  <a:gd name="T5" fmla="*/ 11 h 21"/>
                  <a:gd name="T6" fmla="*/ 18 w 36"/>
                  <a:gd name="T7" fmla="*/ 0 h 21"/>
                  <a:gd name="T8" fmla="*/ 36 w 36"/>
                  <a:gd name="T9" fmla="*/ 10 h 21"/>
                  <a:gd name="T10" fmla="*/ 36 w 36"/>
                  <a:gd name="T11" fmla="*/ 10 h 21"/>
                  <a:gd name="T12" fmla="*/ 36 w 36"/>
                  <a:gd name="T13" fmla="*/ 10 h 21"/>
                  <a:gd name="T14" fmla="*/ 36 w 36"/>
                  <a:gd name="T15" fmla="*/ 10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6"/>
                  <a:gd name="T25" fmla="*/ 0 h 21"/>
                  <a:gd name="T26" fmla="*/ 36 w 36"/>
                  <a:gd name="T27" fmla="*/ 21 h 2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6" h="21">
                    <a:moveTo>
                      <a:pt x="36" y="10"/>
                    </a:moveTo>
                    <a:lnTo>
                      <a:pt x="18" y="21"/>
                    </a:lnTo>
                    <a:lnTo>
                      <a:pt x="0" y="11"/>
                    </a:lnTo>
                    <a:lnTo>
                      <a:pt x="18" y="0"/>
                    </a:lnTo>
                    <a:lnTo>
                      <a:pt x="36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24" name="Freeform 1847"/>
              <p:cNvSpPr>
                <a:spLocks/>
              </p:cNvSpPr>
              <p:nvPr/>
            </p:nvSpPr>
            <p:spPr bwMode="auto">
              <a:xfrm>
                <a:off x="1780" y="696"/>
                <a:ext cx="18" cy="16"/>
              </a:xfrm>
              <a:custGeom>
                <a:avLst/>
                <a:gdLst>
                  <a:gd name="T0" fmla="*/ 18 w 18"/>
                  <a:gd name="T1" fmla="*/ 0 h 16"/>
                  <a:gd name="T2" fmla="*/ 18 w 18"/>
                  <a:gd name="T3" fmla="*/ 5 h 16"/>
                  <a:gd name="T4" fmla="*/ 0 w 18"/>
                  <a:gd name="T5" fmla="*/ 16 h 16"/>
                  <a:gd name="T6" fmla="*/ 0 w 18"/>
                  <a:gd name="T7" fmla="*/ 11 h 16"/>
                  <a:gd name="T8" fmla="*/ 18 w 18"/>
                  <a:gd name="T9" fmla="*/ 0 h 16"/>
                  <a:gd name="T10" fmla="*/ 18 w 18"/>
                  <a:gd name="T11" fmla="*/ 0 h 16"/>
                  <a:gd name="T12" fmla="*/ 18 w 18"/>
                  <a:gd name="T13" fmla="*/ 0 h 16"/>
                  <a:gd name="T14" fmla="*/ 18 w 18"/>
                  <a:gd name="T15" fmla="*/ 0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6"/>
                  <a:gd name="T26" fmla="*/ 18 w 18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6">
                    <a:moveTo>
                      <a:pt x="18" y="0"/>
                    </a:moveTo>
                    <a:lnTo>
                      <a:pt x="18" y="5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1D29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25" name="Freeform 1848"/>
              <p:cNvSpPr>
                <a:spLocks/>
              </p:cNvSpPr>
              <p:nvPr/>
            </p:nvSpPr>
            <p:spPr bwMode="auto">
              <a:xfrm>
                <a:off x="1761" y="697"/>
                <a:ext cx="19" cy="15"/>
              </a:xfrm>
              <a:custGeom>
                <a:avLst/>
                <a:gdLst>
                  <a:gd name="T0" fmla="*/ 19 w 19"/>
                  <a:gd name="T1" fmla="*/ 10 h 15"/>
                  <a:gd name="T2" fmla="*/ 19 w 19"/>
                  <a:gd name="T3" fmla="*/ 15 h 15"/>
                  <a:gd name="T4" fmla="*/ 0 w 19"/>
                  <a:gd name="T5" fmla="*/ 5 h 15"/>
                  <a:gd name="T6" fmla="*/ 0 w 19"/>
                  <a:gd name="T7" fmla="*/ 0 h 15"/>
                  <a:gd name="T8" fmla="*/ 19 w 19"/>
                  <a:gd name="T9" fmla="*/ 10 h 15"/>
                  <a:gd name="T10" fmla="*/ 19 w 19"/>
                  <a:gd name="T11" fmla="*/ 10 h 15"/>
                  <a:gd name="T12" fmla="*/ 19 w 19"/>
                  <a:gd name="T13" fmla="*/ 10 h 15"/>
                  <a:gd name="T14" fmla="*/ 19 w 19"/>
                  <a:gd name="T15" fmla="*/ 10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"/>
                  <a:gd name="T25" fmla="*/ 0 h 15"/>
                  <a:gd name="T26" fmla="*/ 19 w 19"/>
                  <a:gd name="T27" fmla="*/ 15 h 1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" h="15">
                    <a:moveTo>
                      <a:pt x="19" y="10"/>
                    </a:moveTo>
                    <a:lnTo>
                      <a:pt x="19" y="1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19" y="10"/>
                    </a:lnTo>
                    <a:close/>
                  </a:path>
                </a:pathLst>
              </a:custGeom>
              <a:solidFill>
                <a:srgbClr val="324C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26" name="Freeform 1849"/>
              <p:cNvSpPr>
                <a:spLocks/>
              </p:cNvSpPr>
              <p:nvPr/>
            </p:nvSpPr>
            <p:spPr bwMode="auto">
              <a:xfrm>
                <a:off x="1761" y="686"/>
                <a:ext cx="37" cy="21"/>
              </a:xfrm>
              <a:custGeom>
                <a:avLst/>
                <a:gdLst>
                  <a:gd name="T0" fmla="*/ 37 w 37"/>
                  <a:gd name="T1" fmla="*/ 10 h 21"/>
                  <a:gd name="T2" fmla="*/ 19 w 37"/>
                  <a:gd name="T3" fmla="*/ 21 h 21"/>
                  <a:gd name="T4" fmla="*/ 0 w 37"/>
                  <a:gd name="T5" fmla="*/ 11 h 21"/>
                  <a:gd name="T6" fmla="*/ 19 w 37"/>
                  <a:gd name="T7" fmla="*/ 0 h 21"/>
                  <a:gd name="T8" fmla="*/ 37 w 37"/>
                  <a:gd name="T9" fmla="*/ 10 h 21"/>
                  <a:gd name="T10" fmla="*/ 37 w 37"/>
                  <a:gd name="T11" fmla="*/ 10 h 21"/>
                  <a:gd name="T12" fmla="*/ 37 w 37"/>
                  <a:gd name="T13" fmla="*/ 10 h 21"/>
                  <a:gd name="T14" fmla="*/ 37 w 37"/>
                  <a:gd name="T15" fmla="*/ 10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7"/>
                  <a:gd name="T25" fmla="*/ 0 h 21"/>
                  <a:gd name="T26" fmla="*/ 37 w 37"/>
                  <a:gd name="T27" fmla="*/ 21 h 2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7" h="21">
                    <a:moveTo>
                      <a:pt x="37" y="10"/>
                    </a:moveTo>
                    <a:lnTo>
                      <a:pt x="19" y="21"/>
                    </a:lnTo>
                    <a:lnTo>
                      <a:pt x="0" y="11"/>
                    </a:lnTo>
                    <a:lnTo>
                      <a:pt x="19" y="0"/>
                    </a:lnTo>
                    <a:lnTo>
                      <a:pt x="37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27" name="Freeform 1850"/>
              <p:cNvSpPr>
                <a:spLocks/>
              </p:cNvSpPr>
              <p:nvPr/>
            </p:nvSpPr>
            <p:spPr bwMode="auto">
              <a:xfrm>
                <a:off x="1811" y="714"/>
                <a:ext cx="19" cy="16"/>
              </a:xfrm>
              <a:custGeom>
                <a:avLst/>
                <a:gdLst>
                  <a:gd name="T0" fmla="*/ 19 w 19"/>
                  <a:gd name="T1" fmla="*/ 0 h 16"/>
                  <a:gd name="T2" fmla="*/ 18 w 19"/>
                  <a:gd name="T3" fmla="*/ 5 h 16"/>
                  <a:gd name="T4" fmla="*/ 0 w 19"/>
                  <a:gd name="T5" fmla="*/ 16 h 16"/>
                  <a:gd name="T6" fmla="*/ 0 w 19"/>
                  <a:gd name="T7" fmla="*/ 11 h 16"/>
                  <a:gd name="T8" fmla="*/ 19 w 19"/>
                  <a:gd name="T9" fmla="*/ 0 h 16"/>
                  <a:gd name="T10" fmla="*/ 19 w 19"/>
                  <a:gd name="T11" fmla="*/ 0 h 16"/>
                  <a:gd name="T12" fmla="*/ 19 w 19"/>
                  <a:gd name="T13" fmla="*/ 0 h 16"/>
                  <a:gd name="T14" fmla="*/ 19 w 19"/>
                  <a:gd name="T15" fmla="*/ 0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"/>
                  <a:gd name="T25" fmla="*/ 0 h 16"/>
                  <a:gd name="T26" fmla="*/ 19 w 19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" h="16">
                    <a:moveTo>
                      <a:pt x="19" y="0"/>
                    </a:moveTo>
                    <a:lnTo>
                      <a:pt x="18" y="5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1D29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28" name="Freeform 1851"/>
              <p:cNvSpPr>
                <a:spLocks/>
              </p:cNvSpPr>
              <p:nvPr/>
            </p:nvSpPr>
            <p:spPr bwMode="auto">
              <a:xfrm>
                <a:off x="1793" y="715"/>
                <a:ext cx="18" cy="15"/>
              </a:xfrm>
              <a:custGeom>
                <a:avLst/>
                <a:gdLst>
                  <a:gd name="T0" fmla="*/ 18 w 18"/>
                  <a:gd name="T1" fmla="*/ 10 h 15"/>
                  <a:gd name="T2" fmla="*/ 18 w 18"/>
                  <a:gd name="T3" fmla="*/ 15 h 15"/>
                  <a:gd name="T4" fmla="*/ 0 w 18"/>
                  <a:gd name="T5" fmla="*/ 5 h 15"/>
                  <a:gd name="T6" fmla="*/ 0 w 18"/>
                  <a:gd name="T7" fmla="*/ 0 h 15"/>
                  <a:gd name="T8" fmla="*/ 18 w 18"/>
                  <a:gd name="T9" fmla="*/ 10 h 15"/>
                  <a:gd name="T10" fmla="*/ 18 w 18"/>
                  <a:gd name="T11" fmla="*/ 10 h 15"/>
                  <a:gd name="T12" fmla="*/ 18 w 18"/>
                  <a:gd name="T13" fmla="*/ 10 h 15"/>
                  <a:gd name="T14" fmla="*/ 18 w 18"/>
                  <a:gd name="T15" fmla="*/ 10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5"/>
                  <a:gd name="T26" fmla="*/ 18 w 18"/>
                  <a:gd name="T27" fmla="*/ 15 h 1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5">
                    <a:moveTo>
                      <a:pt x="18" y="10"/>
                    </a:moveTo>
                    <a:lnTo>
                      <a:pt x="18" y="1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18" y="10"/>
                    </a:lnTo>
                    <a:close/>
                  </a:path>
                </a:pathLst>
              </a:custGeom>
              <a:solidFill>
                <a:srgbClr val="324C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29" name="Freeform 1852"/>
              <p:cNvSpPr>
                <a:spLocks/>
              </p:cNvSpPr>
              <p:nvPr/>
            </p:nvSpPr>
            <p:spPr bwMode="auto">
              <a:xfrm>
                <a:off x="1793" y="704"/>
                <a:ext cx="37" cy="21"/>
              </a:xfrm>
              <a:custGeom>
                <a:avLst/>
                <a:gdLst>
                  <a:gd name="T0" fmla="*/ 37 w 37"/>
                  <a:gd name="T1" fmla="*/ 10 h 21"/>
                  <a:gd name="T2" fmla="*/ 18 w 37"/>
                  <a:gd name="T3" fmla="*/ 21 h 21"/>
                  <a:gd name="T4" fmla="*/ 0 w 37"/>
                  <a:gd name="T5" fmla="*/ 11 h 21"/>
                  <a:gd name="T6" fmla="*/ 18 w 37"/>
                  <a:gd name="T7" fmla="*/ 0 h 21"/>
                  <a:gd name="T8" fmla="*/ 37 w 37"/>
                  <a:gd name="T9" fmla="*/ 10 h 21"/>
                  <a:gd name="T10" fmla="*/ 37 w 37"/>
                  <a:gd name="T11" fmla="*/ 10 h 21"/>
                  <a:gd name="T12" fmla="*/ 37 w 37"/>
                  <a:gd name="T13" fmla="*/ 10 h 21"/>
                  <a:gd name="T14" fmla="*/ 37 w 37"/>
                  <a:gd name="T15" fmla="*/ 10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7"/>
                  <a:gd name="T25" fmla="*/ 0 h 21"/>
                  <a:gd name="T26" fmla="*/ 37 w 37"/>
                  <a:gd name="T27" fmla="*/ 21 h 2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7" h="21">
                    <a:moveTo>
                      <a:pt x="37" y="10"/>
                    </a:moveTo>
                    <a:lnTo>
                      <a:pt x="18" y="21"/>
                    </a:lnTo>
                    <a:lnTo>
                      <a:pt x="0" y="11"/>
                    </a:lnTo>
                    <a:lnTo>
                      <a:pt x="18" y="0"/>
                    </a:lnTo>
                    <a:lnTo>
                      <a:pt x="37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30" name="Freeform 1853"/>
              <p:cNvSpPr>
                <a:spLocks/>
              </p:cNvSpPr>
              <p:nvPr/>
            </p:nvSpPr>
            <p:spPr bwMode="auto">
              <a:xfrm>
                <a:off x="1842" y="731"/>
                <a:ext cx="19" cy="17"/>
              </a:xfrm>
              <a:custGeom>
                <a:avLst/>
                <a:gdLst>
                  <a:gd name="T0" fmla="*/ 19 w 19"/>
                  <a:gd name="T1" fmla="*/ 0 h 17"/>
                  <a:gd name="T2" fmla="*/ 19 w 19"/>
                  <a:gd name="T3" fmla="*/ 6 h 17"/>
                  <a:gd name="T4" fmla="*/ 0 w 19"/>
                  <a:gd name="T5" fmla="*/ 17 h 17"/>
                  <a:gd name="T6" fmla="*/ 0 w 19"/>
                  <a:gd name="T7" fmla="*/ 12 h 17"/>
                  <a:gd name="T8" fmla="*/ 19 w 19"/>
                  <a:gd name="T9" fmla="*/ 0 h 17"/>
                  <a:gd name="T10" fmla="*/ 19 w 19"/>
                  <a:gd name="T11" fmla="*/ 0 h 17"/>
                  <a:gd name="T12" fmla="*/ 19 w 19"/>
                  <a:gd name="T13" fmla="*/ 0 h 17"/>
                  <a:gd name="T14" fmla="*/ 19 w 19"/>
                  <a:gd name="T15" fmla="*/ 0 h 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"/>
                  <a:gd name="T25" fmla="*/ 0 h 17"/>
                  <a:gd name="T26" fmla="*/ 19 w 19"/>
                  <a:gd name="T27" fmla="*/ 17 h 1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" h="17">
                    <a:moveTo>
                      <a:pt x="19" y="0"/>
                    </a:moveTo>
                    <a:lnTo>
                      <a:pt x="19" y="6"/>
                    </a:lnTo>
                    <a:lnTo>
                      <a:pt x="0" y="17"/>
                    </a:lnTo>
                    <a:lnTo>
                      <a:pt x="0" y="1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1D29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31" name="Freeform 1854"/>
              <p:cNvSpPr>
                <a:spLocks/>
              </p:cNvSpPr>
              <p:nvPr/>
            </p:nvSpPr>
            <p:spPr bwMode="auto">
              <a:xfrm>
                <a:off x="1824" y="733"/>
                <a:ext cx="18" cy="15"/>
              </a:xfrm>
              <a:custGeom>
                <a:avLst/>
                <a:gdLst>
                  <a:gd name="T0" fmla="*/ 18 w 18"/>
                  <a:gd name="T1" fmla="*/ 10 h 15"/>
                  <a:gd name="T2" fmla="*/ 18 w 18"/>
                  <a:gd name="T3" fmla="*/ 15 h 15"/>
                  <a:gd name="T4" fmla="*/ 0 w 18"/>
                  <a:gd name="T5" fmla="*/ 4 h 15"/>
                  <a:gd name="T6" fmla="*/ 0 w 18"/>
                  <a:gd name="T7" fmla="*/ 0 h 15"/>
                  <a:gd name="T8" fmla="*/ 18 w 18"/>
                  <a:gd name="T9" fmla="*/ 10 h 15"/>
                  <a:gd name="T10" fmla="*/ 18 w 18"/>
                  <a:gd name="T11" fmla="*/ 10 h 15"/>
                  <a:gd name="T12" fmla="*/ 18 w 18"/>
                  <a:gd name="T13" fmla="*/ 10 h 15"/>
                  <a:gd name="T14" fmla="*/ 18 w 18"/>
                  <a:gd name="T15" fmla="*/ 10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5"/>
                  <a:gd name="T26" fmla="*/ 18 w 18"/>
                  <a:gd name="T27" fmla="*/ 15 h 1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5">
                    <a:moveTo>
                      <a:pt x="18" y="10"/>
                    </a:moveTo>
                    <a:lnTo>
                      <a:pt x="18" y="15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8" y="10"/>
                    </a:lnTo>
                    <a:close/>
                  </a:path>
                </a:pathLst>
              </a:custGeom>
              <a:solidFill>
                <a:srgbClr val="324C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32" name="Freeform 1855"/>
              <p:cNvSpPr>
                <a:spLocks/>
              </p:cNvSpPr>
              <p:nvPr/>
            </p:nvSpPr>
            <p:spPr bwMode="auto">
              <a:xfrm>
                <a:off x="1824" y="721"/>
                <a:ext cx="37" cy="22"/>
              </a:xfrm>
              <a:custGeom>
                <a:avLst/>
                <a:gdLst>
                  <a:gd name="T0" fmla="*/ 37 w 37"/>
                  <a:gd name="T1" fmla="*/ 10 h 22"/>
                  <a:gd name="T2" fmla="*/ 18 w 37"/>
                  <a:gd name="T3" fmla="*/ 22 h 22"/>
                  <a:gd name="T4" fmla="*/ 0 w 37"/>
                  <a:gd name="T5" fmla="*/ 12 h 22"/>
                  <a:gd name="T6" fmla="*/ 19 w 37"/>
                  <a:gd name="T7" fmla="*/ 0 h 22"/>
                  <a:gd name="T8" fmla="*/ 37 w 37"/>
                  <a:gd name="T9" fmla="*/ 10 h 22"/>
                  <a:gd name="T10" fmla="*/ 37 w 37"/>
                  <a:gd name="T11" fmla="*/ 10 h 22"/>
                  <a:gd name="T12" fmla="*/ 37 w 37"/>
                  <a:gd name="T13" fmla="*/ 10 h 22"/>
                  <a:gd name="T14" fmla="*/ 37 w 37"/>
                  <a:gd name="T15" fmla="*/ 10 h 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7"/>
                  <a:gd name="T25" fmla="*/ 0 h 22"/>
                  <a:gd name="T26" fmla="*/ 37 w 37"/>
                  <a:gd name="T27" fmla="*/ 22 h 2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7" h="22">
                    <a:moveTo>
                      <a:pt x="37" y="10"/>
                    </a:moveTo>
                    <a:lnTo>
                      <a:pt x="18" y="22"/>
                    </a:lnTo>
                    <a:lnTo>
                      <a:pt x="0" y="12"/>
                    </a:lnTo>
                    <a:lnTo>
                      <a:pt x="19" y="0"/>
                    </a:lnTo>
                    <a:lnTo>
                      <a:pt x="37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33" name="Freeform 1856"/>
              <p:cNvSpPr>
                <a:spLocks/>
              </p:cNvSpPr>
              <p:nvPr/>
            </p:nvSpPr>
            <p:spPr bwMode="auto">
              <a:xfrm>
                <a:off x="1960" y="697"/>
                <a:ext cx="18" cy="17"/>
              </a:xfrm>
              <a:custGeom>
                <a:avLst/>
                <a:gdLst>
                  <a:gd name="T0" fmla="*/ 18 w 18"/>
                  <a:gd name="T1" fmla="*/ 0 h 17"/>
                  <a:gd name="T2" fmla="*/ 18 w 18"/>
                  <a:gd name="T3" fmla="*/ 5 h 17"/>
                  <a:gd name="T4" fmla="*/ 0 w 18"/>
                  <a:gd name="T5" fmla="*/ 17 h 17"/>
                  <a:gd name="T6" fmla="*/ 0 w 18"/>
                  <a:gd name="T7" fmla="*/ 12 h 17"/>
                  <a:gd name="T8" fmla="*/ 18 w 18"/>
                  <a:gd name="T9" fmla="*/ 0 h 17"/>
                  <a:gd name="T10" fmla="*/ 18 w 18"/>
                  <a:gd name="T11" fmla="*/ 0 h 17"/>
                  <a:gd name="T12" fmla="*/ 18 w 18"/>
                  <a:gd name="T13" fmla="*/ 0 h 17"/>
                  <a:gd name="T14" fmla="*/ 18 w 18"/>
                  <a:gd name="T15" fmla="*/ 0 h 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7"/>
                  <a:gd name="T26" fmla="*/ 18 w 18"/>
                  <a:gd name="T27" fmla="*/ 17 h 1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7">
                    <a:moveTo>
                      <a:pt x="18" y="0"/>
                    </a:moveTo>
                    <a:lnTo>
                      <a:pt x="18" y="5"/>
                    </a:lnTo>
                    <a:lnTo>
                      <a:pt x="0" y="17"/>
                    </a:lnTo>
                    <a:lnTo>
                      <a:pt x="0" y="12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1D29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34" name="Freeform 1857"/>
              <p:cNvSpPr>
                <a:spLocks/>
              </p:cNvSpPr>
              <p:nvPr/>
            </p:nvSpPr>
            <p:spPr bwMode="auto">
              <a:xfrm>
                <a:off x="1942" y="698"/>
                <a:ext cx="18" cy="16"/>
              </a:xfrm>
              <a:custGeom>
                <a:avLst/>
                <a:gdLst>
                  <a:gd name="T0" fmla="*/ 18 w 18"/>
                  <a:gd name="T1" fmla="*/ 11 h 16"/>
                  <a:gd name="T2" fmla="*/ 18 w 18"/>
                  <a:gd name="T3" fmla="*/ 16 h 16"/>
                  <a:gd name="T4" fmla="*/ 0 w 18"/>
                  <a:gd name="T5" fmla="*/ 5 h 16"/>
                  <a:gd name="T6" fmla="*/ 0 w 18"/>
                  <a:gd name="T7" fmla="*/ 0 h 16"/>
                  <a:gd name="T8" fmla="*/ 18 w 18"/>
                  <a:gd name="T9" fmla="*/ 11 h 16"/>
                  <a:gd name="T10" fmla="*/ 18 w 18"/>
                  <a:gd name="T11" fmla="*/ 11 h 16"/>
                  <a:gd name="T12" fmla="*/ 18 w 18"/>
                  <a:gd name="T13" fmla="*/ 11 h 16"/>
                  <a:gd name="T14" fmla="*/ 18 w 18"/>
                  <a:gd name="T15" fmla="*/ 11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6"/>
                  <a:gd name="T26" fmla="*/ 18 w 18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6">
                    <a:moveTo>
                      <a:pt x="18" y="11"/>
                    </a:moveTo>
                    <a:lnTo>
                      <a:pt x="18" y="16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324C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35" name="Freeform 1858"/>
              <p:cNvSpPr>
                <a:spLocks/>
              </p:cNvSpPr>
              <p:nvPr/>
            </p:nvSpPr>
            <p:spPr bwMode="auto">
              <a:xfrm>
                <a:off x="1942" y="687"/>
                <a:ext cx="36" cy="22"/>
              </a:xfrm>
              <a:custGeom>
                <a:avLst/>
                <a:gdLst>
                  <a:gd name="T0" fmla="*/ 36 w 36"/>
                  <a:gd name="T1" fmla="*/ 10 h 22"/>
                  <a:gd name="T2" fmla="*/ 18 w 36"/>
                  <a:gd name="T3" fmla="*/ 22 h 22"/>
                  <a:gd name="T4" fmla="*/ 0 w 36"/>
                  <a:gd name="T5" fmla="*/ 11 h 22"/>
                  <a:gd name="T6" fmla="*/ 18 w 36"/>
                  <a:gd name="T7" fmla="*/ 0 h 22"/>
                  <a:gd name="T8" fmla="*/ 36 w 36"/>
                  <a:gd name="T9" fmla="*/ 10 h 22"/>
                  <a:gd name="T10" fmla="*/ 36 w 36"/>
                  <a:gd name="T11" fmla="*/ 10 h 22"/>
                  <a:gd name="T12" fmla="*/ 36 w 36"/>
                  <a:gd name="T13" fmla="*/ 10 h 22"/>
                  <a:gd name="T14" fmla="*/ 36 w 36"/>
                  <a:gd name="T15" fmla="*/ 10 h 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6"/>
                  <a:gd name="T25" fmla="*/ 0 h 22"/>
                  <a:gd name="T26" fmla="*/ 36 w 36"/>
                  <a:gd name="T27" fmla="*/ 22 h 2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6" h="22">
                    <a:moveTo>
                      <a:pt x="36" y="10"/>
                    </a:moveTo>
                    <a:lnTo>
                      <a:pt x="18" y="22"/>
                    </a:lnTo>
                    <a:lnTo>
                      <a:pt x="0" y="11"/>
                    </a:lnTo>
                    <a:lnTo>
                      <a:pt x="18" y="0"/>
                    </a:lnTo>
                    <a:lnTo>
                      <a:pt x="36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36" name="Freeform 1859"/>
              <p:cNvSpPr>
                <a:spLocks/>
              </p:cNvSpPr>
              <p:nvPr/>
            </p:nvSpPr>
            <p:spPr bwMode="auto">
              <a:xfrm>
                <a:off x="1931" y="715"/>
                <a:ext cx="19" cy="16"/>
              </a:xfrm>
              <a:custGeom>
                <a:avLst/>
                <a:gdLst>
                  <a:gd name="T0" fmla="*/ 19 w 19"/>
                  <a:gd name="T1" fmla="*/ 0 h 16"/>
                  <a:gd name="T2" fmla="*/ 19 w 19"/>
                  <a:gd name="T3" fmla="*/ 5 h 16"/>
                  <a:gd name="T4" fmla="*/ 0 w 19"/>
                  <a:gd name="T5" fmla="*/ 16 h 16"/>
                  <a:gd name="T6" fmla="*/ 0 w 19"/>
                  <a:gd name="T7" fmla="*/ 11 h 16"/>
                  <a:gd name="T8" fmla="*/ 19 w 19"/>
                  <a:gd name="T9" fmla="*/ 0 h 16"/>
                  <a:gd name="T10" fmla="*/ 19 w 19"/>
                  <a:gd name="T11" fmla="*/ 0 h 16"/>
                  <a:gd name="T12" fmla="*/ 19 w 19"/>
                  <a:gd name="T13" fmla="*/ 0 h 16"/>
                  <a:gd name="T14" fmla="*/ 19 w 19"/>
                  <a:gd name="T15" fmla="*/ 0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"/>
                  <a:gd name="T25" fmla="*/ 0 h 16"/>
                  <a:gd name="T26" fmla="*/ 19 w 19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" h="16">
                    <a:moveTo>
                      <a:pt x="19" y="0"/>
                    </a:moveTo>
                    <a:lnTo>
                      <a:pt x="19" y="5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1D29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37" name="Freeform 1860"/>
              <p:cNvSpPr>
                <a:spLocks/>
              </p:cNvSpPr>
              <p:nvPr/>
            </p:nvSpPr>
            <p:spPr bwMode="auto">
              <a:xfrm>
                <a:off x="1913" y="716"/>
                <a:ext cx="18" cy="15"/>
              </a:xfrm>
              <a:custGeom>
                <a:avLst/>
                <a:gdLst>
                  <a:gd name="T0" fmla="*/ 18 w 18"/>
                  <a:gd name="T1" fmla="*/ 10 h 15"/>
                  <a:gd name="T2" fmla="*/ 18 w 18"/>
                  <a:gd name="T3" fmla="*/ 15 h 15"/>
                  <a:gd name="T4" fmla="*/ 0 w 18"/>
                  <a:gd name="T5" fmla="*/ 5 h 15"/>
                  <a:gd name="T6" fmla="*/ 0 w 18"/>
                  <a:gd name="T7" fmla="*/ 0 h 15"/>
                  <a:gd name="T8" fmla="*/ 18 w 18"/>
                  <a:gd name="T9" fmla="*/ 10 h 15"/>
                  <a:gd name="T10" fmla="*/ 18 w 18"/>
                  <a:gd name="T11" fmla="*/ 10 h 15"/>
                  <a:gd name="T12" fmla="*/ 18 w 18"/>
                  <a:gd name="T13" fmla="*/ 10 h 15"/>
                  <a:gd name="T14" fmla="*/ 18 w 18"/>
                  <a:gd name="T15" fmla="*/ 10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5"/>
                  <a:gd name="T26" fmla="*/ 18 w 18"/>
                  <a:gd name="T27" fmla="*/ 15 h 1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5">
                    <a:moveTo>
                      <a:pt x="18" y="10"/>
                    </a:moveTo>
                    <a:lnTo>
                      <a:pt x="18" y="1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18" y="10"/>
                    </a:lnTo>
                    <a:close/>
                  </a:path>
                </a:pathLst>
              </a:custGeom>
              <a:solidFill>
                <a:srgbClr val="324C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38" name="Freeform 1861"/>
              <p:cNvSpPr>
                <a:spLocks/>
              </p:cNvSpPr>
              <p:nvPr/>
            </p:nvSpPr>
            <p:spPr bwMode="auto">
              <a:xfrm>
                <a:off x="1913" y="704"/>
                <a:ext cx="37" cy="22"/>
              </a:xfrm>
              <a:custGeom>
                <a:avLst/>
                <a:gdLst>
                  <a:gd name="T0" fmla="*/ 37 w 37"/>
                  <a:gd name="T1" fmla="*/ 11 h 22"/>
                  <a:gd name="T2" fmla="*/ 18 w 37"/>
                  <a:gd name="T3" fmla="*/ 22 h 22"/>
                  <a:gd name="T4" fmla="*/ 0 w 37"/>
                  <a:gd name="T5" fmla="*/ 12 h 22"/>
                  <a:gd name="T6" fmla="*/ 18 w 37"/>
                  <a:gd name="T7" fmla="*/ 0 h 22"/>
                  <a:gd name="T8" fmla="*/ 37 w 37"/>
                  <a:gd name="T9" fmla="*/ 11 h 22"/>
                  <a:gd name="T10" fmla="*/ 37 w 37"/>
                  <a:gd name="T11" fmla="*/ 11 h 22"/>
                  <a:gd name="T12" fmla="*/ 37 w 37"/>
                  <a:gd name="T13" fmla="*/ 11 h 22"/>
                  <a:gd name="T14" fmla="*/ 37 w 37"/>
                  <a:gd name="T15" fmla="*/ 11 h 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7"/>
                  <a:gd name="T25" fmla="*/ 0 h 22"/>
                  <a:gd name="T26" fmla="*/ 37 w 37"/>
                  <a:gd name="T27" fmla="*/ 22 h 2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7" h="22">
                    <a:moveTo>
                      <a:pt x="37" y="11"/>
                    </a:moveTo>
                    <a:lnTo>
                      <a:pt x="18" y="22"/>
                    </a:lnTo>
                    <a:lnTo>
                      <a:pt x="0" y="12"/>
                    </a:lnTo>
                    <a:lnTo>
                      <a:pt x="18" y="0"/>
                    </a:lnTo>
                    <a:lnTo>
                      <a:pt x="37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39" name="Freeform 1862"/>
              <p:cNvSpPr>
                <a:spLocks/>
              </p:cNvSpPr>
              <p:nvPr/>
            </p:nvSpPr>
            <p:spPr bwMode="auto">
              <a:xfrm>
                <a:off x="1903" y="732"/>
                <a:ext cx="18" cy="17"/>
              </a:xfrm>
              <a:custGeom>
                <a:avLst/>
                <a:gdLst>
                  <a:gd name="T0" fmla="*/ 18 w 18"/>
                  <a:gd name="T1" fmla="*/ 0 h 17"/>
                  <a:gd name="T2" fmla="*/ 18 w 18"/>
                  <a:gd name="T3" fmla="*/ 5 h 17"/>
                  <a:gd name="T4" fmla="*/ 0 w 18"/>
                  <a:gd name="T5" fmla="*/ 17 h 17"/>
                  <a:gd name="T6" fmla="*/ 0 w 18"/>
                  <a:gd name="T7" fmla="*/ 11 h 17"/>
                  <a:gd name="T8" fmla="*/ 18 w 18"/>
                  <a:gd name="T9" fmla="*/ 0 h 17"/>
                  <a:gd name="T10" fmla="*/ 18 w 18"/>
                  <a:gd name="T11" fmla="*/ 0 h 17"/>
                  <a:gd name="T12" fmla="*/ 18 w 18"/>
                  <a:gd name="T13" fmla="*/ 0 h 17"/>
                  <a:gd name="T14" fmla="*/ 18 w 18"/>
                  <a:gd name="T15" fmla="*/ 0 h 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7"/>
                  <a:gd name="T26" fmla="*/ 18 w 18"/>
                  <a:gd name="T27" fmla="*/ 17 h 1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7">
                    <a:moveTo>
                      <a:pt x="18" y="0"/>
                    </a:moveTo>
                    <a:lnTo>
                      <a:pt x="18" y="5"/>
                    </a:lnTo>
                    <a:lnTo>
                      <a:pt x="0" y="17"/>
                    </a:lnTo>
                    <a:lnTo>
                      <a:pt x="0" y="11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1D29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40" name="Freeform 1863"/>
              <p:cNvSpPr>
                <a:spLocks/>
              </p:cNvSpPr>
              <p:nvPr/>
            </p:nvSpPr>
            <p:spPr bwMode="auto">
              <a:xfrm>
                <a:off x="1884" y="733"/>
                <a:ext cx="19" cy="16"/>
              </a:xfrm>
              <a:custGeom>
                <a:avLst/>
                <a:gdLst>
                  <a:gd name="T0" fmla="*/ 19 w 19"/>
                  <a:gd name="T1" fmla="*/ 10 h 16"/>
                  <a:gd name="T2" fmla="*/ 19 w 19"/>
                  <a:gd name="T3" fmla="*/ 16 h 16"/>
                  <a:gd name="T4" fmla="*/ 0 w 19"/>
                  <a:gd name="T5" fmla="*/ 5 h 16"/>
                  <a:gd name="T6" fmla="*/ 1 w 19"/>
                  <a:gd name="T7" fmla="*/ 0 h 16"/>
                  <a:gd name="T8" fmla="*/ 19 w 19"/>
                  <a:gd name="T9" fmla="*/ 10 h 16"/>
                  <a:gd name="T10" fmla="*/ 19 w 19"/>
                  <a:gd name="T11" fmla="*/ 10 h 16"/>
                  <a:gd name="T12" fmla="*/ 19 w 19"/>
                  <a:gd name="T13" fmla="*/ 10 h 16"/>
                  <a:gd name="T14" fmla="*/ 19 w 19"/>
                  <a:gd name="T15" fmla="*/ 10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"/>
                  <a:gd name="T25" fmla="*/ 0 h 16"/>
                  <a:gd name="T26" fmla="*/ 19 w 19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" h="16">
                    <a:moveTo>
                      <a:pt x="19" y="10"/>
                    </a:moveTo>
                    <a:lnTo>
                      <a:pt x="19" y="16"/>
                    </a:lnTo>
                    <a:lnTo>
                      <a:pt x="0" y="5"/>
                    </a:lnTo>
                    <a:lnTo>
                      <a:pt x="1" y="0"/>
                    </a:lnTo>
                    <a:lnTo>
                      <a:pt x="19" y="10"/>
                    </a:lnTo>
                    <a:close/>
                  </a:path>
                </a:pathLst>
              </a:custGeom>
              <a:solidFill>
                <a:srgbClr val="324C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41" name="Freeform 1864"/>
              <p:cNvSpPr>
                <a:spLocks/>
              </p:cNvSpPr>
              <p:nvPr/>
            </p:nvSpPr>
            <p:spPr bwMode="auto">
              <a:xfrm>
                <a:off x="1885" y="722"/>
                <a:ext cx="36" cy="21"/>
              </a:xfrm>
              <a:custGeom>
                <a:avLst/>
                <a:gdLst>
                  <a:gd name="T0" fmla="*/ 36 w 36"/>
                  <a:gd name="T1" fmla="*/ 10 h 21"/>
                  <a:gd name="T2" fmla="*/ 18 w 36"/>
                  <a:gd name="T3" fmla="*/ 21 h 21"/>
                  <a:gd name="T4" fmla="*/ 0 w 36"/>
                  <a:gd name="T5" fmla="*/ 11 h 21"/>
                  <a:gd name="T6" fmla="*/ 18 w 36"/>
                  <a:gd name="T7" fmla="*/ 0 h 21"/>
                  <a:gd name="T8" fmla="*/ 36 w 36"/>
                  <a:gd name="T9" fmla="*/ 10 h 21"/>
                  <a:gd name="T10" fmla="*/ 36 w 36"/>
                  <a:gd name="T11" fmla="*/ 10 h 21"/>
                  <a:gd name="T12" fmla="*/ 36 w 36"/>
                  <a:gd name="T13" fmla="*/ 10 h 21"/>
                  <a:gd name="T14" fmla="*/ 36 w 36"/>
                  <a:gd name="T15" fmla="*/ 10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6"/>
                  <a:gd name="T25" fmla="*/ 0 h 21"/>
                  <a:gd name="T26" fmla="*/ 36 w 36"/>
                  <a:gd name="T27" fmla="*/ 21 h 2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6" h="21">
                    <a:moveTo>
                      <a:pt x="36" y="10"/>
                    </a:moveTo>
                    <a:lnTo>
                      <a:pt x="18" y="21"/>
                    </a:lnTo>
                    <a:lnTo>
                      <a:pt x="0" y="11"/>
                    </a:lnTo>
                    <a:lnTo>
                      <a:pt x="18" y="0"/>
                    </a:lnTo>
                    <a:lnTo>
                      <a:pt x="36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42" name="Freeform 1865"/>
              <p:cNvSpPr>
                <a:spLocks/>
              </p:cNvSpPr>
              <p:nvPr/>
            </p:nvSpPr>
            <p:spPr bwMode="auto">
              <a:xfrm>
                <a:off x="1875" y="749"/>
                <a:ext cx="18" cy="17"/>
              </a:xfrm>
              <a:custGeom>
                <a:avLst/>
                <a:gdLst>
                  <a:gd name="T0" fmla="*/ 18 w 18"/>
                  <a:gd name="T1" fmla="*/ 0 h 17"/>
                  <a:gd name="T2" fmla="*/ 18 w 18"/>
                  <a:gd name="T3" fmla="*/ 6 h 17"/>
                  <a:gd name="T4" fmla="*/ 0 w 18"/>
                  <a:gd name="T5" fmla="*/ 17 h 17"/>
                  <a:gd name="T6" fmla="*/ 0 w 18"/>
                  <a:gd name="T7" fmla="*/ 12 h 17"/>
                  <a:gd name="T8" fmla="*/ 18 w 18"/>
                  <a:gd name="T9" fmla="*/ 0 h 17"/>
                  <a:gd name="T10" fmla="*/ 18 w 18"/>
                  <a:gd name="T11" fmla="*/ 0 h 17"/>
                  <a:gd name="T12" fmla="*/ 18 w 18"/>
                  <a:gd name="T13" fmla="*/ 0 h 17"/>
                  <a:gd name="T14" fmla="*/ 18 w 18"/>
                  <a:gd name="T15" fmla="*/ 0 h 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17"/>
                  <a:gd name="T26" fmla="*/ 18 w 18"/>
                  <a:gd name="T27" fmla="*/ 17 h 1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17">
                    <a:moveTo>
                      <a:pt x="18" y="0"/>
                    </a:moveTo>
                    <a:lnTo>
                      <a:pt x="18" y="6"/>
                    </a:lnTo>
                    <a:lnTo>
                      <a:pt x="0" y="17"/>
                    </a:lnTo>
                    <a:lnTo>
                      <a:pt x="0" y="12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1D29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43" name="Freeform 1866"/>
              <p:cNvSpPr>
                <a:spLocks/>
              </p:cNvSpPr>
              <p:nvPr/>
            </p:nvSpPr>
            <p:spPr bwMode="auto">
              <a:xfrm>
                <a:off x="1856" y="751"/>
                <a:ext cx="19" cy="15"/>
              </a:xfrm>
              <a:custGeom>
                <a:avLst/>
                <a:gdLst>
                  <a:gd name="T0" fmla="*/ 19 w 19"/>
                  <a:gd name="T1" fmla="*/ 10 h 15"/>
                  <a:gd name="T2" fmla="*/ 19 w 19"/>
                  <a:gd name="T3" fmla="*/ 15 h 15"/>
                  <a:gd name="T4" fmla="*/ 0 w 19"/>
                  <a:gd name="T5" fmla="*/ 5 h 15"/>
                  <a:gd name="T6" fmla="*/ 0 w 19"/>
                  <a:gd name="T7" fmla="*/ 0 h 15"/>
                  <a:gd name="T8" fmla="*/ 19 w 19"/>
                  <a:gd name="T9" fmla="*/ 10 h 15"/>
                  <a:gd name="T10" fmla="*/ 19 w 19"/>
                  <a:gd name="T11" fmla="*/ 10 h 15"/>
                  <a:gd name="T12" fmla="*/ 19 w 19"/>
                  <a:gd name="T13" fmla="*/ 10 h 15"/>
                  <a:gd name="T14" fmla="*/ 19 w 19"/>
                  <a:gd name="T15" fmla="*/ 10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"/>
                  <a:gd name="T25" fmla="*/ 0 h 15"/>
                  <a:gd name="T26" fmla="*/ 19 w 19"/>
                  <a:gd name="T27" fmla="*/ 15 h 1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" h="15">
                    <a:moveTo>
                      <a:pt x="19" y="10"/>
                    </a:moveTo>
                    <a:lnTo>
                      <a:pt x="19" y="1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19" y="10"/>
                    </a:lnTo>
                    <a:close/>
                  </a:path>
                </a:pathLst>
              </a:custGeom>
              <a:solidFill>
                <a:srgbClr val="324C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  <p:sp>
            <p:nvSpPr>
              <p:cNvPr id="544" name="Freeform 1867"/>
              <p:cNvSpPr>
                <a:spLocks/>
              </p:cNvSpPr>
              <p:nvPr/>
            </p:nvSpPr>
            <p:spPr bwMode="auto">
              <a:xfrm>
                <a:off x="1856" y="739"/>
                <a:ext cx="37" cy="22"/>
              </a:xfrm>
              <a:custGeom>
                <a:avLst/>
                <a:gdLst>
                  <a:gd name="T0" fmla="*/ 37 w 37"/>
                  <a:gd name="T1" fmla="*/ 10 h 22"/>
                  <a:gd name="T2" fmla="*/ 19 w 37"/>
                  <a:gd name="T3" fmla="*/ 22 h 22"/>
                  <a:gd name="T4" fmla="*/ 0 w 37"/>
                  <a:gd name="T5" fmla="*/ 12 h 22"/>
                  <a:gd name="T6" fmla="*/ 19 w 37"/>
                  <a:gd name="T7" fmla="*/ 0 h 22"/>
                  <a:gd name="T8" fmla="*/ 37 w 37"/>
                  <a:gd name="T9" fmla="*/ 10 h 22"/>
                  <a:gd name="T10" fmla="*/ 37 w 37"/>
                  <a:gd name="T11" fmla="*/ 10 h 22"/>
                  <a:gd name="T12" fmla="*/ 37 w 37"/>
                  <a:gd name="T13" fmla="*/ 10 h 22"/>
                  <a:gd name="T14" fmla="*/ 37 w 37"/>
                  <a:gd name="T15" fmla="*/ 10 h 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7"/>
                  <a:gd name="T25" fmla="*/ 0 h 22"/>
                  <a:gd name="T26" fmla="*/ 37 w 37"/>
                  <a:gd name="T27" fmla="*/ 22 h 2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7" h="22">
                    <a:moveTo>
                      <a:pt x="37" y="10"/>
                    </a:moveTo>
                    <a:lnTo>
                      <a:pt x="19" y="22"/>
                    </a:lnTo>
                    <a:lnTo>
                      <a:pt x="0" y="12"/>
                    </a:lnTo>
                    <a:lnTo>
                      <a:pt x="19" y="0"/>
                    </a:lnTo>
                    <a:lnTo>
                      <a:pt x="37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+mn-lt"/>
                </a:endParaRPr>
              </a:p>
            </p:txBody>
          </p:sp>
        </p:grpSp>
      </p:grpSp>
      <p:grpSp>
        <p:nvGrpSpPr>
          <p:cNvPr id="545" name="组合 544"/>
          <p:cNvGrpSpPr/>
          <p:nvPr/>
        </p:nvGrpSpPr>
        <p:grpSpPr>
          <a:xfrm>
            <a:off x="3481494" y="2745076"/>
            <a:ext cx="2577938" cy="2142636"/>
            <a:chOff x="3610690" y="2733676"/>
            <a:chExt cx="2577938" cy="2142636"/>
          </a:xfrm>
        </p:grpSpPr>
        <p:cxnSp>
          <p:nvCxnSpPr>
            <p:cNvPr id="546" name="直接连接符 545"/>
            <p:cNvCxnSpPr>
              <a:stCxn id="554" idx="2"/>
            </p:cNvCxnSpPr>
            <p:nvPr/>
          </p:nvCxnSpPr>
          <p:spPr>
            <a:xfrm rot="16200000" flipH="1">
              <a:off x="4786792" y="3215170"/>
              <a:ext cx="838206" cy="160970"/>
            </a:xfrm>
            <a:prstGeom prst="line">
              <a:avLst/>
            </a:prstGeom>
            <a:ln w="19050">
              <a:solidFill>
                <a:srgbClr val="F28F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7" name="椭圆 546"/>
            <p:cNvSpPr/>
            <p:nvPr/>
          </p:nvSpPr>
          <p:spPr>
            <a:xfrm>
              <a:off x="3610690" y="3688312"/>
              <a:ext cx="1188000" cy="118800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</a:gra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22006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44011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66016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88020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110025" algn="l" defTabSz="124401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732031" algn="l" defTabSz="124401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354035" algn="l" defTabSz="124401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976041" algn="l" defTabSz="124401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grpSp>
          <p:nvGrpSpPr>
            <p:cNvPr id="548" name="组合 102"/>
            <p:cNvGrpSpPr/>
            <p:nvPr/>
          </p:nvGrpSpPr>
          <p:grpSpPr>
            <a:xfrm>
              <a:off x="3716563" y="4304808"/>
              <a:ext cx="926875" cy="410032"/>
              <a:chOff x="4719991" y="5281928"/>
              <a:chExt cx="1645416" cy="1096945"/>
            </a:xfrm>
          </p:grpSpPr>
          <p:pic>
            <p:nvPicPr>
              <p:cNvPr id="557" name="图片 55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9991" y="5281928"/>
                <a:ext cx="1645416" cy="1096945"/>
              </a:xfrm>
              <a:prstGeom prst="rect">
                <a:avLst/>
              </a:prstGeom>
            </p:spPr>
          </p:pic>
          <p:pic>
            <p:nvPicPr>
              <p:cNvPr id="558" name="图片 55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5108" y="5448760"/>
                <a:ext cx="1179313" cy="74513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549" name="图片 54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372" y="3796253"/>
              <a:ext cx="427781" cy="427781"/>
            </a:xfrm>
            <a:prstGeom prst="rect">
              <a:avLst/>
            </a:prstGeom>
          </p:spPr>
        </p:pic>
        <p:sp>
          <p:nvSpPr>
            <p:cNvPr id="550" name="矩形 549"/>
            <p:cNvSpPr/>
            <p:nvPr/>
          </p:nvSpPr>
          <p:spPr>
            <a:xfrm>
              <a:off x="3725330" y="3992093"/>
              <a:ext cx="69011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微软雅黑" panose="020B0503020204020204" pitchFamily="34" charset="-122"/>
                  <a:cs typeface="Arial" pitchFamily="34" charset="0"/>
                </a:rPr>
                <a:t>4K</a:t>
              </a:r>
              <a:endParaRPr lang="zh-CN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551" name="圆角矩形 550"/>
            <p:cNvSpPr/>
            <p:nvPr/>
          </p:nvSpPr>
          <p:spPr>
            <a:xfrm>
              <a:off x="4624950" y="2857502"/>
              <a:ext cx="360040" cy="201526"/>
            </a:xfrm>
            <a:prstGeom prst="roundRect">
              <a:avLst>
                <a:gd name="adj" fmla="val 7730"/>
              </a:avLst>
            </a:prstGeom>
            <a:noFill/>
            <a:ln w="19050">
              <a:solidFill>
                <a:srgbClr val="F28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52" name="直接连接符 551"/>
            <p:cNvCxnSpPr>
              <a:stCxn id="551" idx="2"/>
              <a:endCxn id="547" idx="0"/>
            </p:cNvCxnSpPr>
            <p:nvPr/>
          </p:nvCxnSpPr>
          <p:spPr>
            <a:xfrm rot="5400000">
              <a:off x="4190188" y="3073530"/>
              <a:ext cx="629284" cy="600280"/>
            </a:xfrm>
            <a:prstGeom prst="line">
              <a:avLst/>
            </a:prstGeom>
            <a:ln w="19050">
              <a:solidFill>
                <a:srgbClr val="F28F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" name="椭圆 552"/>
            <p:cNvSpPr/>
            <p:nvPr/>
          </p:nvSpPr>
          <p:spPr>
            <a:xfrm>
              <a:off x="5000628" y="3688312"/>
              <a:ext cx="1188000" cy="118800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</a:gra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22006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44011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66016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88020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110025" algn="l" defTabSz="124401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732031" algn="l" defTabSz="124401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354035" algn="l" defTabSz="124401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976041" algn="l" defTabSz="124401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554" name="圆角矩形 553"/>
            <p:cNvSpPr/>
            <p:nvPr/>
          </p:nvSpPr>
          <p:spPr>
            <a:xfrm>
              <a:off x="5016828" y="2733676"/>
              <a:ext cx="217164" cy="142876"/>
            </a:xfrm>
            <a:prstGeom prst="roundRect">
              <a:avLst>
                <a:gd name="adj" fmla="val 7730"/>
              </a:avLst>
            </a:prstGeom>
            <a:noFill/>
            <a:ln w="19050">
              <a:solidFill>
                <a:srgbClr val="F28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5" name="矩形 554"/>
            <p:cNvSpPr/>
            <p:nvPr/>
          </p:nvSpPr>
          <p:spPr>
            <a:xfrm>
              <a:off x="5241388" y="4447684"/>
              <a:ext cx="90442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微软雅黑" panose="020B0503020204020204" pitchFamily="34" charset="-122"/>
                </a:rPr>
                <a:t>Decode &amp; output</a:t>
              </a:r>
              <a:endPara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pic>
          <p:nvPicPr>
            <p:cNvPr id="556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169950" y="4019056"/>
              <a:ext cx="790157" cy="385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59" name="组合 558"/>
          <p:cNvGrpSpPr/>
          <p:nvPr/>
        </p:nvGrpSpPr>
        <p:grpSpPr>
          <a:xfrm>
            <a:off x="3156920" y="1654456"/>
            <a:ext cx="5685970" cy="1188000"/>
            <a:chOff x="3286116" y="1643056"/>
            <a:chExt cx="5685970" cy="1188000"/>
          </a:xfrm>
        </p:grpSpPr>
        <p:sp>
          <p:nvSpPr>
            <p:cNvPr id="560" name="椭圆 559"/>
            <p:cNvSpPr/>
            <p:nvPr/>
          </p:nvSpPr>
          <p:spPr>
            <a:xfrm>
              <a:off x="7572396" y="1643056"/>
              <a:ext cx="1188000" cy="118800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</a:gra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22006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44011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66016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88020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110025" algn="l" defTabSz="124401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732031" algn="l" defTabSz="124401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354035" algn="l" defTabSz="124401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976041" algn="l" defTabSz="1244011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561" name="文本框 27"/>
            <p:cNvSpPr txBox="1"/>
            <p:nvPr/>
          </p:nvSpPr>
          <p:spPr>
            <a:xfrm>
              <a:off x="7701592" y="2261624"/>
              <a:ext cx="12704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622006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1244011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866016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2488020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3110025" algn="l" defTabSz="1244011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3732031" algn="l" defTabSz="1244011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4354035" algn="l" defTabSz="1244011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4976041" algn="l" defTabSz="1244011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r>
                <a:rPr lang="en-US" altLang="zh-CN" sz="1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微软雅黑" panose="020B0503020204020204" pitchFamily="34" charset="-122"/>
                </a:rPr>
                <a:t>Optional </a:t>
              </a:r>
            </a:p>
            <a:p>
              <a:r>
                <a:rPr lang="en-US" altLang="zh-CN" sz="1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微软雅黑" panose="020B0503020204020204" pitchFamily="34" charset="-122"/>
                </a:rPr>
                <a:t>Decoding card</a:t>
              </a:r>
              <a:endParaRPr lang="zh-CN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微软雅黑" panose="020B0503020204020204" pitchFamily="34" charset="-122"/>
              </a:endParaRPr>
            </a:p>
          </p:txBody>
        </p:sp>
        <p:cxnSp>
          <p:nvCxnSpPr>
            <p:cNvPr id="562" name="直接连接符 561"/>
            <p:cNvCxnSpPr>
              <a:stCxn id="564" idx="3"/>
              <a:endCxn id="560" idx="2"/>
            </p:cNvCxnSpPr>
            <p:nvPr/>
          </p:nvCxnSpPr>
          <p:spPr>
            <a:xfrm flipV="1">
              <a:off x="6063810" y="2237056"/>
              <a:ext cx="1508586" cy="369558"/>
            </a:xfrm>
            <a:prstGeom prst="line">
              <a:avLst/>
            </a:prstGeom>
            <a:ln w="19050">
              <a:solidFill>
                <a:srgbClr val="F28F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63" name="Picture 3" descr="\\info-server\产品资料库\05-产品宣传彩页\英文版\02 NVR\03-解码卡\6显\六路解码卡_F.png"/>
            <p:cNvPicPr>
              <a:picLocks noChangeAspect="1" noChangeArrowheads="1"/>
            </p:cNvPicPr>
            <p:nvPr/>
          </p:nvPicPr>
          <p:blipFill>
            <a:blip r:embed="rId11" cstate="print"/>
            <a:srcRect t="29501" b="29501"/>
            <a:stretch>
              <a:fillRect/>
            </a:stretch>
          </p:blipFill>
          <p:spPr bwMode="auto">
            <a:xfrm>
              <a:off x="7640452" y="2021740"/>
              <a:ext cx="1000132" cy="307856"/>
            </a:xfrm>
            <a:prstGeom prst="rect">
              <a:avLst/>
            </a:prstGeom>
            <a:noFill/>
          </p:spPr>
        </p:pic>
        <p:sp>
          <p:nvSpPr>
            <p:cNvPr id="564" name="圆角矩形 563"/>
            <p:cNvSpPr/>
            <p:nvPr/>
          </p:nvSpPr>
          <p:spPr>
            <a:xfrm>
              <a:off x="3286116" y="2498602"/>
              <a:ext cx="2777694" cy="216024"/>
            </a:xfrm>
            <a:prstGeom prst="roundRect">
              <a:avLst>
                <a:gd name="adj" fmla="val 7730"/>
              </a:avLst>
            </a:prstGeom>
            <a:noFill/>
            <a:ln w="19050">
              <a:solidFill>
                <a:srgbClr val="F28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65" name="组合 564"/>
          <p:cNvGrpSpPr/>
          <p:nvPr/>
        </p:nvGrpSpPr>
        <p:grpSpPr>
          <a:xfrm>
            <a:off x="5860696" y="2744750"/>
            <a:ext cx="2770504" cy="1410036"/>
            <a:chOff x="5989892" y="2733350"/>
            <a:chExt cx="2770504" cy="1410036"/>
          </a:xfrm>
        </p:grpSpPr>
        <p:grpSp>
          <p:nvGrpSpPr>
            <p:cNvPr id="566" name="组合 241"/>
            <p:cNvGrpSpPr/>
            <p:nvPr/>
          </p:nvGrpSpPr>
          <p:grpSpPr>
            <a:xfrm>
              <a:off x="7572396" y="2955386"/>
              <a:ext cx="1188000" cy="1188000"/>
              <a:chOff x="7236296" y="2535878"/>
              <a:chExt cx="1188000" cy="1188000"/>
            </a:xfrm>
          </p:grpSpPr>
          <p:sp>
            <p:nvSpPr>
              <p:cNvPr id="569" name="椭圆 238"/>
              <p:cNvSpPr/>
              <p:nvPr/>
            </p:nvSpPr>
            <p:spPr>
              <a:xfrm>
                <a:off x="7236296" y="2535878"/>
                <a:ext cx="1188000" cy="1188000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</a:gra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22006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44011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66016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8802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110025" algn="l" defTabSz="1244011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732031" algn="l" defTabSz="1244011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354035" algn="l" defTabSz="1244011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976041" algn="l" defTabSz="1244011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pic>
            <p:nvPicPr>
              <p:cNvPr id="570" name="图片 56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62094" y="2773237"/>
                <a:ext cx="287940" cy="482722"/>
              </a:xfrm>
              <a:prstGeom prst="rect">
                <a:avLst/>
              </a:prstGeom>
            </p:spPr>
          </p:pic>
          <p:sp>
            <p:nvSpPr>
              <p:cNvPr id="571" name="文本框 27"/>
              <p:cNvSpPr txBox="1"/>
              <p:nvPr/>
            </p:nvSpPr>
            <p:spPr>
              <a:xfrm>
                <a:off x="7436930" y="3283850"/>
                <a:ext cx="98645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622006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1244011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866016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248802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3110025" algn="l" defTabSz="1244011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3732031" algn="l" defTabSz="1244011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4354035" algn="l" defTabSz="1244011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4976041" algn="l" defTabSz="1244011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r>
                  <a:rPr lang="en-US" altLang="zh-CN" sz="10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微软雅黑" panose="020B0503020204020204" pitchFamily="34" charset="-122"/>
                  </a:rPr>
                  <a:t>Alarm device </a:t>
                </a:r>
                <a:endParaRPr lang="zh-CN" altLang="en-US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67" name="圆角矩形 566"/>
            <p:cNvSpPr/>
            <p:nvPr/>
          </p:nvSpPr>
          <p:spPr>
            <a:xfrm>
              <a:off x="5989892" y="2733350"/>
              <a:ext cx="555996" cy="288032"/>
            </a:xfrm>
            <a:prstGeom prst="roundRect">
              <a:avLst>
                <a:gd name="adj" fmla="val 7730"/>
              </a:avLst>
            </a:prstGeom>
            <a:noFill/>
            <a:ln w="19050">
              <a:solidFill>
                <a:srgbClr val="F28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68" name="直接连接符 567"/>
            <p:cNvCxnSpPr/>
            <p:nvPr/>
          </p:nvCxnSpPr>
          <p:spPr>
            <a:xfrm>
              <a:off x="6545888" y="3000378"/>
              <a:ext cx="1026508" cy="285752"/>
            </a:xfrm>
            <a:prstGeom prst="line">
              <a:avLst/>
            </a:prstGeom>
            <a:ln w="19050">
              <a:solidFill>
                <a:srgbClr val="F28F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170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96393" y="1292929"/>
            <a:ext cx="349859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dirty="0" smtClean="0">
                <a:solidFill>
                  <a:schemeClr val="tx1">
                    <a:alpha val="3000"/>
                  </a:schemeClr>
                </a:solidFill>
                <a:latin typeface="Arial Black" panose="020B0A04020102020204" pitchFamily="34" charset="0"/>
              </a:rPr>
              <a:t>02</a:t>
            </a:r>
            <a:endParaRPr lang="zh-CN" altLang="en-US" sz="16600" dirty="0">
              <a:solidFill>
                <a:schemeClr val="tx1">
                  <a:alpha val="3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任意多边形 2"/>
          <p:cNvSpPr/>
          <p:nvPr/>
        </p:nvSpPr>
        <p:spPr>
          <a:xfrm rot="16200000" flipV="1">
            <a:off x="-1797041" y="1838526"/>
            <a:ext cx="4699514" cy="1083281"/>
          </a:xfrm>
          <a:custGeom>
            <a:avLst/>
            <a:gdLst>
              <a:gd name="connsiteX0" fmla="*/ 6260239 w 6260239"/>
              <a:gd name="connsiteY0" fmla="*/ 1443042 h 1443042"/>
              <a:gd name="connsiteX1" fmla="*/ 6260239 w 6260239"/>
              <a:gd name="connsiteY1" fmla="*/ 1370077 h 1443042"/>
              <a:gd name="connsiteX2" fmla="*/ 3239468 w 6260239"/>
              <a:gd name="connsiteY2" fmla="*/ 0 h 1443042"/>
              <a:gd name="connsiteX3" fmla="*/ 0 w 6260239"/>
              <a:gd name="connsiteY3" fmla="*/ 1443042 h 1443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0239" h="1443042">
                <a:moveTo>
                  <a:pt x="6260239" y="1443042"/>
                </a:moveTo>
                <a:lnTo>
                  <a:pt x="6260239" y="1370077"/>
                </a:lnTo>
                <a:lnTo>
                  <a:pt x="3239468" y="0"/>
                </a:lnTo>
                <a:lnTo>
                  <a:pt x="0" y="1443042"/>
                </a:lnTo>
                <a:close/>
              </a:path>
            </a:pathLst>
          </a:custGeom>
          <a:solidFill>
            <a:srgbClr val="3FA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 rot="16200000" flipV="1">
            <a:off x="-1848193" y="2236110"/>
            <a:ext cx="4801818" cy="1083280"/>
          </a:xfrm>
          <a:custGeom>
            <a:avLst/>
            <a:gdLst>
              <a:gd name="connsiteX0" fmla="*/ 6396518 w 6396518"/>
              <a:gd name="connsiteY0" fmla="*/ 1443041 h 1443041"/>
              <a:gd name="connsiteX1" fmla="*/ 3214875 w 6396518"/>
              <a:gd name="connsiteY1" fmla="*/ 0 h 1443041"/>
              <a:gd name="connsiteX2" fmla="*/ 0 w 6396518"/>
              <a:gd name="connsiteY2" fmla="*/ 1432086 h 1443041"/>
              <a:gd name="connsiteX3" fmla="*/ 0 w 6396518"/>
              <a:gd name="connsiteY3" fmla="*/ 1443041 h 144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96518" h="1443041">
                <a:moveTo>
                  <a:pt x="6396518" y="1443041"/>
                </a:moveTo>
                <a:lnTo>
                  <a:pt x="3214875" y="0"/>
                </a:lnTo>
                <a:lnTo>
                  <a:pt x="0" y="1432086"/>
                </a:lnTo>
                <a:lnTo>
                  <a:pt x="0" y="1443041"/>
                </a:lnTo>
                <a:close/>
              </a:path>
            </a:pathLst>
          </a:cu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 rot="16200000" flipV="1">
            <a:off x="-325636" y="510016"/>
            <a:ext cx="1815980" cy="828167"/>
          </a:xfrm>
          <a:prstGeom prst="line">
            <a:avLst/>
          </a:prstGeom>
          <a:ln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2502904" y="2164652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Yu Gothic UI Light" panose="020B0300000000000000" pitchFamily="34" charset="-128"/>
              </a:rPr>
              <a:t>02</a:t>
            </a:r>
            <a:endParaRPr lang="zh-CN" alt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Yu Gothic UI Light" panose="020B0300000000000000" pitchFamily="34" charset="-128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3509670" y="2095263"/>
            <a:ext cx="0" cy="1070318"/>
          </a:xfrm>
          <a:prstGeom prst="line">
            <a:avLst/>
          </a:prstGeom>
          <a:ln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任意多边形 10"/>
          <p:cNvSpPr/>
          <p:nvPr/>
        </p:nvSpPr>
        <p:spPr>
          <a:xfrm rot="2700000">
            <a:off x="8775440" y="2259552"/>
            <a:ext cx="713633" cy="713633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3FA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799772" y="2211710"/>
            <a:ext cx="24626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4800" b="1" dirty="0" smtClean="0">
                <a:solidFill>
                  <a:srgbClr val="1B8C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Features</a:t>
            </a:r>
            <a:endParaRPr lang="zh-CN" altLang="en-US" sz="4800" b="1" dirty="0">
              <a:solidFill>
                <a:srgbClr val="1B8CC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8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58416" y="566251"/>
            <a:ext cx="1259632" cy="45719"/>
          </a:xfrm>
          <a:prstGeom prst="rect">
            <a:avLst/>
          </a:prstGeom>
          <a:solidFill>
            <a:srgbClr val="237CB0"/>
          </a:solidFill>
          <a:ln>
            <a:solidFill>
              <a:srgbClr val="237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518048" y="566635"/>
            <a:ext cx="792088" cy="45719"/>
          </a:xfrm>
          <a:prstGeom prst="rect">
            <a:avLst/>
          </a:prstGeom>
          <a:solidFill>
            <a:srgbClr val="323333"/>
          </a:solidFill>
          <a:ln>
            <a:solidFill>
              <a:srgbClr val="32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258416" y="42647"/>
            <a:ext cx="582575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 smtClean="0">
                <a:solidFill>
                  <a:srgbClr val="32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软雅黑" pitchFamily="34" charset="-122"/>
                <a:cs typeface="Calibri" panose="020F0502020204030204" pitchFamily="34" charset="0"/>
              </a:rPr>
              <a:t>Unified Management of Different Devices</a:t>
            </a:r>
            <a:endParaRPr lang="zh-CN" altLang="en-US" sz="2400" b="1" dirty="0">
              <a:solidFill>
                <a:srgbClr val="32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521468" y="1561358"/>
            <a:ext cx="1152000" cy="576000"/>
          </a:xfrm>
          <a:prstGeom prst="roundRect">
            <a:avLst/>
          </a:prstGeom>
          <a:solidFill>
            <a:srgbClr val="1B8CCE"/>
          </a:solidFill>
          <a:ln>
            <a:solidFill>
              <a:srgbClr val="1B8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itchFamily="34" charset="-122"/>
                <a:cs typeface="Arial" panose="020B0604020202020204" pitchFamily="34" charset="0"/>
              </a:rPr>
              <a:t>IPC</a:t>
            </a:r>
            <a:endParaRPr kumimoji="1" lang="zh-CN" altLang="en-US" sz="1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2074140" y="1561358"/>
            <a:ext cx="1152000" cy="576000"/>
          </a:xfrm>
          <a:prstGeom prst="roundRect">
            <a:avLst/>
          </a:prstGeom>
          <a:solidFill>
            <a:srgbClr val="1B8CCE"/>
          </a:solidFill>
          <a:ln>
            <a:solidFill>
              <a:srgbClr val="1B8CC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500" kern="0" dirty="0" smtClean="0">
                <a:solidFill>
                  <a:schemeClr val="bg1"/>
                </a:solidFill>
                <a:ea typeface="微软雅黑" pitchFamily="34" charset="-122"/>
                <a:cs typeface="Arial" panose="020B0604020202020204" pitchFamily="34" charset="0"/>
              </a:rPr>
              <a:t>NVR</a:t>
            </a:r>
            <a:endParaRPr kumimoji="1" lang="zh-CN" altLang="en-US" sz="1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3626812" y="1561358"/>
            <a:ext cx="1152000" cy="576000"/>
          </a:xfrm>
          <a:prstGeom prst="roundRect">
            <a:avLst/>
          </a:prstGeom>
          <a:solidFill>
            <a:srgbClr val="1B8CCE"/>
          </a:solidFill>
          <a:ln>
            <a:solidFill>
              <a:srgbClr val="1B8CC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500" kern="0" dirty="0" smtClean="0">
                <a:solidFill>
                  <a:schemeClr val="bg1"/>
                </a:solidFill>
                <a:ea typeface="微软雅黑" pitchFamily="34" charset="-122"/>
                <a:cs typeface="Arial" panose="020B0604020202020204" pitchFamily="34" charset="0"/>
              </a:rPr>
              <a:t>Encoder</a:t>
            </a:r>
            <a:endParaRPr kumimoji="1" lang="zh-CN" altLang="en-US" sz="1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562480" y="2424378"/>
            <a:ext cx="1152000" cy="576000"/>
          </a:xfrm>
          <a:prstGeom prst="roundRect">
            <a:avLst/>
          </a:prstGeom>
          <a:solidFill>
            <a:srgbClr val="1B8CCE"/>
          </a:solidFill>
          <a:ln>
            <a:solidFill>
              <a:srgbClr val="1B8CC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itchFamily="34" charset="-122"/>
                <a:cs typeface="Arial" panose="020B0604020202020204" pitchFamily="34" charset="0"/>
              </a:rPr>
              <a:t>Network</a:t>
            </a:r>
            <a:r>
              <a:rPr kumimoji="1" lang="en-US" altLang="zh-CN" sz="15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itchFamily="34" charset="-122"/>
                <a:cs typeface="Arial" panose="020B0604020202020204" pitchFamily="34" charset="0"/>
              </a:rPr>
              <a:t> keyboard</a:t>
            </a:r>
            <a:endParaRPr kumimoji="1" lang="zh-CN" altLang="en-US" sz="1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2071670" y="2424378"/>
            <a:ext cx="1152000" cy="576000"/>
          </a:xfrm>
          <a:prstGeom prst="roundRect">
            <a:avLst/>
          </a:prstGeom>
          <a:solidFill>
            <a:srgbClr val="1B8CCE"/>
          </a:solidFill>
          <a:ln>
            <a:solidFill>
              <a:srgbClr val="1B8CC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itchFamily="34" charset="-122"/>
                <a:cs typeface="Arial" panose="020B0604020202020204" pitchFamily="34" charset="0"/>
              </a:rPr>
              <a:t>Decoder</a:t>
            </a:r>
            <a:endParaRPr kumimoji="1" lang="zh-CN" altLang="en-US" sz="1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微软雅黑" pitchFamily="34" charset="-122"/>
              <a:cs typeface="Arial" panose="020B0604020202020204" pitchFamily="34" charset="0"/>
            </a:endParaRPr>
          </a:p>
        </p:txBody>
      </p:sp>
      <p:pic>
        <p:nvPicPr>
          <p:cNvPr id="18" name="Picture 2" descr="E:\01 通用产品资料\平台\平台产品\VMS-B200\VMS-B200图片\F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500180"/>
            <a:ext cx="3419438" cy="2279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圆角矩形 15"/>
          <p:cNvSpPr/>
          <p:nvPr/>
        </p:nvSpPr>
        <p:spPr>
          <a:xfrm>
            <a:off x="500034" y="3567386"/>
            <a:ext cx="4357718" cy="790314"/>
          </a:xfrm>
          <a:prstGeom prst="roundRect">
            <a:avLst/>
          </a:prstGeom>
          <a:solidFill>
            <a:srgbClr val="4C4948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Third-party IPC connectable 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by standard ONVIF</a:t>
            </a:r>
            <a:endParaRPr kumimoji="1" lang="zh-CN" altLang="en-US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357158" y="1000114"/>
            <a:ext cx="4714908" cy="2214578"/>
          </a:xfrm>
          <a:prstGeom prst="roundRect">
            <a:avLst>
              <a:gd name="adj" fmla="val 8134"/>
            </a:avLst>
          </a:prstGeom>
          <a:noFill/>
          <a:ln>
            <a:solidFill>
              <a:srgbClr val="1B8CC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 descr="\\nt01\共享文件夹\运作资料部\01-资料开发平台\UNV LOGO\UNV-英文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071552"/>
            <a:ext cx="642942" cy="3192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354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/>
          <p:cNvSpPr txBox="1"/>
          <p:nvPr/>
        </p:nvSpPr>
        <p:spPr>
          <a:xfrm>
            <a:off x="4786314" y="794933"/>
            <a:ext cx="4214842" cy="646986"/>
          </a:xfrm>
          <a:prstGeom prst="roundRect">
            <a:avLst/>
          </a:prstGeom>
          <a:solidFill>
            <a:srgbClr val="1B8CCE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/>
            <a:endParaRPr lang="en-US" altLang="zh-CN" sz="1600" b="1" dirty="0" smtClean="0">
              <a:solidFill>
                <a:srgbClr val="C00000"/>
              </a:solidFill>
              <a:latin typeface="+mn-lt"/>
              <a:ea typeface="微软雅黑" pitchFamily="34" charset="-122"/>
            </a:endParaRPr>
          </a:p>
          <a:p>
            <a:pPr lvl="0"/>
            <a:endParaRPr lang="zh-CN" altLang="en-US" sz="1600" b="1" dirty="0">
              <a:solidFill>
                <a:srgbClr val="C00000"/>
              </a:solidFill>
              <a:latin typeface="+mn-lt"/>
              <a:ea typeface="微软雅黑" pitchFamily="34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14282" y="795324"/>
            <a:ext cx="4357718" cy="646986"/>
          </a:xfrm>
          <a:prstGeom prst="roundRect">
            <a:avLst/>
          </a:prstGeom>
          <a:solidFill>
            <a:srgbClr val="4C4948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/>
            <a:endParaRPr lang="en-US" altLang="zh-CN" sz="1600" b="1" dirty="0" smtClean="0">
              <a:solidFill>
                <a:srgbClr val="C00000"/>
              </a:solidFill>
              <a:latin typeface="+mn-lt"/>
              <a:ea typeface="微软雅黑" pitchFamily="34" charset="-122"/>
            </a:endParaRPr>
          </a:p>
          <a:p>
            <a:pPr lvl="0"/>
            <a:endParaRPr lang="zh-CN" altLang="en-US" sz="1600" b="1" dirty="0">
              <a:solidFill>
                <a:srgbClr val="C00000"/>
              </a:solidFill>
              <a:latin typeface="+mn-lt"/>
              <a:ea typeface="微软雅黑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8416" y="566251"/>
            <a:ext cx="1259632" cy="45719"/>
          </a:xfrm>
          <a:prstGeom prst="rect">
            <a:avLst/>
          </a:prstGeom>
          <a:solidFill>
            <a:srgbClr val="237CB0"/>
          </a:solidFill>
          <a:ln>
            <a:solidFill>
              <a:srgbClr val="237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518048" y="566635"/>
            <a:ext cx="792088" cy="45719"/>
          </a:xfrm>
          <a:prstGeom prst="rect">
            <a:avLst/>
          </a:prstGeom>
          <a:solidFill>
            <a:srgbClr val="323333"/>
          </a:solidFill>
          <a:ln>
            <a:solidFill>
              <a:srgbClr val="32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258416" y="42647"/>
            <a:ext cx="6689848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 smtClean="0">
                <a:solidFill>
                  <a:srgbClr val="32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软雅黑" pitchFamily="34" charset="-122"/>
                <a:cs typeface="Calibri" panose="020F0502020204030204" pitchFamily="34" charset="0"/>
              </a:rPr>
              <a:t>Unified Management with BS Client and CS Client</a:t>
            </a:r>
            <a:endParaRPr lang="zh-CN" altLang="en-US" sz="2400" b="1" dirty="0">
              <a:solidFill>
                <a:srgbClr val="32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14282" y="875874"/>
            <a:ext cx="11010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C000"/>
                </a:solidFill>
                <a:latin typeface="+mn-lt"/>
                <a:ea typeface="微软雅黑" panose="020B0503020204020204" pitchFamily="34" charset="-122"/>
              </a:rPr>
              <a:t>B/S client</a:t>
            </a:r>
            <a:endParaRPr lang="zh-CN" altLang="en-US" sz="20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909808" y="1737326"/>
            <a:ext cx="29289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dirty="0" smtClean="0">
                <a:latin typeface="+mn-lt"/>
              </a:rPr>
              <a:t>IE9</a:t>
            </a:r>
            <a:r>
              <a:rPr lang="en-US" altLang="zh-CN" sz="1200" dirty="0" smtClean="0">
                <a:latin typeface="+mn-lt"/>
              </a:rPr>
              <a:t>, Edge, Chrome32, FireFox29, Opera20</a:t>
            </a:r>
            <a:endParaRPr lang="zh-CN" altLang="en-US" sz="1200" dirty="0">
              <a:latin typeface="+mn-lt"/>
            </a:endParaRPr>
          </a:p>
        </p:txBody>
      </p:sp>
      <p:pic>
        <p:nvPicPr>
          <p:cNvPr id="23" name="Picture 3" descr="E:\VMS-B200\VMS-B200图片\VMS-B200行业应用图片\浏览器图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661" y="1589323"/>
            <a:ext cx="461001" cy="414901"/>
          </a:xfrm>
          <a:prstGeom prst="rect">
            <a:avLst/>
          </a:prstGeom>
          <a:noFill/>
        </p:spPr>
      </p:pic>
      <p:sp>
        <p:nvSpPr>
          <p:cNvPr id="24" name="矩形 23"/>
          <p:cNvSpPr/>
          <p:nvPr/>
        </p:nvSpPr>
        <p:spPr>
          <a:xfrm>
            <a:off x="4841468" y="894946"/>
            <a:ext cx="10930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C000"/>
                </a:solidFill>
                <a:latin typeface="+mn-lt"/>
                <a:ea typeface="微软雅黑" panose="020B0503020204020204" pitchFamily="34" charset="-122"/>
              </a:rPr>
              <a:t>C/S client</a:t>
            </a:r>
            <a:endParaRPr lang="zh-CN" altLang="en-US" sz="20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715008" y="1782306"/>
            <a:ext cx="25003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dirty="0" smtClean="0">
                <a:latin typeface="+mn-lt"/>
                <a:ea typeface="微软雅黑" pitchFamily="34" charset="-122"/>
              </a:rPr>
              <a:t>Download on login page of B/S client</a:t>
            </a:r>
            <a:endParaRPr lang="zh-CN" altLang="en-US" sz="1000" dirty="0">
              <a:latin typeface="+mn-lt"/>
              <a:ea typeface="微软雅黑" pitchFamily="34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1357290" y="928676"/>
            <a:ext cx="30706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 smtClean="0">
                <a:solidFill>
                  <a:schemeClr val="bg1"/>
                </a:solidFill>
                <a:latin typeface="+mn-lt"/>
                <a:ea typeface="微软雅黑" pitchFamily="34" charset="-122"/>
                <a:cs typeface="Times New Roman" pitchFamily="18" charset="0"/>
              </a:rPr>
              <a:t>Web access, mainly for configurations (e.g., add devices, manage permissions)</a:t>
            </a:r>
            <a:endParaRPr lang="zh-CN" alt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6000760" y="926417"/>
            <a:ext cx="28917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 smtClean="0">
                <a:solidFill>
                  <a:schemeClr val="bg1"/>
                </a:solidFill>
                <a:latin typeface="+mn-lt"/>
                <a:ea typeface="微软雅黑" pitchFamily="34" charset="-122"/>
              </a:rPr>
              <a:t>Client software, mainly for operations (e.g., live view, playback, video wall)</a:t>
            </a:r>
            <a:endParaRPr lang="zh-CN" altLang="en-US" dirty="0">
              <a:solidFill>
                <a:schemeClr val="bg1"/>
              </a:solidFill>
              <a:latin typeface="+mn-lt"/>
              <a:ea typeface="微软雅黑" pitchFamily="34" charset="-122"/>
            </a:endParaRPr>
          </a:p>
        </p:txBody>
      </p:sp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1514177"/>
            <a:ext cx="5524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2080786"/>
            <a:ext cx="4211959" cy="250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1" y="2067694"/>
            <a:ext cx="4464497" cy="250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354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58416" y="566251"/>
            <a:ext cx="1259632" cy="45719"/>
          </a:xfrm>
          <a:prstGeom prst="rect">
            <a:avLst/>
          </a:prstGeom>
          <a:solidFill>
            <a:srgbClr val="237CB0"/>
          </a:solidFill>
          <a:ln>
            <a:solidFill>
              <a:srgbClr val="237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518048" y="566635"/>
            <a:ext cx="792088" cy="45719"/>
          </a:xfrm>
          <a:prstGeom prst="rect">
            <a:avLst/>
          </a:prstGeom>
          <a:solidFill>
            <a:srgbClr val="323333"/>
          </a:solidFill>
          <a:ln>
            <a:solidFill>
              <a:srgbClr val="32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31"/>
          <p:cNvSpPr txBox="1"/>
          <p:nvPr/>
        </p:nvSpPr>
        <p:spPr>
          <a:xfrm>
            <a:off x="1539114" y="835459"/>
            <a:ext cx="5890406" cy="1379101"/>
          </a:xfrm>
          <a:prstGeom prst="roundRect">
            <a:avLst/>
          </a:prstGeom>
          <a:solidFill>
            <a:srgbClr val="4C4948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zh-CN" b="1" dirty="0" err="1" smtClean="0">
                <a:solidFill>
                  <a:srgbClr val="FFC000"/>
                </a:solidFill>
                <a:latin typeface="+mn-lt"/>
                <a:ea typeface="微软雅黑" panose="020B0503020204020204" pitchFamily="34" charset="-122"/>
              </a:rPr>
              <a:t>EZView</a:t>
            </a:r>
            <a:endParaRPr lang="zh-CN" altLang="en-US" dirty="0" smtClean="0">
              <a:solidFill>
                <a:srgbClr val="FFC000"/>
              </a:solidFill>
              <a:latin typeface="+mn-lt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1600" dirty="0" smtClean="0">
                <a:solidFill>
                  <a:schemeClr val="bg1"/>
                </a:solidFill>
                <a:latin typeface="+mn-lt"/>
                <a:ea typeface="微软雅黑" panose="020B0503020204020204" pitchFamily="34" charset="-122"/>
              </a:rPr>
              <a:t>Live video, playback, device sharing, anytime, anywhere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1600" dirty="0" smtClean="0">
                <a:solidFill>
                  <a:schemeClr val="bg1"/>
                </a:solidFill>
                <a:latin typeface="+mn-lt"/>
                <a:ea typeface="微软雅黑" panose="020B0503020204020204" pitchFamily="34" charset="-122"/>
              </a:rPr>
              <a:t>Real-time alarm notifications</a:t>
            </a:r>
            <a:endParaRPr lang="zh-CN" altLang="en-US" sz="1600" dirty="0" smtClean="0">
              <a:solidFill>
                <a:schemeClr val="bg1"/>
              </a:solidFill>
              <a:latin typeface="+mn-lt"/>
              <a:ea typeface="微软雅黑" panose="020B0503020204020204" pitchFamily="34" charset="-122"/>
            </a:endParaRPr>
          </a:p>
        </p:txBody>
      </p:sp>
      <p:grpSp>
        <p:nvGrpSpPr>
          <p:cNvPr id="2" name="组合 23"/>
          <p:cNvGrpSpPr/>
          <p:nvPr/>
        </p:nvGrpSpPr>
        <p:grpSpPr>
          <a:xfrm>
            <a:off x="702758" y="2422034"/>
            <a:ext cx="8226960" cy="2364294"/>
            <a:chOff x="521504" y="1647616"/>
            <a:chExt cx="8226960" cy="2364294"/>
          </a:xfrm>
        </p:grpSpPr>
        <p:sp>
          <p:nvSpPr>
            <p:cNvPr id="25" name="矩形 24"/>
            <p:cNvSpPr/>
            <p:nvPr/>
          </p:nvSpPr>
          <p:spPr>
            <a:xfrm>
              <a:off x="6300192" y="3624138"/>
              <a:ext cx="244827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spcBef>
                  <a:spcPts val="450"/>
                </a:spcBef>
                <a:spcAft>
                  <a:spcPts val="150"/>
                </a:spcAft>
                <a:buClr>
                  <a:srgbClr val="0070C0"/>
                </a:buClr>
                <a:buSzPts val="750"/>
              </a:pPr>
              <a:r>
                <a:rPr lang="en-US" altLang="zh-CN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Play on </a:t>
              </a:r>
              <a:r>
                <a:rPr lang="en-US" altLang="zh-CN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your Smart </a:t>
              </a:r>
              <a:r>
                <a:rPr lang="en-US" altLang="zh-CN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phone</a:t>
              </a:r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94" y="1656663"/>
              <a:ext cx="1177332" cy="784889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241" y="1656663"/>
              <a:ext cx="1177332" cy="784889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848" y="1647617"/>
              <a:ext cx="1045613" cy="697712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5510" y="1647616"/>
              <a:ext cx="1045613" cy="697712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2016" y="2633938"/>
              <a:ext cx="808386" cy="808386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935546" y="2793916"/>
              <a:ext cx="255202" cy="743632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66383" y="2193939"/>
              <a:ext cx="262333" cy="616735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08533" y="2181206"/>
              <a:ext cx="262333" cy="616735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40952" y="2193939"/>
              <a:ext cx="262333" cy="616735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92849" y="2193940"/>
              <a:ext cx="262333" cy="616735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88366" y="2793916"/>
              <a:ext cx="255202" cy="743632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4328" y="2508469"/>
              <a:ext cx="893781" cy="1059324"/>
            </a:xfrm>
            <a:prstGeom prst="rect">
              <a:avLst/>
            </a:prstGeom>
          </p:spPr>
        </p:pic>
        <p:sp>
          <p:nvSpPr>
            <p:cNvPr id="38" name="文本框 22"/>
            <p:cNvSpPr txBox="1"/>
            <p:nvPr/>
          </p:nvSpPr>
          <p:spPr>
            <a:xfrm>
              <a:off x="5652120" y="2439704"/>
              <a:ext cx="14401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Wi-Fi/</a:t>
              </a:r>
              <a:r>
                <a:rPr lang="en-US" altLang="zh-CN" sz="12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3G</a:t>
              </a:r>
              <a:r>
                <a:rPr lang="en-US" altLang="zh-CN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/</a:t>
              </a:r>
              <a:r>
                <a:rPr lang="en-US" altLang="zh-CN" sz="12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4G</a:t>
              </a:r>
              <a:endPara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2292" y="2575855"/>
              <a:ext cx="1091509" cy="806361"/>
            </a:xfrm>
            <a:prstGeom prst="rect">
              <a:avLst/>
            </a:prstGeom>
          </p:spPr>
        </p:pic>
        <p:sp>
          <p:nvSpPr>
            <p:cNvPr id="40" name="矩形 39"/>
            <p:cNvSpPr/>
            <p:nvPr/>
          </p:nvSpPr>
          <p:spPr>
            <a:xfrm>
              <a:off x="4779590" y="2945259"/>
              <a:ext cx="86616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lvl="0">
                <a:spcBef>
                  <a:spcPts val="600"/>
                </a:spcBef>
                <a:spcAft>
                  <a:spcPts val="200"/>
                </a:spcAft>
                <a:buClr>
                  <a:srgbClr val="0070C0"/>
                </a:buClr>
                <a:buSzPts val="750"/>
              </a:pPr>
              <a:r>
                <a:rPr lang="en-US" altLang="zh-CN" sz="1400" b="1" dirty="0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Internet</a:t>
              </a:r>
              <a:endParaRPr lang="en-US" altLang="zh-CN" sz="1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08827">
              <a:off x="5982590" y="2828150"/>
              <a:ext cx="457198" cy="283007"/>
            </a:xfrm>
            <a:prstGeom prst="rect">
              <a:avLst/>
            </a:prstGeom>
          </p:spPr>
        </p:pic>
        <p:pic>
          <p:nvPicPr>
            <p:cNvPr id="44" name="Picture 3" descr="F:\分销海外产品彩页\海外产品彩页\海外彩页\GNVR V5R1\B01\NVR516 Series V2.1\NVR516_FL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21504" y="2511712"/>
              <a:ext cx="2250296" cy="15001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42" name="1 Título"/>
          <p:cNvSpPr txBox="1">
            <a:spLocks/>
          </p:cNvSpPr>
          <p:nvPr/>
        </p:nvSpPr>
        <p:spPr>
          <a:xfrm>
            <a:off x="258416" y="42647"/>
            <a:ext cx="509940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 smtClean="0">
                <a:solidFill>
                  <a:srgbClr val="32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软雅黑" pitchFamily="34" charset="-122"/>
                <a:cs typeface="Calibri" panose="020F0502020204030204" pitchFamily="34" charset="0"/>
              </a:rPr>
              <a:t>Unified Management with App</a:t>
            </a:r>
            <a:endParaRPr lang="zh-CN" altLang="en-US" sz="2400" b="1" dirty="0">
              <a:solidFill>
                <a:srgbClr val="32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软雅黑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54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58416" y="566251"/>
            <a:ext cx="1259632" cy="45719"/>
          </a:xfrm>
          <a:prstGeom prst="rect">
            <a:avLst/>
          </a:prstGeom>
          <a:solidFill>
            <a:srgbClr val="237CB0"/>
          </a:solidFill>
          <a:ln>
            <a:solidFill>
              <a:srgbClr val="237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518048" y="566635"/>
            <a:ext cx="792088" cy="45719"/>
          </a:xfrm>
          <a:prstGeom prst="rect">
            <a:avLst/>
          </a:prstGeom>
          <a:solidFill>
            <a:srgbClr val="323333"/>
          </a:solidFill>
          <a:ln>
            <a:solidFill>
              <a:srgbClr val="32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31"/>
          <p:cNvSpPr txBox="1"/>
          <p:nvPr/>
        </p:nvSpPr>
        <p:spPr>
          <a:xfrm>
            <a:off x="428596" y="728269"/>
            <a:ext cx="8072494" cy="1676061"/>
          </a:xfrm>
          <a:prstGeom prst="roundRect">
            <a:avLst>
              <a:gd name="adj" fmla="val 11449"/>
            </a:avLst>
          </a:prstGeom>
          <a:solidFill>
            <a:srgbClr val="1B8CCE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altLang="zh-CN" sz="1500" dirty="0" smtClean="0">
                <a:solidFill>
                  <a:schemeClr val="bg1"/>
                </a:solidFill>
                <a:latin typeface="+mn-lt"/>
                <a:ea typeface="微软雅黑" pitchFamily="34" charset="-122"/>
              </a:rPr>
              <a:t>Add slave Unicorn (up to 8) to expand storage and transfer capacity, access with one IP (of master Unicorn).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zh-CN" sz="1500" dirty="0" smtClean="0">
                <a:solidFill>
                  <a:schemeClr val="bg1"/>
                </a:solidFill>
                <a:latin typeface="+mn-lt"/>
                <a:ea typeface="微软雅黑" pitchFamily="34" charset="-122"/>
              </a:rPr>
              <a:t>A slave Unicorn provides an extra </a:t>
            </a:r>
            <a:r>
              <a:rPr lang="en-US" altLang="zh-CN" sz="1500" dirty="0" err="1" smtClean="0">
                <a:solidFill>
                  <a:schemeClr val="bg1"/>
                </a:solidFill>
                <a:latin typeface="+mn-lt"/>
                <a:ea typeface="微软雅黑" pitchFamily="34" charset="-122"/>
              </a:rPr>
              <a:t>512M</a:t>
            </a:r>
            <a:r>
              <a:rPr lang="en-US" altLang="zh-CN" sz="1500" dirty="0" smtClean="0">
                <a:solidFill>
                  <a:schemeClr val="bg1"/>
                </a:solidFill>
                <a:latin typeface="+mn-lt"/>
                <a:ea typeface="微软雅黑" pitchFamily="34" charset="-122"/>
              </a:rPr>
              <a:t>/256-</a:t>
            </a:r>
            <a:r>
              <a:rPr lang="en-US" altLang="zh-CN" sz="1500" dirty="0" err="1" smtClean="0">
                <a:solidFill>
                  <a:schemeClr val="bg1"/>
                </a:solidFill>
                <a:latin typeface="+mn-lt"/>
                <a:ea typeface="微软雅黑" pitchFamily="34" charset="-122"/>
              </a:rPr>
              <a:t>ch</a:t>
            </a:r>
            <a:r>
              <a:rPr lang="en-US" altLang="zh-CN" sz="1500" dirty="0" smtClean="0">
                <a:solidFill>
                  <a:schemeClr val="bg1"/>
                </a:solidFill>
                <a:latin typeface="+mn-lt"/>
                <a:ea typeface="微软雅黑" pitchFamily="34" charset="-122"/>
              </a:rPr>
              <a:t> storage and </a:t>
            </a:r>
            <a:r>
              <a:rPr lang="en-US" altLang="zh-CN" sz="1500" dirty="0" err="1" smtClean="0">
                <a:solidFill>
                  <a:schemeClr val="bg1"/>
                </a:solidFill>
                <a:latin typeface="+mn-lt"/>
                <a:ea typeface="微软雅黑" pitchFamily="34" charset="-122"/>
              </a:rPr>
              <a:t>384M</a:t>
            </a:r>
            <a:r>
              <a:rPr lang="en-US" altLang="zh-CN" sz="1500" dirty="0" smtClean="0">
                <a:solidFill>
                  <a:schemeClr val="bg1"/>
                </a:solidFill>
                <a:latin typeface="+mn-lt"/>
                <a:ea typeface="微软雅黑" pitchFamily="34" charset="-122"/>
              </a:rPr>
              <a:t> transfer capacity and can connect to 2 disk enclosures.</a:t>
            </a:r>
            <a:endParaRPr lang="zh-CN" altLang="en-US" sz="1500" dirty="0" smtClean="0">
              <a:solidFill>
                <a:schemeClr val="bg1"/>
              </a:solidFill>
              <a:latin typeface="+mn-lt"/>
              <a:ea typeface="微软雅黑" pitchFamily="34" charset="-122"/>
            </a:endParaRPr>
          </a:p>
        </p:txBody>
      </p:sp>
      <p:sp>
        <p:nvSpPr>
          <p:cNvPr id="42" name="1 Título"/>
          <p:cNvSpPr txBox="1">
            <a:spLocks/>
          </p:cNvSpPr>
          <p:nvPr/>
        </p:nvSpPr>
        <p:spPr>
          <a:xfrm>
            <a:off x="258416" y="42647"/>
            <a:ext cx="877808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32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软雅黑" pitchFamily="34" charset="-122"/>
                <a:cs typeface="Calibri" panose="020F0502020204030204" pitchFamily="34" charset="0"/>
              </a:rPr>
              <a:t>Capacity Expansion with Master/Slave Configuration</a:t>
            </a:r>
            <a:endParaRPr lang="zh-CN" altLang="en-US" sz="2400" b="1" dirty="0">
              <a:solidFill>
                <a:srgbClr val="32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43" name="圆角矩形标注 42"/>
          <p:cNvSpPr/>
          <p:nvPr/>
        </p:nvSpPr>
        <p:spPr>
          <a:xfrm>
            <a:off x="6321282" y="2500312"/>
            <a:ext cx="2179808" cy="431478"/>
          </a:xfrm>
          <a:prstGeom prst="wedgeRoundRectCallout">
            <a:avLst>
              <a:gd name="adj1" fmla="val -63696"/>
              <a:gd name="adj2" fmla="val 49819"/>
              <a:gd name="adj3" fmla="val 16667"/>
            </a:avLst>
          </a:prstGeom>
          <a:solidFill>
            <a:srgbClr val="FF99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en-US" altLang="zh-CN" sz="1200" b="1" dirty="0" smtClean="0">
                <a:solidFill>
                  <a:prstClr val="white"/>
                </a:solidFill>
                <a:ea typeface="微软雅黑" pitchFamily="34" charset="-122"/>
              </a:rPr>
              <a:t>Need more storage bandwidth/channels?</a:t>
            </a:r>
          </a:p>
        </p:txBody>
      </p:sp>
      <p:sp>
        <p:nvSpPr>
          <p:cNvPr id="45" name="圆角矩形标注 44"/>
          <p:cNvSpPr/>
          <p:nvPr/>
        </p:nvSpPr>
        <p:spPr>
          <a:xfrm>
            <a:off x="6321282" y="3000378"/>
            <a:ext cx="2179808" cy="434898"/>
          </a:xfrm>
          <a:prstGeom prst="wedgeRoundRectCallout">
            <a:avLst>
              <a:gd name="adj1" fmla="val -72503"/>
              <a:gd name="adj2" fmla="val -5793"/>
              <a:gd name="adj3" fmla="val 16667"/>
            </a:avLst>
          </a:prstGeom>
          <a:solidFill>
            <a:srgbClr val="FF99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1200" b="1" dirty="0" smtClean="0">
                <a:solidFill>
                  <a:prstClr val="white"/>
                </a:solidFill>
                <a:ea typeface="微软雅黑" pitchFamily="34" charset="-122"/>
              </a:rPr>
              <a:t>Need more transfer bandwidth?</a:t>
            </a:r>
          </a:p>
        </p:txBody>
      </p:sp>
      <p:sp>
        <p:nvSpPr>
          <p:cNvPr id="46" name="圆角矩形标注 45"/>
          <p:cNvSpPr/>
          <p:nvPr/>
        </p:nvSpPr>
        <p:spPr>
          <a:xfrm>
            <a:off x="6329375" y="3500444"/>
            <a:ext cx="2179808" cy="421788"/>
          </a:xfrm>
          <a:prstGeom prst="wedgeRoundRectCallout">
            <a:avLst>
              <a:gd name="adj1" fmla="val -75566"/>
              <a:gd name="adj2" fmla="val -72900"/>
              <a:gd name="adj3" fmla="val 16667"/>
            </a:avLst>
          </a:prstGeom>
          <a:solidFill>
            <a:srgbClr val="FF99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1200" b="1" dirty="0" smtClean="0">
                <a:solidFill>
                  <a:prstClr val="white"/>
                </a:solidFill>
                <a:ea typeface="微软雅黑" pitchFamily="34" charset="-122"/>
              </a:rPr>
              <a:t>Need more input bandwidth/channels?</a:t>
            </a:r>
          </a:p>
        </p:txBody>
      </p:sp>
      <p:grpSp>
        <p:nvGrpSpPr>
          <p:cNvPr id="2" name="组合 37"/>
          <p:cNvGrpSpPr/>
          <p:nvPr/>
        </p:nvGrpSpPr>
        <p:grpSpPr>
          <a:xfrm>
            <a:off x="2000232" y="2555897"/>
            <a:ext cx="4163823" cy="1073743"/>
            <a:chOff x="395536" y="2715766"/>
            <a:chExt cx="4163823" cy="1073743"/>
          </a:xfrm>
        </p:grpSpPr>
        <p:grpSp>
          <p:nvGrpSpPr>
            <p:cNvPr id="3" name="组合 35"/>
            <p:cNvGrpSpPr/>
            <p:nvPr/>
          </p:nvGrpSpPr>
          <p:grpSpPr>
            <a:xfrm>
              <a:off x="395536" y="2715766"/>
              <a:ext cx="4104456" cy="1073743"/>
              <a:chOff x="395536" y="2715766"/>
              <a:chExt cx="4104456" cy="1073743"/>
            </a:xfrm>
          </p:grpSpPr>
          <p:pic>
            <p:nvPicPr>
              <p:cNvPr id="50" name="图片 4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536" y="2715766"/>
                <a:ext cx="2045386" cy="107374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cxnSp>
            <p:nvCxnSpPr>
              <p:cNvPr id="51" name="直接连接符 50"/>
              <p:cNvCxnSpPr/>
              <p:nvPr/>
            </p:nvCxnSpPr>
            <p:spPr>
              <a:xfrm flipH="1">
                <a:off x="1591431" y="3296443"/>
                <a:ext cx="1531049" cy="0"/>
              </a:xfrm>
              <a:prstGeom prst="line">
                <a:avLst/>
              </a:prstGeom>
              <a:ln w="19050">
                <a:solidFill>
                  <a:srgbClr val="FFC00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2" name="图片 51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061238" y="2859782"/>
                <a:ext cx="1438754" cy="85487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49" name="矩形 48"/>
            <p:cNvSpPr/>
            <p:nvPr/>
          </p:nvSpPr>
          <p:spPr>
            <a:xfrm>
              <a:off x="3191207" y="2875113"/>
              <a:ext cx="1368152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100" b="1" dirty="0" smtClean="0">
                  <a:solidFill>
                    <a:prstClr val="black"/>
                  </a:solidFill>
                  <a:latin typeface="+mn-lt"/>
                  <a:ea typeface="微软雅黑" panose="020B0503020204020204" pitchFamily="34" charset="-122"/>
                </a:rPr>
                <a:t>Unicorn</a:t>
              </a:r>
              <a:endParaRPr lang="zh-CN" altLang="en-US" dirty="0">
                <a:latin typeface="+mn-lt"/>
              </a:endParaRPr>
            </a:p>
          </p:txBody>
        </p:sp>
      </p:grpSp>
      <p:cxnSp>
        <p:nvCxnSpPr>
          <p:cNvPr id="55" name="直接连接符 54"/>
          <p:cNvCxnSpPr/>
          <p:nvPr/>
        </p:nvCxnSpPr>
        <p:spPr>
          <a:xfrm rot="5400000">
            <a:off x="1926261" y="4068621"/>
            <a:ext cx="1863248" cy="794"/>
          </a:xfrm>
          <a:prstGeom prst="line">
            <a:avLst/>
          </a:prstGeom>
          <a:ln w="19050">
            <a:solidFill>
              <a:srgbClr val="FFC000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 flipH="1">
            <a:off x="2864328" y="4061688"/>
            <a:ext cx="1862849" cy="0"/>
          </a:xfrm>
          <a:prstGeom prst="line">
            <a:avLst/>
          </a:prstGeom>
          <a:ln w="19050">
            <a:solidFill>
              <a:srgbClr val="FFC000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图片 5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5934" y="3566858"/>
            <a:ext cx="1438754" cy="854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8" name="矩形 57"/>
          <p:cNvSpPr/>
          <p:nvPr/>
        </p:nvSpPr>
        <p:spPr>
          <a:xfrm>
            <a:off x="4778481" y="3512046"/>
            <a:ext cx="14629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b="1" dirty="0" smtClean="0">
                <a:solidFill>
                  <a:prstClr val="black"/>
                </a:solidFill>
                <a:latin typeface="+mn-lt"/>
                <a:ea typeface="微软雅黑" panose="020B0503020204020204" pitchFamily="34" charset="-122"/>
              </a:rPr>
              <a:t>Unicorn (slave)</a:t>
            </a:r>
            <a:endParaRPr lang="zh-CN" altLang="en-US" dirty="0">
              <a:latin typeface="+mn-lt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5342240" y="2719958"/>
            <a:ext cx="71365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1100" b="1" dirty="0" smtClean="0">
                <a:solidFill>
                  <a:prstClr val="black"/>
                </a:solidFill>
                <a:latin typeface="+mn-lt"/>
                <a:ea typeface="微软雅黑" panose="020B0503020204020204" pitchFamily="34" charset="-122"/>
              </a:rPr>
              <a:t> </a:t>
            </a:r>
            <a:r>
              <a:rPr lang="en-US" altLang="zh-CN" sz="1100" b="1" dirty="0" smtClean="0">
                <a:solidFill>
                  <a:prstClr val="black"/>
                </a:solidFill>
                <a:latin typeface="+mn-lt"/>
                <a:ea typeface="微软雅黑" panose="020B0503020204020204" pitchFamily="34" charset="-122"/>
              </a:rPr>
              <a:t>(master)</a:t>
            </a:r>
            <a:endParaRPr lang="zh-CN" altLang="en-US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93598" y="4502962"/>
            <a:ext cx="1438754" cy="854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" name="矩形 60"/>
          <p:cNvSpPr/>
          <p:nvPr/>
        </p:nvSpPr>
        <p:spPr>
          <a:xfrm>
            <a:off x="4806145" y="4520158"/>
            <a:ext cx="14629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b="1" dirty="0" smtClean="0">
                <a:solidFill>
                  <a:prstClr val="black"/>
                </a:solidFill>
                <a:latin typeface="+mn-lt"/>
                <a:ea typeface="微软雅黑" panose="020B0503020204020204" pitchFamily="34" charset="-122"/>
              </a:rPr>
              <a:t>Unicorn (slave)</a:t>
            </a:r>
            <a:endParaRPr lang="zh-CN" altLang="en-US" dirty="0">
              <a:latin typeface="+mn-lt"/>
            </a:endParaRPr>
          </a:p>
        </p:txBody>
      </p:sp>
      <p:cxnSp>
        <p:nvCxnSpPr>
          <p:cNvPr id="62" name="直接连接符 61"/>
          <p:cNvCxnSpPr/>
          <p:nvPr/>
        </p:nvCxnSpPr>
        <p:spPr>
          <a:xfrm flipH="1">
            <a:off x="2860242" y="4997792"/>
            <a:ext cx="1862849" cy="0"/>
          </a:xfrm>
          <a:prstGeom prst="line">
            <a:avLst/>
          </a:prstGeom>
          <a:ln w="19050">
            <a:solidFill>
              <a:srgbClr val="FFC000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5193665" y="4205704"/>
            <a:ext cx="461665" cy="4097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 smtClean="0">
                <a:latin typeface="+mn-lt"/>
              </a:rPr>
              <a:t>……</a:t>
            </a:r>
            <a:endParaRPr lang="zh-CN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354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258416" y="42647"/>
            <a:ext cx="5969768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32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itchFamily="34" charset="-122"/>
                <a:cs typeface="Calibri" panose="020F0502020204030204" pitchFamily="34" charset="0"/>
              </a:rPr>
              <a:t>Decode and Video Wall</a:t>
            </a:r>
            <a:endParaRPr lang="zh-CN" altLang="en-US" sz="2400" b="1" dirty="0">
              <a:solidFill>
                <a:srgbClr val="32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8416" y="566251"/>
            <a:ext cx="1259632" cy="45719"/>
          </a:xfrm>
          <a:prstGeom prst="rect">
            <a:avLst/>
          </a:prstGeom>
          <a:solidFill>
            <a:srgbClr val="237CB0"/>
          </a:solidFill>
          <a:ln>
            <a:solidFill>
              <a:srgbClr val="237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518048" y="566635"/>
            <a:ext cx="792088" cy="45719"/>
          </a:xfrm>
          <a:prstGeom prst="rect">
            <a:avLst/>
          </a:prstGeom>
          <a:solidFill>
            <a:srgbClr val="323333"/>
          </a:solidFill>
          <a:ln>
            <a:solidFill>
              <a:srgbClr val="32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8676456" y="5143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46" name="圆角矩形 45"/>
          <p:cNvSpPr/>
          <p:nvPr/>
        </p:nvSpPr>
        <p:spPr>
          <a:xfrm>
            <a:off x="71406" y="785800"/>
            <a:ext cx="4000528" cy="3710583"/>
          </a:xfrm>
          <a:prstGeom prst="roundRect">
            <a:avLst>
              <a:gd name="adj" fmla="val 8149"/>
            </a:avLst>
          </a:prstGeom>
          <a:solidFill>
            <a:srgbClr val="4C4948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numCol="1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 smtClean="0">
                <a:solidFill>
                  <a:srgbClr val="FFC000"/>
                </a:solidFill>
                <a:ea typeface="Arial Unicode MS" pitchFamily="34" charset="-122"/>
                <a:cs typeface="Calibri" pitchFamily="34" charset="0"/>
              </a:rPr>
              <a:t>3</a:t>
            </a:r>
            <a:r>
              <a:rPr lang="en-US" altLang="zh-CN" sz="1400" dirty="0" smtClean="0">
                <a:solidFill>
                  <a:schemeClr val="bg1"/>
                </a:solidFill>
                <a:ea typeface="Arial Unicode MS" pitchFamily="34" charset="-122"/>
                <a:cs typeface="Calibri" pitchFamily="34" charset="0"/>
              </a:rPr>
              <a:t> video outputs for live view, sequence, playback and alarm-triggered video</a:t>
            </a:r>
          </a:p>
          <a:p>
            <a:pPr>
              <a:lnSpc>
                <a:spcPct val="200000"/>
              </a:lnSpc>
            </a:pPr>
            <a:r>
              <a:rPr lang="en-US" altLang="zh-CN" sz="1400" dirty="0" smtClean="0">
                <a:solidFill>
                  <a:schemeClr val="bg1"/>
                </a:solidFill>
                <a:ea typeface="Arial Unicode MS" pitchFamily="34" charset="-122"/>
                <a:cs typeface="Calibri" pitchFamily="34" charset="0"/>
              </a:rPr>
              <a:t>Multiple window layouts on C/S client, up to </a:t>
            </a:r>
            <a:r>
              <a:rPr lang="en-US" altLang="zh-CN" sz="1400" b="1" dirty="0" smtClean="0">
                <a:solidFill>
                  <a:srgbClr val="FFC000"/>
                </a:solidFill>
                <a:ea typeface="Arial Unicode MS" pitchFamily="34" charset="-122"/>
                <a:cs typeface="Calibri" pitchFamily="34" charset="0"/>
              </a:rPr>
              <a:t>64</a:t>
            </a:r>
            <a:r>
              <a:rPr lang="en-US" altLang="zh-CN" sz="1400" dirty="0" smtClean="0">
                <a:solidFill>
                  <a:schemeClr val="bg1"/>
                </a:solidFill>
                <a:ea typeface="Arial Unicode MS" pitchFamily="34" charset="-122"/>
                <a:cs typeface="Calibri" pitchFamily="34" charset="0"/>
              </a:rPr>
              <a:t> windows on one screen</a:t>
            </a:r>
          </a:p>
          <a:p>
            <a:pPr>
              <a:lnSpc>
                <a:spcPct val="200000"/>
              </a:lnSpc>
            </a:pPr>
            <a:r>
              <a:rPr lang="en-US" altLang="zh-CN" sz="1400" dirty="0" smtClean="0">
                <a:solidFill>
                  <a:schemeClr val="bg1"/>
                </a:solidFill>
                <a:ea typeface="Arial Unicode MS" pitchFamily="34" charset="-122"/>
                <a:cs typeface="Calibri" pitchFamily="34" charset="0"/>
              </a:rPr>
              <a:t>Display over</a:t>
            </a:r>
            <a:r>
              <a:rPr lang="en-US" altLang="zh-CN" sz="1400" b="1" dirty="0" smtClean="0">
                <a:solidFill>
                  <a:schemeClr val="bg1"/>
                </a:solidFill>
                <a:ea typeface="Arial Unicode MS" pitchFamily="34" charset="-122"/>
                <a:cs typeface="Calibri" pitchFamily="34" charset="0"/>
              </a:rPr>
              <a:t> </a:t>
            </a:r>
            <a:r>
              <a:rPr lang="en-US" altLang="zh-CN" sz="1400" b="1" dirty="0" smtClean="0">
                <a:solidFill>
                  <a:srgbClr val="FFC000"/>
                </a:solidFill>
                <a:ea typeface="Arial Unicode MS" pitchFamily="34" charset="-122"/>
                <a:cs typeface="Calibri" pitchFamily="34" charset="0"/>
              </a:rPr>
              <a:t>200</a:t>
            </a:r>
            <a:r>
              <a:rPr lang="en-US" altLang="zh-CN" sz="1400" b="1" dirty="0" smtClean="0">
                <a:solidFill>
                  <a:schemeClr val="bg1"/>
                </a:solidFill>
                <a:ea typeface="Arial Unicode MS" pitchFamily="34" charset="-122"/>
                <a:cs typeface="Calibri" pitchFamily="34" charset="0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ea typeface="Arial Unicode MS" pitchFamily="34" charset="-122"/>
                <a:cs typeface="Calibri" pitchFamily="34" charset="0"/>
              </a:rPr>
              <a:t>video channels simultaneously (with an extra decoding card)</a:t>
            </a:r>
          </a:p>
          <a:p>
            <a:pPr>
              <a:lnSpc>
                <a:spcPct val="200000"/>
              </a:lnSpc>
            </a:pPr>
            <a:r>
              <a:rPr lang="en-US" altLang="zh-CN" sz="1400" dirty="0" smtClean="0">
                <a:solidFill>
                  <a:schemeClr val="bg1"/>
                </a:solidFill>
                <a:ea typeface="Arial Unicode MS" pitchFamily="34" charset="-122"/>
                <a:cs typeface="Calibri" pitchFamily="34" charset="0"/>
              </a:rPr>
              <a:t>Save video wall settings as a </a:t>
            </a:r>
            <a:r>
              <a:rPr lang="en-US" altLang="zh-CN" sz="1400" b="1" dirty="0" smtClean="0">
                <a:solidFill>
                  <a:srgbClr val="FFC000"/>
                </a:solidFill>
                <a:ea typeface="Arial Unicode MS" pitchFamily="34" charset="-122"/>
                <a:cs typeface="Calibri" pitchFamily="34" charset="0"/>
              </a:rPr>
              <a:t>scene</a:t>
            </a:r>
            <a:r>
              <a:rPr lang="en-US" altLang="zh-CN" sz="1400" dirty="0" smtClean="0">
                <a:solidFill>
                  <a:schemeClr val="bg1"/>
                </a:solidFill>
                <a:ea typeface="Arial Unicode MS" pitchFamily="34" charset="-122"/>
                <a:cs typeface="Calibri" pitchFamily="34" charset="0"/>
              </a:rPr>
              <a:t> and restart service with one click of button</a:t>
            </a:r>
          </a:p>
        </p:txBody>
      </p:sp>
      <p:grpSp>
        <p:nvGrpSpPr>
          <p:cNvPr id="48" name="组合 47"/>
          <p:cNvGrpSpPr/>
          <p:nvPr/>
        </p:nvGrpSpPr>
        <p:grpSpPr>
          <a:xfrm>
            <a:off x="4175480" y="2480362"/>
            <a:ext cx="4968552" cy="2520280"/>
            <a:chOff x="764704" y="4716016"/>
            <a:chExt cx="6810095" cy="3960440"/>
          </a:xfrm>
        </p:grpSpPr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4704" y="4716016"/>
              <a:ext cx="6810095" cy="396044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6712" y="6372200"/>
              <a:ext cx="1677600" cy="675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36712" y="4932040"/>
              <a:ext cx="1677600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43488" y="6372200"/>
              <a:ext cx="1677600" cy="675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6712" y="7065320"/>
              <a:ext cx="1677600" cy="675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3488" y="7065320"/>
              <a:ext cx="1677600" cy="675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36712" y="5652120"/>
              <a:ext cx="1677600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43488" y="4932040"/>
              <a:ext cx="1677600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43488" y="5652120"/>
              <a:ext cx="1677600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221088" y="4932040"/>
              <a:ext cx="3240360" cy="1402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221088" y="6372201"/>
              <a:ext cx="3240360" cy="136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13170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58416" y="566251"/>
            <a:ext cx="1259632" cy="45719"/>
          </a:xfrm>
          <a:prstGeom prst="rect">
            <a:avLst/>
          </a:prstGeom>
          <a:solidFill>
            <a:srgbClr val="237CB0"/>
          </a:solidFill>
          <a:ln>
            <a:solidFill>
              <a:srgbClr val="237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518048" y="566635"/>
            <a:ext cx="792088" cy="45719"/>
          </a:xfrm>
          <a:prstGeom prst="rect">
            <a:avLst/>
          </a:prstGeom>
          <a:solidFill>
            <a:srgbClr val="323333"/>
          </a:solidFill>
          <a:ln>
            <a:solidFill>
              <a:srgbClr val="32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258416" y="42647"/>
            <a:ext cx="545659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32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软雅黑" pitchFamily="34" charset="-122"/>
                <a:cs typeface="Calibri" panose="020F0502020204030204" pitchFamily="34" charset="0"/>
              </a:rPr>
              <a:t>Central Storage</a:t>
            </a:r>
            <a:endParaRPr lang="zh-CN" alt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103" name="圆角矩形 102"/>
          <p:cNvSpPr/>
          <p:nvPr/>
        </p:nvSpPr>
        <p:spPr>
          <a:xfrm>
            <a:off x="257439" y="785800"/>
            <a:ext cx="2571768" cy="492919"/>
          </a:xfrm>
          <a:prstGeom prst="roundRect">
            <a:avLst>
              <a:gd name="adj" fmla="val 12321"/>
            </a:avLst>
          </a:prstGeom>
          <a:solidFill>
            <a:srgbClr val="1B8CCE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buClr>
                <a:schemeClr val="tx1"/>
              </a:buClr>
            </a:pPr>
            <a:r>
              <a:rPr lang="en-US" altLang="zh-CN" sz="1600" dirty="0" smtClean="0">
                <a:solidFill>
                  <a:schemeClr val="bg1"/>
                </a:solidFill>
                <a:latin typeface="+mn-lt"/>
                <a:ea typeface="微软雅黑" panose="020B0503020204020204" pitchFamily="34" charset="-122"/>
              </a:rPr>
              <a:t>Scheduled recording</a:t>
            </a:r>
            <a:endParaRPr lang="en-US" altLang="zh-CN" b="1" dirty="0" smtClean="0">
              <a:solidFill>
                <a:schemeClr val="bg1"/>
              </a:solidFill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282" y="3786196"/>
            <a:ext cx="2571768" cy="510778"/>
          </a:xfrm>
          <a:prstGeom prst="roundRect">
            <a:avLst/>
          </a:prstGeom>
          <a:solidFill>
            <a:srgbClr val="4C4948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chemeClr val="tx1"/>
              </a:buClr>
            </a:pPr>
            <a:r>
              <a:rPr lang="en-US" altLang="zh-CN" sz="1600" dirty="0" smtClean="0">
                <a:solidFill>
                  <a:schemeClr val="bg1"/>
                </a:solidFill>
                <a:latin typeface="+mn-lt"/>
                <a:ea typeface="微软雅黑" panose="020B0503020204020204" pitchFamily="34" charset="-122"/>
              </a:rPr>
              <a:t>Recording status query</a:t>
            </a: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70" b="98113" l="2308" r="97436">
                        <a14:foregroundMark x1="80000" y1="77628" x2="80000" y2="77628"/>
                        <a14:foregroundMark x1="78974" y1="80054" x2="78974" y2="80054"/>
                        <a14:foregroundMark x1="76410" y1="83558" x2="76410" y2="83558"/>
                        <a14:foregroundMark x1="72821" y1="86792" x2="72821" y2="86792"/>
                        <a14:foregroundMark x1="71026" y1="89218" x2="71026" y2="89218"/>
                        <a14:foregroundMark x1="68462" y1="91375" x2="68462" y2="9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1935876"/>
            <a:ext cx="500066" cy="475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" descr="\\info-server\产品资料库\09-01-产品图片库\02-海外\01- Network Camera\UNV\2. bullet camera\IPC212X series\png\IPC212X_FR.png"/>
          <p:cNvPicPr>
            <a:picLocks noChangeAspect="1" noChangeArrowheads="1"/>
          </p:cNvPicPr>
          <p:nvPr/>
        </p:nvPicPr>
        <p:blipFill>
          <a:blip r:embed="rId4" cstate="print"/>
          <a:srcRect l="20210" t="18914" r="18482" b="26870"/>
          <a:stretch>
            <a:fillRect/>
          </a:stretch>
        </p:blipFill>
        <p:spPr bwMode="auto">
          <a:xfrm>
            <a:off x="664610" y="2841843"/>
            <a:ext cx="554252" cy="326754"/>
          </a:xfrm>
          <a:prstGeom prst="rect">
            <a:avLst/>
          </a:prstGeom>
          <a:noFill/>
        </p:spPr>
      </p:pic>
      <p:cxnSp>
        <p:nvCxnSpPr>
          <p:cNvPr id="45" name="直接箭头连接符 44"/>
          <p:cNvCxnSpPr/>
          <p:nvPr/>
        </p:nvCxnSpPr>
        <p:spPr>
          <a:xfrm>
            <a:off x="1285852" y="2270339"/>
            <a:ext cx="435848" cy="140458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/>
          <p:nvPr/>
        </p:nvCxnSpPr>
        <p:spPr>
          <a:xfrm flipV="1">
            <a:off x="1290300" y="2698967"/>
            <a:ext cx="424180" cy="306252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组合 78"/>
          <p:cNvGrpSpPr/>
          <p:nvPr/>
        </p:nvGrpSpPr>
        <p:grpSpPr>
          <a:xfrm>
            <a:off x="6643702" y="1841711"/>
            <a:ext cx="2299793" cy="857256"/>
            <a:chOff x="6058421" y="1738797"/>
            <a:chExt cx="2299793" cy="857256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5" cstate="print"/>
            <a:srcRect t="20332" b="23755"/>
            <a:stretch>
              <a:fillRect/>
            </a:stretch>
          </p:blipFill>
          <p:spPr>
            <a:xfrm>
              <a:off x="6058421" y="1738797"/>
              <a:ext cx="2299793" cy="857256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49" name="文本框 41"/>
            <p:cNvSpPr txBox="1"/>
            <p:nvPr/>
          </p:nvSpPr>
          <p:spPr>
            <a:xfrm>
              <a:off x="6803432" y="1988104"/>
              <a:ext cx="1054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rgbClr val="FFC000"/>
                  </a:solidFill>
                  <a:latin typeface="+mn-lt"/>
                </a:rPr>
                <a:t>Unicorn</a:t>
              </a:r>
              <a:endParaRPr lang="zh-CN" altLang="en-US" b="1" dirty="0">
                <a:solidFill>
                  <a:srgbClr val="FFC000"/>
                </a:solidFill>
                <a:latin typeface="+mn-lt"/>
              </a:endParaRPr>
            </a:p>
          </p:txBody>
        </p:sp>
      </p:grpSp>
      <p:sp>
        <p:nvSpPr>
          <p:cNvPr id="50" name="文本框 42"/>
          <p:cNvSpPr txBox="1"/>
          <p:nvPr/>
        </p:nvSpPr>
        <p:spPr>
          <a:xfrm>
            <a:off x="3714744" y="928676"/>
            <a:ext cx="4929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itchFamily="34" charset="-122"/>
              </a:rPr>
              <a:t>Save stream from specified IPC to Unicorn via NVR in real time according to recording schedule configured on Unicorn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软雅黑" pitchFamily="34" charset="-122"/>
            </a:endParaRPr>
          </a:p>
        </p:txBody>
      </p:sp>
      <p:sp>
        <p:nvSpPr>
          <p:cNvPr id="51" name="云形 50"/>
          <p:cNvSpPr/>
          <p:nvPr/>
        </p:nvSpPr>
        <p:spPr>
          <a:xfrm>
            <a:off x="1695100" y="2243414"/>
            <a:ext cx="1233826" cy="598429"/>
          </a:xfrm>
          <a:prstGeom prst="cloud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Network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52" name="直接箭头连接符 51"/>
          <p:cNvCxnSpPr/>
          <p:nvPr/>
        </p:nvCxnSpPr>
        <p:spPr>
          <a:xfrm flipV="1">
            <a:off x="2928926" y="2198901"/>
            <a:ext cx="428628" cy="142876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/>
          <p:nvPr/>
        </p:nvCxnSpPr>
        <p:spPr>
          <a:xfrm>
            <a:off x="2757769" y="2762575"/>
            <a:ext cx="592249" cy="293582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2" descr="\\info-server\产品资料库\09-01-产品图片库\02-海外\07- NVR\UNV\8 SATA\NVR308R\PNG\NVR308R_F.png"/>
          <p:cNvPicPr>
            <a:picLocks noChangeAspect="1" noChangeArrowheads="1"/>
          </p:cNvPicPr>
          <p:nvPr/>
        </p:nvPicPr>
        <p:blipFill>
          <a:blip r:embed="rId6" cstate="print"/>
          <a:srcRect l="11063" t="28397" r="15805" b="28397"/>
          <a:stretch>
            <a:fillRect/>
          </a:stretch>
        </p:blipFill>
        <p:spPr bwMode="auto">
          <a:xfrm>
            <a:off x="3286116" y="2698967"/>
            <a:ext cx="1490693" cy="587163"/>
          </a:xfrm>
          <a:prstGeom prst="rect">
            <a:avLst/>
          </a:prstGeom>
          <a:noFill/>
        </p:spPr>
      </p:pic>
      <p:sp>
        <p:nvSpPr>
          <p:cNvPr id="57" name="文本框 33"/>
          <p:cNvSpPr txBox="1"/>
          <p:nvPr/>
        </p:nvSpPr>
        <p:spPr>
          <a:xfrm>
            <a:off x="3776300" y="2341777"/>
            <a:ext cx="400110" cy="52954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…….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58" name="文本框 33"/>
          <p:cNvSpPr txBox="1"/>
          <p:nvPr/>
        </p:nvSpPr>
        <p:spPr>
          <a:xfrm>
            <a:off x="814304" y="2341777"/>
            <a:ext cx="400110" cy="52954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…….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68" name="Picture 2" descr="\\info-server\产品资料库\09-01-产品图片库\02-海外\07- NVR\UNV\8 SATA\NVR308R\PNG\NVR308R_F.png"/>
          <p:cNvPicPr>
            <a:picLocks noChangeAspect="1" noChangeArrowheads="1"/>
          </p:cNvPicPr>
          <p:nvPr/>
        </p:nvPicPr>
        <p:blipFill>
          <a:blip r:embed="rId6" cstate="print"/>
          <a:srcRect l="11063" t="28397" r="15805" b="28397"/>
          <a:stretch>
            <a:fillRect/>
          </a:stretch>
        </p:blipFill>
        <p:spPr bwMode="auto">
          <a:xfrm>
            <a:off x="3286116" y="1841711"/>
            <a:ext cx="1490693" cy="587163"/>
          </a:xfrm>
          <a:prstGeom prst="rect">
            <a:avLst/>
          </a:prstGeom>
          <a:noFill/>
        </p:spPr>
      </p:pic>
      <p:sp>
        <p:nvSpPr>
          <p:cNvPr id="70" name="文本框 41"/>
          <p:cNvSpPr txBox="1"/>
          <p:nvPr/>
        </p:nvSpPr>
        <p:spPr>
          <a:xfrm>
            <a:off x="3500430" y="1676810"/>
            <a:ext cx="1054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NVR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78" name="图片 7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33570" r="17604" b="33570"/>
          <a:stretch>
            <a:fillRect/>
          </a:stretch>
        </p:blipFill>
        <p:spPr>
          <a:xfrm>
            <a:off x="5239245" y="1970083"/>
            <a:ext cx="1325260" cy="352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6" name="直接连接符 85"/>
          <p:cNvCxnSpPr/>
          <p:nvPr/>
        </p:nvCxnSpPr>
        <p:spPr>
          <a:xfrm rot="10800000">
            <a:off x="5751692" y="2198901"/>
            <a:ext cx="1249200" cy="1588"/>
          </a:xfrm>
          <a:prstGeom prst="line">
            <a:avLst/>
          </a:prstGeom>
          <a:ln w="28575">
            <a:solidFill>
              <a:srgbClr val="1B8CC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/>
          <p:cNvCxnSpPr/>
          <p:nvPr/>
        </p:nvCxnSpPr>
        <p:spPr>
          <a:xfrm rot="10800000">
            <a:off x="4541148" y="2198902"/>
            <a:ext cx="888108" cy="1588"/>
          </a:xfrm>
          <a:prstGeom prst="line">
            <a:avLst/>
          </a:prstGeom>
          <a:ln w="28575">
            <a:solidFill>
              <a:srgbClr val="1B8CC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/>
          <p:cNvCxnSpPr/>
          <p:nvPr/>
        </p:nvCxnSpPr>
        <p:spPr>
          <a:xfrm rot="10800000">
            <a:off x="4543719" y="3060135"/>
            <a:ext cx="888108" cy="1588"/>
          </a:xfrm>
          <a:prstGeom prst="line">
            <a:avLst/>
          </a:prstGeom>
          <a:ln w="28575">
            <a:solidFill>
              <a:srgbClr val="1B8CC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/>
          <p:cNvCxnSpPr/>
          <p:nvPr/>
        </p:nvCxnSpPr>
        <p:spPr>
          <a:xfrm rot="5400000">
            <a:off x="5012083" y="2640377"/>
            <a:ext cx="853200" cy="0"/>
          </a:xfrm>
          <a:prstGeom prst="line">
            <a:avLst/>
          </a:prstGeom>
          <a:ln w="28575">
            <a:solidFill>
              <a:srgbClr val="1B8CCE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824" y="3704498"/>
            <a:ext cx="594997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" name="曲线连接符 30"/>
          <p:cNvCxnSpPr/>
          <p:nvPr/>
        </p:nvCxnSpPr>
        <p:spPr>
          <a:xfrm rot="16200000" flipV="1">
            <a:off x="5702057" y="429778"/>
            <a:ext cx="12700" cy="2844317"/>
          </a:xfrm>
          <a:prstGeom prst="curvedConnector3">
            <a:avLst>
              <a:gd name="adj1" fmla="val 2616481"/>
            </a:avLst>
          </a:prstGeom>
          <a:ln w="38100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42"/>
          <p:cNvSpPr txBox="1"/>
          <p:nvPr/>
        </p:nvSpPr>
        <p:spPr>
          <a:xfrm>
            <a:off x="5643570" y="2904656"/>
            <a:ext cx="34289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itchFamily="34" charset="-122"/>
              </a:rPr>
              <a:t>Note: Central storage is unavailable when Unicorn and NVR are not on the same LAN.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354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0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5875" y="-15875"/>
            <a:ext cx="6392974" cy="4531841"/>
            <a:chOff x="-15875" y="-15875"/>
            <a:chExt cx="6392974" cy="4531841"/>
          </a:xfrm>
        </p:grpSpPr>
        <p:sp>
          <p:nvSpPr>
            <p:cNvPr id="14" name="矩形 28"/>
            <p:cNvSpPr>
              <a:spLocks noChangeArrowheads="1"/>
            </p:cNvSpPr>
            <p:nvPr/>
          </p:nvSpPr>
          <p:spPr bwMode="auto">
            <a:xfrm>
              <a:off x="-15875" y="-15875"/>
              <a:ext cx="5390968" cy="1279213"/>
            </a:xfrm>
            <a:prstGeom prst="rect">
              <a:avLst/>
            </a:prstGeom>
            <a:solidFill>
              <a:srgbClr val="D6D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-6204" y="1046"/>
              <a:ext cx="4551964" cy="4514920"/>
              <a:chOff x="-15875" y="-7938"/>
              <a:chExt cx="6689725" cy="6650038"/>
            </a:xfrm>
          </p:grpSpPr>
          <p:sp>
            <p:nvSpPr>
              <p:cNvPr id="3" name="平行四边形 30"/>
              <p:cNvSpPr>
                <a:spLocks noChangeArrowheads="1"/>
              </p:cNvSpPr>
              <p:nvPr/>
            </p:nvSpPr>
            <p:spPr bwMode="auto">
              <a:xfrm rot="3819326" flipH="1">
                <a:off x="3645694" y="2647156"/>
                <a:ext cx="3462338" cy="2593975"/>
              </a:xfrm>
              <a:prstGeom prst="parallelogram">
                <a:avLst>
                  <a:gd name="adj" fmla="val 56350"/>
                </a:avLst>
              </a:prstGeom>
              <a:solidFill>
                <a:srgbClr val="2027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42719B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4" name="平行四边形 29"/>
              <p:cNvSpPr>
                <a:spLocks noChangeArrowheads="1"/>
              </p:cNvSpPr>
              <p:nvPr/>
            </p:nvSpPr>
            <p:spPr bwMode="auto">
              <a:xfrm flipH="1">
                <a:off x="2898775" y="2954338"/>
                <a:ext cx="3460750" cy="2593975"/>
              </a:xfrm>
              <a:prstGeom prst="parallelogram">
                <a:avLst>
                  <a:gd name="adj" fmla="val 56325"/>
                </a:avLst>
              </a:prstGeom>
              <a:solidFill>
                <a:srgbClr val="00A1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42719B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5" name="直角三角形 2"/>
              <p:cNvSpPr>
                <a:spLocks noChangeArrowheads="1"/>
              </p:cNvSpPr>
              <p:nvPr/>
            </p:nvSpPr>
            <p:spPr bwMode="auto">
              <a:xfrm>
                <a:off x="-15875" y="1587500"/>
                <a:ext cx="2857500" cy="5054600"/>
              </a:xfrm>
              <a:prstGeom prst="rtTriangle">
                <a:avLst/>
              </a:prstGeom>
              <a:solidFill>
                <a:srgbClr val="D6D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42719B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6" name="平行四边形 18"/>
              <p:cNvSpPr>
                <a:spLocks noChangeArrowheads="1"/>
              </p:cNvSpPr>
              <p:nvPr/>
            </p:nvSpPr>
            <p:spPr bwMode="auto">
              <a:xfrm flipH="1">
                <a:off x="2898775" y="-7938"/>
                <a:ext cx="3460750" cy="2593976"/>
              </a:xfrm>
              <a:prstGeom prst="parallelogram">
                <a:avLst>
                  <a:gd name="adj" fmla="val 56325"/>
                </a:avLst>
              </a:prstGeom>
              <a:solidFill>
                <a:srgbClr val="3F3E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42719B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7" name="任意多边形 27"/>
              <p:cNvSpPr>
                <a:spLocks noChangeArrowheads="1"/>
              </p:cNvSpPr>
              <p:nvPr/>
            </p:nvSpPr>
            <p:spPr bwMode="auto">
              <a:xfrm flipH="1">
                <a:off x="-15875" y="1082675"/>
                <a:ext cx="5753100" cy="3262313"/>
              </a:xfrm>
              <a:custGeom>
                <a:avLst/>
                <a:gdLst>
                  <a:gd name="T0" fmla="*/ 5753916 w 5752284"/>
                  <a:gd name="T1" fmla="*/ 0 h 3261887"/>
                  <a:gd name="T2" fmla="*/ 1839085 w 5752284"/>
                  <a:gd name="T3" fmla="*/ 0 h 3261887"/>
                  <a:gd name="T4" fmla="*/ 0 w 5752284"/>
                  <a:gd name="T5" fmla="*/ 3262739 h 3261887"/>
                  <a:gd name="T6" fmla="*/ 4244209 w 5752284"/>
                  <a:gd name="T7" fmla="*/ 3262739 h 3261887"/>
                  <a:gd name="T8" fmla="*/ 5753916 w 5752284"/>
                  <a:gd name="T9" fmla="*/ 584351 h 32618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52284"/>
                  <a:gd name="T16" fmla="*/ 0 h 3261887"/>
                  <a:gd name="T17" fmla="*/ 5752284 w 5752284"/>
                  <a:gd name="T18" fmla="*/ 3261887 h 32618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52284" h="3261887">
                    <a:moveTo>
                      <a:pt x="5752284" y="0"/>
                    </a:moveTo>
                    <a:lnTo>
                      <a:pt x="1838563" y="0"/>
                    </a:lnTo>
                    <a:lnTo>
                      <a:pt x="0" y="3261887"/>
                    </a:lnTo>
                    <a:lnTo>
                      <a:pt x="4243005" y="3261887"/>
                    </a:lnTo>
                    <a:lnTo>
                      <a:pt x="5752284" y="584199"/>
                    </a:lnTo>
                    <a:lnTo>
                      <a:pt x="5752284" y="0"/>
                    </a:lnTo>
                    <a:close/>
                  </a:path>
                </a:pathLst>
              </a:custGeom>
              <a:solidFill>
                <a:srgbClr val="00A1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42719B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921" y="2518"/>
              <a:ext cx="6113178" cy="3773359"/>
            </a:xfrm>
            <a:prstGeom prst="rect">
              <a:avLst/>
            </a:prstGeom>
          </p:spPr>
        </p:pic>
      </p:grpSp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193646" y="843558"/>
            <a:ext cx="19442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smtClean="0">
                <a:ea typeface="Arial Unicode MS" panose="020B0604020202020204" pitchFamily="34" charset="-122"/>
                <a:cs typeface="Calibri" panose="020F0502020204030204" pitchFamily="34" charset="0"/>
              </a:rPr>
              <a:t>Contents</a:t>
            </a:r>
            <a:endParaRPr lang="zh-CN" altLang="en-US" sz="3200" b="1">
              <a:ea typeface="Arial Unicode MS" panose="020B0604020202020204" pitchFamily="34" charset="-122"/>
              <a:cs typeface="Calibri" panose="020F0502020204030204" pitchFamily="34" charset="0"/>
            </a:endParaRPr>
          </a:p>
        </p:txBody>
      </p: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5469914" y="2428874"/>
            <a:ext cx="38884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anose="020B0604020202020204" pitchFamily="34" charset="-122"/>
                <a:cs typeface="Calibri" panose="020F0502020204030204" pitchFamily="34" charset="0"/>
              </a:rPr>
              <a:t>Features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 Unicode MS" panose="020B0604020202020204" pitchFamily="34" charset="-122"/>
              <a:cs typeface="Calibri" panose="020F0502020204030204" pitchFamily="34" charset="0"/>
            </a:endParaRPr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4957578" y="3487173"/>
            <a:ext cx="42677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anose="020B0604020202020204" pitchFamily="34" charset="-122"/>
                <a:cs typeface="Calibri" panose="020F0502020204030204" pitchFamily="34" charset="0"/>
              </a:rPr>
              <a:t>Reliability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 Unicode MS" panose="020B0604020202020204" pitchFamily="34" charset="-122"/>
              <a:cs typeface="Calibri" panose="020F0502020204030204" pitchFamily="34" charset="0"/>
            </a:endParaRPr>
          </a:p>
        </p:txBody>
      </p:sp>
      <p:sp>
        <p:nvSpPr>
          <p:cNvPr id="15" name="文本框 8"/>
          <p:cNvSpPr txBox="1">
            <a:spLocks noChangeArrowheads="1"/>
          </p:cNvSpPr>
          <p:nvPr/>
        </p:nvSpPr>
        <p:spPr bwMode="auto">
          <a:xfrm>
            <a:off x="6000760" y="1428742"/>
            <a:ext cx="38884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anose="020B0604020202020204" pitchFamily="34" charset="-122"/>
                <a:cs typeface="Calibri" panose="020F0502020204030204" pitchFamily="34" charset="0"/>
              </a:rPr>
              <a:t>Introduction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 Unicode MS" panose="020B0604020202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07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58416" y="566251"/>
            <a:ext cx="1259632" cy="45719"/>
          </a:xfrm>
          <a:prstGeom prst="rect">
            <a:avLst/>
          </a:prstGeom>
          <a:solidFill>
            <a:srgbClr val="237CB0"/>
          </a:solidFill>
          <a:ln>
            <a:solidFill>
              <a:srgbClr val="237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518048" y="566635"/>
            <a:ext cx="792088" cy="45719"/>
          </a:xfrm>
          <a:prstGeom prst="rect">
            <a:avLst/>
          </a:prstGeom>
          <a:solidFill>
            <a:srgbClr val="323333"/>
          </a:solidFill>
          <a:ln>
            <a:solidFill>
              <a:srgbClr val="32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258416" y="42647"/>
            <a:ext cx="6545832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 smtClean="0">
                <a:solidFill>
                  <a:srgbClr val="32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  <a:cs typeface="Calibri" panose="020F0502020204030204" pitchFamily="34" charset="0"/>
              </a:rPr>
              <a:t>Central Backup  (planning)</a:t>
            </a:r>
            <a:endParaRPr lang="zh-CN" altLang="en-US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  <a:cs typeface="Calibri" panose="020F0502020204030204" pitchFamily="34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 b="1" dirty="0" smtClean="0">
              <a:solidFill>
                <a:srgbClr val="F28F00"/>
              </a:solidFill>
              <a:latin typeface="Calibri" panose="020F0502020204030204" pitchFamily="34" charset="0"/>
              <a:ea typeface="微软雅黑" pitchFamily="34" charset="-122"/>
              <a:cs typeface="Calibri" panose="020F0502020204030204" pitchFamily="34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  <a:cs typeface="Calibri" panose="020F0502020204030204" pitchFamily="34" charset="0"/>
            </a:endParaRPr>
          </a:p>
        </p:txBody>
      </p:sp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70" b="98113" l="2308" r="97436">
                        <a14:foregroundMark x1="80000" y1="77628" x2="80000" y2="77628"/>
                        <a14:foregroundMark x1="78974" y1="80054" x2="78974" y2="80054"/>
                        <a14:foregroundMark x1="76410" y1="83558" x2="76410" y2="83558"/>
                        <a14:foregroundMark x1="72821" y1="86792" x2="72821" y2="86792"/>
                        <a14:foregroundMark x1="71026" y1="89218" x2="71026" y2="89218"/>
                        <a14:foregroundMark x1="68462" y1="91375" x2="68462" y2="9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232565"/>
            <a:ext cx="678376" cy="645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 descr="\\info-server\产品资料库\09-01-产品图片库\02-海外\01- Network Camera\UNV\2. bullet camera\IPC212X series\png\IPC212X_FR.png"/>
          <p:cNvPicPr>
            <a:picLocks noChangeAspect="1" noChangeArrowheads="1"/>
          </p:cNvPicPr>
          <p:nvPr/>
        </p:nvPicPr>
        <p:blipFill>
          <a:blip r:embed="rId4" cstate="print"/>
          <a:srcRect l="20210" t="18914" r="18482" b="26870"/>
          <a:stretch>
            <a:fillRect/>
          </a:stretch>
        </p:blipFill>
        <p:spPr bwMode="auto">
          <a:xfrm>
            <a:off x="321154" y="3808221"/>
            <a:ext cx="675427" cy="398192"/>
          </a:xfrm>
          <a:prstGeom prst="rect">
            <a:avLst/>
          </a:prstGeom>
          <a:noFill/>
        </p:spPr>
      </p:pic>
      <p:cxnSp>
        <p:nvCxnSpPr>
          <p:cNvPr id="66" name="直接箭头连接符 65"/>
          <p:cNvCxnSpPr>
            <a:stCxn id="63" idx="3"/>
          </p:cNvCxnSpPr>
          <p:nvPr/>
        </p:nvCxnSpPr>
        <p:spPr>
          <a:xfrm>
            <a:off x="892658" y="2555229"/>
            <a:ext cx="650162" cy="32188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箭头连接符 66"/>
          <p:cNvCxnSpPr>
            <a:stCxn id="64" idx="3"/>
          </p:cNvCxnSpPr>
          <p:nvPr/>
        </p:nvCxnSpPr>
        <p:spPr>
          <a:xfrm flipV="1">
            <a:off x="996581" y="3420939"/>
            <a:ext cx="500447" cy="586378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曲线连接符 68"/>
          <p:cNvCxnSpPr/>
          <p:nvPr/>
        </p:nvCxnSpPr>
        <p:spPr>
          <a:xfrm rot="16200000" flipV="1">
            <a:off x="2201595" y="606463"/>
            <a:ext cx="12700" cy="2844317"/>
          </a:xfrm>
          <a:prstGeom prst="curvedConnector3">
            <a:avLst>
              <a:gd name="adj1" fmla="val 2616481"/>
            </a:avLst>
          </a:prstGeom>
          <a:ln w="38100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云形 72"/>
          <p:cNvSpPr/>
          <p:nvPr/>
        </p:nvSpPr>
        <p:spPr>
          <a:xfrm>
            <a:off x="1222579" y="2835910"/>
            <a:ext cx="1403971" cy="642046"/>
          </a:xfrm>
          <a:prstGeom prst="cloud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Network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74" name="直接箭头连接符 73"/>
          <p:cNvCxnSpPr>
            <a:endCxn id="40" idx="1"/>
          </p:cNvCxnSpPr>
          <p:nvPr/>
        </p:nvCxnSpPr>
        <p:spPr>
          <a:xfrm flipV="1">
            <a:off x="2321418" y="2529075"/>
            <a:ext cx="428628" cy="279014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箭头连接符 74"/>
          <p:cNvCxnSpPr/>
          <p:nvPr/>
        </p:nvCxnSpPr>
        <p:spPr>
          <a:xfrm>
            <a:off x="2381616" y="3381600"/>
            <a:ext cx="439868" cy="426621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2" descr="\\info-server\产品资料库\09-01-产品图片库\02-海外\07- NVR\UNV\8 SATA\NVR308R\PNG\NVR308R_F.png"/>
          <p:cNvPicPr>
            <a:picLocks noChangeAspect="1" noChangeArrowheads="1"/>
          </p:cNvPicPr>
          <p:nvPr/>
        </p:nvPicPr>
        <p:blipFill>
          <a:blip r:embed="rId5" cstate="print"/>
          <a:srcRect l="11063" t="28397" r="15805" b="28397"/>
          <a:stretch>
            <a:fillRect/>
          </a:stretch>
        </p:blipFill>
        <p:spPr bwMode="auto">
          <a:xfrm>
            <a:off x="2750046" y="2165147"/>
            <a:ext cx="1847883" cy="727855"/>
          </a:xfrm>
          <a:prstGeom prst="rect">
            <a:avLst/>
          </a:prstGeom>
          <a:noFill/>
        </p:spPr>
      </p:pic>
      <p:pic>
        <p:nvPicPr>
          <p:cNvPr id="48" name="Picture 2" descr="\\info-server\产品资料库\09-01-产品图片库\02-海外\07- NVR\UNV\8 SATA\NVR308R\PNG\NVR308R_F.png"/>
          <p:cNvPicPr>
            <a:picLocks noChangeAspect="1" noChangeArrowheads="1"/>
          </p:cNvPicPr>
          <p:nvPr/>
        </p:nvPicPr>
        <p:blipFill>
          <a:blip r:embed="rId5" cstate="print"/>
          <a:srcRect l="11063" t="28397" r="15805" b="28397"/>
          <a:stretch>
            <a:fillRect/>
          </a:stretch>
        </p:blipFill>
        <p:spPr bwMode="auto">
          <a:xfrm>
            <a:off x="2750046" y="3651870"/>
            <a:ext cx="1847883" cy="727855"/>
          </a:xfrm>
          <a:prstGeom prst="rect">
            <a:avLst/>
          </a:prstGeom>
          <a:noFill/>
        </p:spPr>
      </p:pic>
      <p:sp>
        <p:nvSpPr>
          <p:cNvPr id="50" name="文本框 33"/>
          <p:cNvSpPr txBox="1"/>
          <p:nvPr/>
        </p:nvSpPr>
        <p:spPr>
          <a:xfrm>
            <a:off x="3392988" y="2950965"/>
            <a:ext cx="461665" cy="52954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…….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" name="文本框 33"/>
          <p:cNvSpPr txBox="1"/>
          <p:nvPr/>
        </p:nvSpPr>
        <p:spPr>
          <a:xfrm>
            <a:off x="411446" y="2969819"/>
            <a:ext cx="461665" cy="52954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…….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6600545" y="3022403"/>
            <a:ext cx="2500298" cy="1066121"/>
            <a:chOff x="6157246" y="1681354"/>
            <a:chExt cx="2299793" cy="857256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6" cstate="print"/>
            <a:srcRect t="20332" b="23755"/>
            <a:stretch>
              <a:fillRect/>
            </a:stretch>
          </p:blipFill>
          <p:spPr>
            <a:xfrm>
              <a:off x="6157246" y="1681354"/>
              <a:ext cx="2299793" cy="857256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55" name="文本框 41"/>
            <p:cNvSpPr txBox="1"/>
            <p:nvPr/>
          </p:nvSpPr>
          <p:spPr>
            <a:xfrm>
              <a:off x="6803432" y="1911124"/>
              <a:ext cx="1054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rgbClr val="FFC000"/>
                  </a:solidFill>
                </a:rPr>
                <a:t>Unicorn</a:t>
              </a:r>
              <a:endParaRPr lang="zh-CN" altLang="en-US" b="1" dirty="0">
                <a:solidFill>
                  <a:srgbClr val="FFC000"/>
                </a:solidFill>
              </a:endParaRPr>
            </a:p>
          </p:txBody>
        </p:sp>
      </p:grpSp>
      <p:pic>
        <p:nvPicPr>
          <p:cNvPr id="56" name="图片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33570" r="17604" b="33570"/>
          <a:stretch>
            <a:fillRect/>
          </a:stretch>
        </p:blipFill>
        <p:spPr>
          <a:xfrm>
            <a:off x="4751528" y="3178684"/>
            <a:ext cx="1827889" cy="486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7" name="直接连接符 56"/>
          <p:cNvCxnSpPr/>
          <p:nvPr/>
        </p:nvCxnSpPr>
        <p:spPr>
          <a:xfrm rot="10800000">
            <a:off x="5544531" y="3488739"/>
            <a:ext cx="1249200" cy="1588"/>
          </a:xfrm>
          <a:prstGeom prst="line">
            <a:avLst/>
          </a:prstGeom>
          <a:ln w="28575">
            <a:solidFill>
              <a:srgbClr val="1B8CC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/>
        </p:nvCxnSpPr>
        <p:spPr>
          <a:xfrm rot="10800000">
            <a:off x="4117792" y="2499506"/>
            <a:ext cx="1080000" cy="1588"/>
          </a:xfrm>
          <a:prstGeom prst="line">
            <a:avLst/>
          </a:prstGeom>
          <a:ln w="28575">
            <a:solidFill>
              <a:srgbClr val="1B8CC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/>
          <p:cNvCxnSpPr/>
          <p:nvPr/>
        </p:nvCxnSpPr>
        <p:spPr>
          <a:xfrm rot="10800000">
            <a:off x="4178806" y="4020946"/>
            <a:ext cx="888108" cy="1588"/>
          </a:xfrm>
          <a:prstGeom prst="line">
            <a:avLst/>
          </a:prstGeom>
          <a:ln w="28575">
            <a:solidFill>
              <a:srgbClr val="1B8CC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/>
          <p:cNvCxnSpPr/>
          <p:nvPr/>
        </p:nvCxnSpPr>
        <p:spPr>
          <a:xfrm rot="5400000" flipH="1" flipV="1">
            <a:off x="4692998" y="2972959"/>
            <a:ext cx="1008000" cy="1588"/>
          </a:xfrm>
          <a:prstGeom prst="line">
            <a:avLst/>
          </a:prstGeom>
          <a:ln w="28575">
            <a:solidFill>
              <a:srgbClr val="1B8CCE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/>
          <p:nvPr/>
        </p:nvCxnSpPr>
        <p:spPr>
          <a:xfrm rot="5400000">
            <a:off x="4827170" y="3766508"/>
            <a:ext cx="493200" cy="0"/>
          </a:xfrm>
          <a:prstGeom prst="line">
            <a:avLst/>
          </a:prstGeom>
          <a:ln w="28575">
            <a:solidFill>
              <a:srgbClr val="1B8CCE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曲线连接符 84"/>
          <p:cNvCxnSpPr/>
          <p:nvPr/>
        </p:nvCxnSpPr>
        <p:spPr>
          <a:xfrm rot="16200000" flipV="1">
            <a:off x="5675563" y="847272"/>
            <a:ext cx="785818" cy="3564444"/>
          </a:xfrm>
          <a:prstGeom prst="curvedConnector2">
            <a:avLst/>
          </a:prstGeom>
          <a:ln w="38100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文本框 42"/>
          <p:cNvSpPr txBox="1"/>
          <p:nvPr/>
        </p:nvSpPr>
        <p:spPr>
          <a:xfrm>
            <a:off x="1000100" y="1142990"/>
            <a:ext cx="2786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Video from cameras are saved to NVR by default.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7" name="文本框 41"/>
          <p:cNvSpPr txBox="1"/>
          <p:nvPr/>
        </p:nvSpPr>
        <p:spPr>
          <a:xfrm>
            <a:off x="3143240" y="2000246"/>
            <a:ext cx="1054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NVR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2" name="文本框 42"/>
          <p:cNvSpPr txBox="1"/>
          <p:nvPr/>
        </p:nvSpPr>
        <p:spPr>
          <a:xfrm>
            <a:off x="4786314" y="1736519"/>
            <a:ext cx="3286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Save an extra copy to Unicorn if necessary.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354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9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58416" y="566251"/>
            <a:ext cx="1259632" cy="45719"/>
          </a:xfrm>
          <a:prstGeom prst="rect">
            <a:avLst/>
          </a:prstGeom>
          <a:solidFill>
            <a:srgbClr val="237CB0"/>
          </a:solidFill>
          <a:ln>
            <a:solidFill>
              <a:srgbClr val="237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518048" y="566635"/>
            <a:ext cx="792088" cy="45719"/>
          </a:xfrm>
          <a:prstGeom prst="rect">
            <a:avLst/>
          </a:prstGeom>
          <a:solidFill>
            <a:srgbClr val="323333"/>
          </a:solidFill>
          <a:ln>
            <a:solidFill>
              <a:srgbClr val="32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258416" y="42647"/>
            <a:ext cx="481764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32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  <a:cs typeface="Calibri" panose="020F0502020204030204" pitchFamily="34" charset="0"/>
              </a:rPr>
              <a:t>E-map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103" name="圆角矩形 102"/>
          <p:cNvSpPr/>
          <p:nvPr/>
        </p:nvSpPr>
        <p:spPr>
          <a:xfrm>
            <a:off x="214282" y="1220875"/>
            <a:ext cx="2428892" cy="2707838"/>
          </a:xfrm>
          <a:prstGeom prst="roundRect">
            <a:avLst>
              <a:gd name="adj" fmla="val 5934"/>
            </a:avLst>
          </a:prstGeom>
          <a:solidFill>
            <a:srgbClr val="4C4948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Multiple map formats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(JPG, PNG, BMP)</a:t>
            </a:r>
          </a:p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7-layer of maps</a:t>
            </a:r>
          </a:p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Live view &amp; playback on map</a:t>
            </a:r>
          </a:p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Alert with flashing icon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2822148" y="1084348"/>
            <a:ext cx="6179008" cy="3059038"/>
            <a:chOff x="2267744" y="1084348"/>
            <a:chExt cx="6535802" cy="3059038"/>
          </a:xfrm>
        </p:grpSpPr>
        <p:pic>
          <p:nvPicPr>
            <p:cNvPr id="614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67744" y="1084348"/>
              <a:ext cx="6535802" cy="30590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矩形 24"/>
            <p:cNvSpPr/>
            <p:nvPr/>
          </p:nvSpPr>
          <p:spPr>
            <a:xfrm>
              <a:off x="4373767" y="1353314"/>
              <a:ext cx="576064" cy="504056"/>
            </a:xfrm>
            <a:prstGeom prst="rect">
              <a:avLst/>
            </a:prstGeom>
            <a:noFill/>
            <a:ln w="38100">
              <a:solidFill>
                <a:srgbClr val="F28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环形箭头 25"/>
            <p:cNvSpPr/>
            <p:nvPr/>
          </p:nvSpPr>
          <p:spPr>
            <a:xfrm>
              <a:off x="4832425" y="1563638"/>
              <a:ext cx="1440160" cy="1008112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2046660"/>
                <a:gd name="adj5" fmla="val 12500"/>
              </a:avLst>
            </a:prstGeom>
            <a:solidFill>
              <a:srgbClr val="F28F00"/>
            </a:solidFill>
            <a:ln>
              <a:solidFill>
                <a:srgbClr val="F28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0" name="椭圆 9"/>
          <p:cNvSpPr/>
          <p:nvPr/>
        </p:nvSpPr>
        <p:spPr>
          <a:xfrm>
            <a:off x="5165314" y="1447792"/>
            <a:ext cx="114301" cy="114301"/>
          </a:xfrm>
          <a:prstGeom prst="ellipse">
            <a:avLst/>
          </a:prstGeom>
          <a:solidFill>
            <a:srgbClr val="CC000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354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1" presetClass="entr" presetSubtype="0" fill="remove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11" presetClass="entr" presetSubtype="0" fill="hold" grpId="2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"/>
                            </p:stCondLst>
                            <p:childTnLst>
                              <p:par>
                                <p:cTn id="14" presetID="11" presetClass="entr" presetSubtype="0" fill="hold" grpId="3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1" presetClass="entr" presetSubtype="0" fill="hold" grpId="4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0" grpId="3" animBg="1"/>
      <p:bldP spid="10" grpId="4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3" cstate="print"/>
          <a:srcRect l="35774"/>
          <a:stretch>
            <a:fillRect/>
          </a:stretch>
        </p:blipFill>
        <p:spPr bwMode="auto">
          <a:xfrm>
            <a:off x="6072198" y="2207720"/>
            <a:ext cx="3005027" cy="1292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" name="圆角矩形 48"/>
          <p:cNvSpPr/>
          <p:nvPr/>
        </p:nvSpPr>
        <p:spPr>
          <a:xfrm>
            <a:off x="8811844" y="3287053"/>
            <a:ext cx="153682" cy="213391"/>
          </a:xfrm>
          <a:prstGeom prst="roundRect">
            <a:avLst/>
          </a:prstGeom>
          <a:noFill/>
          <a:ln w="190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58416" y="566251"/>
            <a:ext cx="1259632" cy="45719"/>
          </a:xfrm>
          <a:prstGeom prst="rect">
            <a:avLst/>
          </a:prstGeom>
          <a:solidFill>
            <a:srgbClr val="237CB0"/>
          </a:solidFill>
          <a:ln>
            <a:solidFill>
              <a:srgbClr val="237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518048" y="566635"/>
            <a:ext cx="792088" cy="45719"/>
          </a:xfrm>
          <a:prstGeom prst="rect">
            <a:avLst/>
          </a:prstGeom>
          <a:solidFill>
            <a:srgbClr val="323333"/>
          </a:solidFill>
          <a:ln>
            <a:solidFill>
              <a:srgbClr val="32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258416" y="42647"/>
            <a:ext cx="7242542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32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  <a:cs typeface="Calibri" panose="020F0502020204030204" pitchFamily="34" charset="0"/>
              </a:rPr>
              <a:t>Permission Management</a:t>
            </a:r>
            <a:endParaRPr lang="zh-CN" altLang="en-US" sz="4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  <a:cs typeface="Calibri" panose="020F0502020204030204" pitchFamily="34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800" b="1" dirty="0">
              <a:solidFill>
                <a:srgbClr val="32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0061" y="863710"/>
            <a:ext cx="2343166" cy="578882"/>
          </a:xfrm>
          <a:prstGeom prst="roundRect">
            <a:avLst/>
          </a:prstGeom>
          <a:solidFill>
            <a:srgbClr val="4C4948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altLang="zh-CN" sz="1400" b="1" kern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Role-based permission management</a:t>
            </a:r>
            <a:endParaRPr lang="zh-CN" altLang="en-US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任意多边形 17"/>
          <p:cNvSpPr/>
          <p:nvPr/>
        </p:nvSpPr>
        <p:spPr>
          <a:xfrm>
            <a:off x="142844" y="847753"/>
            <a:ext cx="432000" cy="432000"/>
          </a:xfrm>
          <a:custGeom>
            <a:avLst/>
            <a:gdLst>
              <a:gd name="connsiteX0" fmla="*/ 0 w 576064"/>
              <a:gd name="connsiteY0" fmla="*/ 288032 h 576064"/>
              <a:gd name="connsiteX1" fmla="*/ 84363 w 576064"/>
              <a:gd name="connsiteY1" fmla="*/ 84363 h 576064"/>
              <a:gd name="connsiteX2" fmla="*/ 288033 w 576064"/>
              <a:gd name="connsiteY2" fmla="*/ 1 h 576064"/>
              <a:gd name="connsiteX3" fmla="*/ 491702 w 576064"/>
              <a:gd name="connsiteY3" fmla="*/ 84364 h 576064"/>
              <a:gd name="connsiteX4" fmla="*/ 576064 w 576064"/>
              <a:gd name="connsiteY4" fmla="*/ 288034 h 576064"/>
              <a:gd name="connsiteX5" fmla="*/ 491701 w 576064"/>
              <a:gd name="connsiteY5" fmla="*/ 491703 h 576064"/>
              <a:gd name="connsiteX6" fmla="*/ 288032 w 576064"/>
              <a:gd name="connsiteY6" fmla="*/ 576066 h 576064"/>
              <a:gd name="connsiteX7" fmla="*/ 84363 w 576064"/>
              <a:gd name="connsiteY7" fmla="*/ 491703 h 576064"/>
              <a:gd name="connsiteX8" fmla="*/ 1 w 576064"/>
              <a:gd name="connsiteY8" fmla="*/ 288033 h 576064"/>
              <a:gd name="connsiteX9" fmla="*/ 0 w 576064"/>
              <a:gd name="connsiteY9" fmla="*/ 288032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6064" h="576064">
                <a:moveTo>
                  <a:pt x="0" y="288032"/>
                </a:moveTo>
                <a:cubicBezTo>
                  <a:pt x="0" y="211641"/>
                  <a:pt x="30346" y="138379"/>
                  <a:pt x="84363" y="84363"/>
                </a:cubicBezTo>
                <a:cubicBezTo>
                  <a:pt x="138380" y="30347"/>
                  <a:pt x="211642" y="1"/>
                  <a:pt x="288033" y="1"/>
                </a:cubicBezTo>
                <a:cubicBezTo>
                  <a:pt x="364424" y="1"/>
                  <a:pt x="437686" y="30347"/>
                  <a:pt x="491702" y="84364"/>
                </a:cubicBezTo>
                <a:cubicBezTo>
                  <a:pt x="545718" y="138381"/>
                  <a:pt x="576064" y="211643"/>
                  <a:pt x="576064" y="288034"/>
                </a:cubicBezTo>
                <a:cubicBezTo>
                  <a:pt x="576064" y="364425"/>
                  <a:pt x="545718" y="437687"/>
                  <a:pt x="491701" y="491703"/>
                </a:cubicBezTo>
                <a:cubicBezTo>
                  <a:pt x="437684" y="545719"/>
                  <a:pt x="364422" y="576066"/>
                  <a:pt x="288032" y="576066"/>
                </a:cubicBezTo>
                <a:cubicBezTo>
                  <a:pt x="211641" y="576066"/>
                  <a:pt x="138379" y="545720"/>
                  <a:pt x="84363" y="491703"/>
                </a:cubicBezTo>
                <a:cubicBezTo>
                  <a:pt x="30347" y="437686"/>
                  <a:pt x="0" y="364424"/>
                  <a:pt x="1" y="288033"/>
                </a:cubicBezTo>
                <a:lnTo>
                  <a:pt x="0" y="288032"/>
                </a:lnTo>
                <a:close/>
              </a:path>
            </a:pathLst>
          </a:custGeom>
          <a:solidFill>
            <a:srgbClr val="1B8CCE"/>
          </a:solidFill>
          <a:ln w="25400" cap="flat" cmpd="sng" algn="ctr">
            <a:noFill/>
            <a:prstDash val="solid"/>
          </a:ln>
          <a:effectLst/>
        </p:spPr>
        <p:txBody>
          <a:bodyPr lIns="121917" tIns="60958" rIns="121917" bIns="6095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mpact"/>
                <a:ea typeface="微软雅黑"/>
                <a:cs typeface="+mn-cs"/>
              </a:rPr>
              <a:t>01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mpact"/>
              <a:ea typeface="微软雅黑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2844" y="1516557"/>
            <a:ext cx="3714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Role, including system permissions and device permissions, specifies accessible devices/channels and allowed configurations/operations.</a:t>
            </a:r>
            <a:endParaRPr lang="zh-CN" altLang="en-US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43587" y="4460974"/>
            <a:ext cx="18710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zh-CN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Assign device permissions</a:t>
            </a:r>
            <a:endParaRPr lang="zh-CN" altLang="en-US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57660" y="847753"/>
            <a:ext cx="4200554" cy="578882"/>
          </a:xfrm>
          <a:prstGeom prst="roundRect">
            <a:avLst/>
          </a:prstGeom>
          <a:solidFill>
            <a:srgbClr val="4C4948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altLang="zh-CN" sz="1400" b="1" kern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Account validity period,  specified login time, and account lock</a:t>
            </a:r>
            <a:endParaRPr lang="zh-CN" altLang="en-US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任意多边形 25"/>
          <p:cNvSpPr/>
          <p:nvPr/>
        </p:nvSpPr>
        <p:spPr>
          <a:xfrm>
            <a:off x="3620884" y="835012"/>
            <a:ext cx="432000" cy="432000"/>
          </a:xfrm>
          <a:custGeom>
            <a:avLst/>
            <a:gdLst>
              <a:gd name="connsiteX0" fmla="*/ 0 w 576064"/>
              <a:gd name="connsiteY0" fmla="*/ 288032 h 576064"/>
              <a:gd name="connsiteX1" fmla="*/ 84363 w 576064"/>
              <a:gd name="connsiteY1" fmla="*/ 84363 h 576064"/>
              <a:gd name="connsiteX2" fmla="*/ 288033 w 576064"/>
              <a:gd name="connsiteY2" fmla="*/ 1 h 576064"/>
              <a:gd name="connsiteX3" fmla="*/ 491702 w 576064"/>
              <a:gd name="connsiteY3" fmla="*/ 84364 h 576064"/>
              <a:gd name="connsiteX4" fmla="*/ 576064 w 576064"/>
              <a:gd name="connsiteY4" fmla="*/ 288034 h 576064"/>
              <a:gd name="connsiteX5" fmla="*/ 491701 w 576064"/>
              <a:gd name="connsiteY5" fmla="*/ 491703 h 576064"/>
              <a:gd name="connsiteX6" fmla="*/ 288032 w 576064"/>
              <a:gd name="connsiteY6" fmla="*/ 576066 h 576064"/>
              <a:gd name="connsiteX7" fmla="*/ 84363 w 576064"/>
              <a:gd name="connsiteY7" fmla="*/ 491703 h 576064"/>
              <a:gd name="connsiteX8" fmla="*/ 1 w 576064"/>
              <a:gd name="connsiteY8" fmla="*/ 288033 h 576064"/>
              <a:gd name="connsiteX9" fmla="*/ 0 w 576064"/>
              <a:gd name="connsiteY9" fmla="*/ 288032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6064" h="576064">
                <a:moveTo>
                  <a:pt x="0" y="288032"/>
                </a:moveTo>
                <a:cubicBezTo>
                  <a:pt x="0" y="211641"/>
                  <a:pt x="30346" y="138379"/>
                  <a:pt x="84363" y="84363"/>
                </a:cubicBezTo>
                <a:cubicBezTo>
                  <a:pt x="138380" y="30347"/>
                  <a:pt x="211642" y="1"/>
                  <a:pt x="288033" y="1"/>
                </a:cubicBezTo>
                <a:cubicBezTo>
                  <a:pt x="364424" y="1"/>
                  <a:pt x="437686" y="30347"/>
                  <a:pt x="491702" y="84364"/>
                </a:cubicBezTo>
                <a:cubicBezTo>
                  <a:pt x="545718" y="138381"/>
                  <a:pt x="576064" y="211643"/>
                  <a:pt x="576064" y="288034"/>
                </a:cubicBezTo>
                <a:cubicBezTo>
                  <a:pt x="576064" y="364425"/>
                  <a:pt x="545718" y="437687"/>
                  <a:pt x="491701" y="491703"/>
                </a:cubicBezTo>
                <a:cubicBezTo>
                  <a:pt x="437684" y="545719"/>
                  <a:pt x="364422" y="576066"/>
                  <a:pt x="288032" y="576066"/>
                </a:cubicBezTo>
                <a:cubicBezTo>
                  <a:pt x="211641" y="576066"/>
                  <a:pt x="138379" y="545720"/>
                  <a:pt x="84363" y="491703"/>
                </a:cubicBezTo>
                <a:cubicBezTo>
                  <a:pt x="30347" y="437686"/>
                  <a:pt x="0" y="364424"/>
                  <a:pt x="1" y="288033"/>
                </a:cubicBezTo>
                <a:lnTo>
                  <a:pt x="0" y="288032"/>
                </a:lnTo>
                <a:close/>
              </a:path>
            </a:pathLst>
          </a:custGeom>
          <a:solidFill>
            <a:srgbClr val="1B8CCE"/>
          </a:solidFill>
          <a:ln w="25400" cap="flat" cmpd="sng" algn="ctr">
            <a:noFill/>
            <a:prstDash val="solid"/>
          </a:ln>
          <a:effectLst/>
        </p:spPr>
        <p:txBody>
          <a:bodyPr lIns="121917" tIns="60958" rIns="121917" bIns="6095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mpact"/>
                <a:ea typeface="微软雅黑"/>
                <a:cs typeface="+mn-cs"/>
              </a:rPr>
              <a:t>02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mpact"/>
              <a:ea typeface="微软雅黑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29388" y="1643056"/>
            <a:ext cx="23455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User cannot log in when locked.</a:t>
            </a: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92593" y="3714758"/>
            <a:ext cx="99418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zh-CN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Click to lock.</a:t>
            </a:r>
            <a:endParaRPr lang="zh-CN" altLang="en-US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86182" y="1569359"/>
            <a:ext cx="19305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Login is allowed during specified period(s) only.</a:t>
            </a: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436491" y="2198030"/>
            <a:ext cx="2921063" cy="2088232"/>
            <a:chOff x="357158" y="2214560"/>
            <a:chExt cx="2921063" cy="2088232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7158" y="2214560"/>
              <a:ext cx="2921063" cy="20882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6" name="圆角矩形 35"/>
            <p:cNvSpPr/>
            <p:nvPr/>
          </p:nvSpPr>
          <p:spPr>
            <a:xfrm>
              <a:off x="1861883" y="2965418"/>
              <a:ext cx="903486" cy="1230356"/>
            </a:xfrm>
            <a:prstGeom prst="roundRect">
              <a:avLst>
                <a:gd name="adj" fmla="val 7644"/>
              </a:avLst>
            </a:prstGeom>
            <a:noFill/>
            <a:ln w="19050"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633781" y="2191190"/>
            <a:ext cx="2286016" cy="3309518"/>
            <a:chOff x="1187624" y="411510"/>
            <a:chExt cx="2926672" cy="3582343"/>
          </a:xfrm>
        </p:grpSpPr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87624" y="411510"/>
              <a:ext cx="2926672" cy="35823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9" name="圆角矩形 38"/>
            <p:cNvSpPr/>
            <p:nvPr/>
          </p:nvSpPr>
          <p:spPr>
            <a:xfrm>
              <a:off x="1403648" y="2751943"/>
              <a:ext cx="2376264" cy="407511"/>
            </a:xfrm>
            <a:prstGeom prst="roundRect">
              <a:avLst/>
            </a:prstGeom>
            <a:noFill/>
            <a:ln w="19050"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2354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142844" y="0"/>
            <a:ext cx="8286808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32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  <a:cs typeface="Calibri" panose="020F0502020204030204" pitchFamily="34" charset="0"/>
              </a:rPr>
              <a:t>Operation &amp; Management  </a:t>
            </a:r>
            <a:r>
              <a:rPr lang="en-US" altLang="zh-CN" sz="2000" b="1" dirty="0" smtClean="0">
                <a:solidFill>
                  <a:srgbClr val="F28F00"/>
                </a:solidFill>
                <a:latin typeface="Calibri" panose="020F0502020204030204" pitchFamily="34" charset="0"/>
                <a:ea typeface="微软雅黑" pitchFamily="34" charset="-122"/>
                <a:cs typeface="Calibri" panose="020F0502020204030204" pitchFamily="34" charset="0"/>
              </a:rPr>
              <a:t>(more functions are being planned)</a:t>
            </a:r>
            <a:endParaRPr lang="zh-CN" altLang="en-US" sz="2000" b="1" dirty="0">
              <a:solidFill>
                <a:srgbClr val="F28F00"/>
              </a:solidFill>
              <a:latin typeface="Calibri" panose="020F0502020204030204" pitchFamily="34" charset="0"/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8416" y="566251"/>
            <a:ext cx="1259632" cy="45719"/>
          </a:xfrm>
          <a:prstGeom prst="rect">
            <a:avLst/>
          </a:prstGeom>
          <a:solidFill>
            <a:srgbClr val="237CB0"/>
          </a:solidFill>
          <a:ln>
            <a:solidFill>
              <a:srgbClr val="237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518048" y="566635"/>
            <a:ext cx="792088" cy="45719"/>
          </a:xfrm>
          <a:prstGeom prst="rect">
            <a:avLst/>
          </a:prstGeom>
          <a:solidFill>
            <a:srgbClr val="323333"/>
          </a:solidFill>
          <a:ln>
            <a:solidFill>
              <a:srgbClr val="32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2143108" y="4284035"/>
            <a:ext cx="5799018" cy="43085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/>
          <a:p>
            <a:pPr defTabSz="1218926"/>
            <a:r>
              <a:rPr lang="en-US" altLang="zh-CN" sz="2000" b="1" dirty="0" smtClean="0">
                <a:solidFill>
                  <a:srgbClr val="F28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Keep track of the system at all times!</a:t>
            </a:r>
            <a:endParaRPr lang="zh-CN" altLang="en-US" sz="2000" b="1" dirty="0" smtClean="0">
              <a:solidFill>
                <a:srgbClr val="F28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3033818" y="2771628"/>
            <a:ext cx="324000" cy="324000"/>
          </a:xfrm>
          <a:prstGeom prst="ellipse">
            <a:avLst/>
          </a:prstGeom>
          <a:solidFill>
            <a:srgbClr val="1B8C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8" tIns="45719" rIns="91438" bIns="4571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3606517" y="1655336"/>
            <a:ext cx="324000" cy="324000"/>
          </a:xfrm>
          <a:prstGeom prst="ellipse">
            <a:avLst/>
          </a:prstGeom>
          <a:solidFill>
            <a:srgbClr val="1B8C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8" tIns="45719" rIns="91438" bIns="4571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4937012" y="1647671"/>
            <a:ext cx="324000" cy="324000"/>
          </a:xfrm>
          <a:prstGeom prst="ellipse">
            <a:avLst/>
          </a:prstGeom>
          <a:solidFill>
            <a:srgbClr val="1B8C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8" tIns="45719" rIns="91438" bIns="4571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5476883" y="2771628"/>
            <a:ext cx="324000" cy="324000"/>
          </a:xfrm>
          <a:prstGeom prst="ellipse">
            <a:avLst/>
          </a:prstGeom>
          <a:solidFill>
            <a:srgbClr val="1B8C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8" tIns="45719" rIns="91438" bIns="4571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3678517" y="1727336"/>
            <a:ext cx="180000" cy="180000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8" tIns="45719" rIns="91438" bIns="4571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3111206" y="2832794"/>
            <a:ext cx="180000" cy="180000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8" tIns="45719" rIns="91438" bIns="4571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5009013" y="1719671"/>
            <a:ext cx="180000" cy="180000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8" tIns="45719" rIns="91438" bIns="4571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5548883" y="2843628"/>
            <a:ext cx="180000" cy="180000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8" tIns="45719" rIns="91438" bIns="4571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组合 128292"/>
          <p:cNvGrpSpPr/>
          <p:nvPr/>
        </p:nvGrpSpPr>
        <p:grpSpPr>
          <a:xfrm>
            <a:off x="3576631" y="2248135"/>
            <a:ext cx="1800000" cy="1800000"/>
            <a:chOff x="2855913" y="908050"/>
            <a:chExt cx="2781301" cy="2708276"/>
          </a:xfrm>
        </p:grpSpPr>
        <p:sp>
          <p:nvSpPr>
            <p:cNvPr id="25" name="Freeform 186"/>
            <p:cNvSpPr>
              <a:spLocks/>
            </p:cNvSpPr>
            <p:nvPr/>
          </p:nvSpPr>
          <p:spPr bwMode="auto">
            <a:xfrm>
              <a:off x="5321301" y="1470025"/>
              <a:ext cx="60325" cy="469900"/>
            </a:xfrm>
            <a:custGeom>
              <a:avLst/>
              <a:gdLst>
                <a:gd name="T0" fmla="*/ 0 w 38"/>
                <a:gd name="T1" fmla="*/ 4 h 296"/>
                <a:gd name="T2" fmla="*/ 31 w 38"/>
                <a:gd name="T3" fmla="*/ 296 h 296"/>
                <a:gd name="T4" fmla="*/ 38 w 38"/>
                <a:gd name="T5" fmla="*/ 296 h 296"/>
                <a:gd name="T6" fmla="*/ 5 w 38"/>
                <a:gd name="T7" fmla="*/ 0 h 296"/>
                <a:gd name="T8" fmla="*/ 0 w 38"/>
                <a:gd name="T9" fmla="*/ 4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96">
                  <a:moveTo>
                    <a:pt x="0" y="4"/>
                  </a:moveTo>
                  <a:lnTo>
                    <a:pt x="31" y="296"/>
                  </a:lnTo>
                  <a:lnTo>
                    <a:pt x="38" y="296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187"/>
            <p:cNvSpPr>
              <a:spLocks/>
            </p:cNvSpPr>
            <p:nvPr/>
          </p:nvSpPr>
          <p:spPr bwMode="auto">
            <a:xfrm>
              <a:off x="5321301" y="1462088"/>
              <a:ext cx="279400" cy="787400"/>
            </a:xfrm>
            <a:custGeom>
              <a:avLst/>
              <a:gdLst>
                <a:gd name="T0" fmla="*/ 7 w 176"/>
                <a:gd name="T1" fmla="*/ 0 h 496"/>
                <a:gd name="T2" fmla="*/ 176 w 176"/>
                <a:gd name="T3" fmla="*/ 496 h 496"/>
                <a:gd name="T4" fmla="*/ 166 w 176"/>
                <a:gd name="T5" fmla="*/ 496 h 496"/>
                <a:gd name="T6" fmla="*/ 0 w 176"/>
                <a:gd name="T7" fmla="*/ 7 h 496"/>
                <a:gd name="T8" fmla="*/ 7 w 176"/>
                <a:gd name="T9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496">
                  <a:moveTo>
                    <a:pt x="7" y="0"/>
                  </a:moveTo>
                  <a:lnTo>
                    <a:pt x="176" y="496"/>
                  </a:lnTo>
                  <a:lnTo>
                    <a:pt x="166" y="496"/>
                  </a:lnTo>
                  <a:lnTo>
                    <a:pt x="0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Freeform 188"/>
            <p:cNvSpPr>
              <a:spLocks/>
            </p:cNvSpPr>
            <p:nvPr/>
          </p:nvSpPr>
          <p:spPr bwMode="auto">
            <a:xfrm>
              <a:off x="5313363" y="1470025"/>
              <a:ext cx="12700" cy="319088"/>
            </a:xfrm>
            <a:custGeom>
              <a:avLst/>
              <a:gdLst>
                <a:gd name="T0" fmla="*/ 0 w 8"/>
                <a:gd name="T1" fmla="*/ 0 h 201"/>
                <a:gd name="T2" fmla="*/ 0 w 8"/>
                <a:gd name="T3" fmla="*/ 201 h 201"/>
                <a:gd name="T4" fmla="*/ 8 w 8"/>
                <a:gd name="T5" fmla="*/ 201 h 201"/>
                <a:gd name="T6" fmla="*/ 8 w 8"/>
                <a:gd name="T7" fmla="*/ 7 h 201"/>
                <a:gd name="T8" fmla="*/ 0 w 8"/>
                <a:gd name="T9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01">
                  <a:moveTo>
                    <a:pt x="0" y="0"/>
                  </a:moveTo>
                  <a:lnTo>
                    <a:pt x="0" y="201"/>
                  </a:lnTo>
                  <a:lnTo>
                    <a:pt x="8" y="201"/>
                  </a:lnTo>
                  <a:lnTo>
                    <a:pt x="8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Rectangle 189"/>
            <p:cNvSpPr>
              <a:spLocks noChangeArrowheads="1"/>
            </p:cNvSpPr>
            <p:nvPr/>
          </p:nvSpPr>
          <p:spPr bwMode="auto">
            <a:xfrm>
              <a:off x="4008438" y="3589338"/>
              <a:ext cx="593725" cy="15875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Freeform 190"/>
            <p:cNvSpPr>
              <a:spLocks/>
            </p:cNvSpPr>
            <p:nvPr/>
          </p:nvSpPr>
          <p:spPr bwMode="auto">
            <a:xfrm>
              <a:off x="3849688" y="3540125"/>
              <a:ext cx="109538" cy="46038"/>
            </a:xfrm>
            <a:custGeom>
              <a:avLst/>
              <a:gdLst>
                <a:gd name="T0" fmla="*/ 0 w 69"/>
                <a:gd name="T1" fmla="*/ 5 h 29"/>
                <a:gd name="T2" fmla="*/ 66 w 69"/>
                <a:gd name="T3" fmla="*/ 29 h 29"/>
                <a:gd name="T4" fmla="*/ 69 w 69"/>
                <a:gd name="T5" fmla="*/ 19 h 29"/>
                <a:gd name="T6" fmla="*/ 9 w 69"/>
                <a:gd name="T7" fmla="*/ 0 h 29"/>
                <a:gd name="T8" fmla="*/ 0 w 69"/>
                <a:gd name="T9" fmla="*/ 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29">
                  <a:moveTo>
                    <a:pt x="0" y="5"/>
                  </a:moveTo>
                  <a:lnTo>
                    <a:pt x="66" y="29"/>
                  </a:lnTo>
                  <a:lnTo>
                    <a:pt x="69" y="19"/>
                  </a:lnTo>
                  <a:lnTo>
                    <a:pt x="9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Freeform 191"/>
            <p:cNvSpPr>
              <a:spLocks/>
            </p:cNvSpPr>
            <p:nvPr/>
          </p:nvSpPr>
          <p:spPr bwMode="auto">
            <a:xfrm>
              <a:off x="3243263" y="1308100"/>
              <a:ext cx="30163" cy="236538"/>
            </a:xfrm>
            <a:custGeom>
              <a:avLst/>
              <a:gdLst>
                <a:gd name="T0" fmla="*/ 19 w 19"/>
                <a:gd name="T1" fmla="*/ 0 h 149"/>
                <a:gd name="T2" fmla="*/ 7 w 19"/>
                <a:gd name="T3" fmla="*/ 149 h 149"/>
                <a:gd name="T4" fmla="*/ 0 w 19"/>
                <a:gd name="T5" fmla="*/ 149 h 149"/>
                <a:gd name="T6" fmla="*/ 14 w 19"/>
                <a:gd name="T7" fmla="*/ 0 h 149"/>
                <a:gd name="T8" fmla="*/ 19 w 19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9">
                  <a:moveTo>
                    <a:pt x="19" y="0"/>
                  </a:moveTo>
                  <a:lnTo>
                    <a:pt x="7" y="149"/>
                  </a:lnTo>
                  <a:lnTo>
                    <a:pt x="0" y="149"/>
                  </a:lnTo>
                  <a:lnTo>
                    <a:pt x="14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Freeform 192"/>
            <p:cNvSpPr>
              <a:spLocks/>
            </p:cNvSpPr>
            <p:nvPr/>
          </p:nvSpPr>
          <p:spPr bwMode="auto">
            <a:xfrm>
              <a:off x="3254376" y="1074738"/>
              <a:ext cx="557213" cy="477838"/>
            </a:xfrm>
            <a:custGeom>
              <a:avLst/>
              <a:gdLst>
                <a:gd name="T0" fmla="*/ 0 w 351"/>
                <a:gd name="T1" fmla="*/ 296 h 301"/>
                <a:gd name="T2" fmla="*/ 347 w 351"/>
                <a:gd name="T3" fmla="*/ 0 h 301"/>
                <a:gd name="T4" fmla="*/ 351 w 351"/>
                <a:gd name="T5" fmla="*/ 4 h 301"/>
                <a:gd name="T6" fmla="*/ 7 w 351"/>
                <a:gd name="T7" fmla="*/ 301 h 301"/>
                <a:gd name="T8" fmla="*/ 0 w 351"/>
                <a:gd name="T9" fmla="*/ 296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301">
                  <a:moveTo>
                    <a:pt x="0" y="296"/>
                  </a:moveTo>
                  <a:lnTo>
                    <a:pt x="347" y="0"/>
                  </a:lnTo>
                  <a:lnTo>
                    <a:pt x="351" y="4"/>
                  </a:lnTo>
                  <a:lnTo>
                    <a:pt x="7" y="301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 193"/>
            <p:cNvSpPr>
              <a:spLocks/>
            </p:cNvSpPr>
            <p:nvPr/>
          </p:nvSpPr>
          <p:spPr bwMode="auto">
            <a:xfrm>
              <a:off x="3390901" y="1062038"/>
              <a:ext cx="409575" cy="177800"/>
            </a:xfrm>
            <a:custGeom>
              <a:avLst/>
              <a:gdLst>
                <a:gd name="T0" fmla="*/ 258 w 258"/>
                <a:gd name="T1" fmla="*/ 10 h 112"/>
                <a:gd name="T2" fmla="*/ 2 w 258"/>
                <a:gd name="T3" fmla="*/ 112 h 112"/>
                <a:gd name="T4" fmla="*/ 0 w 258"/>
                <a:gd name="T5" fmla="*/ 110 h 112"/>
                <a:gd name="T6" fmla="*/ 258 w 258"/>
                <a:gd name="T7" fmla="*/ 0 h 112"/>
                <a:gd name="T8" fmla="*/ 258 w 258"/>
                <a:gd name="T9" fmla="*/ 1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112">
                  <a:moveTo>
                    <a:pt x="258" y="10"/>
                  </a:moveTo>
                  <a:lnTo>
                    <a:pt x="2" y="112"/>
                  </a:lnTo>
                  <a:lnTo>
                    <a:pt x="0" y="110"/>
                  </a:lnTo>
                  <a:lnTo>
                    <a:pt x="258" y="0"/>
                  </a:lnTo>
                  <a:lnTo>
                    <a:pt x="258" y="1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194"/>
            <p:cNvSpPr>
              <a:spLocks/>
            </p:cNvSpPr>
            <p:nvPr/>
          </p:nvSpPr>
          <p:spPr bwMode="auto">
            <a:xfrm>
              <a:off x="3841751" y="960438"/>
              <a:ext cx="147638" cy="87313"/>
            </a:xfrm>
            <a:custGeom>
              <a:avLst/>
              <a:gdLst>
                <a:gd name="T0" fmla="*/ 7 w 93"/>
                <a:gd name="T1" fmla="*/ 55 h 55"/>
                <a:gd name="T2" fmla="*/ 93 w 93"/>
                <a:gd name="T3" fmla="*/ 5 h 55"/>
                <a:gd name="T4" fmla="*/ 93 w 93"/>
                <a:gd name="T5" fmla="*/ 0 h 55"/>
                <a:gd name="T6" fmla="*/ 0 w 93"/>
                <a:gd name="T7" fmla="*/ 50 h 55"/>
                <a:gd name="T8" fmla="*/ 7 w 93"/>
                <a:gd name="T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55">
                  <a:moveTo>
                    <a:pt x="7" y="55"/>
                  </a:moveTo>
                  <a:lnTo>
                    <a:pt x="93" y="5"/>
                  </a:lnTo>
                  <a:lnTo>
                    <a:pt x="93" y="0"/>
                  </a:lnTo>
                  <a:lnTo>
                    <a:pt x="0" y="50"/>
                  </a:lnTo>
                  <a:lnTo>
                    <a:pt x="7" y="55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Freeform 195"/>
            <p:cNvSpPr>
              <a:spLocks/>
            </p:cNvSpPr>
            <p:nvPr/>
          </p:nvSpPr>
          <p:spPr bwMode="auto">
            <a:xfrm>
              <a:off x="3849688" y="990600"/>
              <a:ext cx="738188" cy="68263"/>
            </a:xfrm>
            <a:custGeom>
              <a:avLst/>
              <a:gdLst>
                <a:gd name="T0" fmla="*/ 0 w 465"/>
                <a:gd name="T1" fmla="*/ 36 h 43"/>
                <a:gd name="T2" fmla="*/ 465 w 465"/>
                <a:gd name="T3" fmla="*/ 0 h 43"/>
                <a:gd name="T4" fmla="*/ 465 w 465"/>
                <a:gd name="T5" fmla="*/ 5 h 43"/>
                <a:gd name="T6" fmla="*/ 0 w 465"/>
                <a:gd name="T7" fmla="*/ 43 h 43"/>
                <a:gd name="T8" fmla="*/ 0 w 465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5" h="43">
                  <a:moveTo>
                    <a:pt x="0" y="36"/>
                  </a:moveTo>
                  <a:lnTo>
                    <a:pt x="465" y="0"/>
                  </a:lnTo>
                  <a:lnTo>
                    <a:pt x="465" y="5"/>
                  </a:lnTo>
                  <a:lnTo>
                    <a:pt x="0" y="43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Freeform 196"/>
            <p:cNvSpPr>
              <a:spLocks/>
            </p:cNvSpPr>
            <p:nvPr/>
          </p:nvSpPr>
          <p:spPr bwMode="auto">
            <a:xfrm>
              <a:off x="3789363" y="1077913"/>
              <a:ext cx="33338" cy="285750"/>
            </a:xfrm>
            <a:custGeom>
              <a:avLst/>
              <a:gdLst>
                <a:gd name="T0" fmla="*/ 17 w 21"/>
                <a:gd name="T1" fmla="*/ 0 h 180"/>
                <a:gd name="T2" fmla="*/ 0 w 21"/>
                <a:gd name="T3" fmla="*/ 180 h 180"/>
                <a:gd name="T4" fmla="*/ 7 w 21"/>
                <a:gd name="T5" fmla="*/ 178 h 180"/>
                <a:gd name="T6" fmla="*/ 21 w 21"/>
                <a:gd name="T7" fmla="*/ 0 h 180"/>
                <a:gd name="T8" fmla="*/ 17 w 21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80">
                  <a:moveTo>
                    <a:pt x="17" y="0"/>
                  </a:moveTo>
                  <a:lnTo>
                    <a:pt x="0" y="180"/>
                  </a:lnTo>
                  <a:lnTo>
                    <a:pt x="7" y="178"/>
                  </a:lnTo>
                  <a:lnTo>
                    <a:pt x="21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197"/>
            <p:cNvSpPr>
              <a:spLocks/>
            </p:cNvSpPr>
            <p:nvPr/>
          </p:nvSpPr>
          <p:spPr bwMode="auto">
            <a:xfrm>
              <a:off x="3841751" y="1066800"/>
              <a:ext cx="527050" cy="222250"/>
            </a:xfrm>
            <a:custGeom>
              <a:avLst/>
              <a:gdLst>
                <a:gd name="T0" fmla="*/ 0 w 332"/>
                <a:gd name="T1" fmla="*/ 7 h 140"/>
                <a:gd name="T2" fmla="*/ 330 w 332"/>
                <a:gd name="T3" fmla="*/ 140 h 140"/>
                <a:gd name="T4" fmla="*/ 332 w 332"/>
                <a:gd name="T5" fmla="*/ 133 h 140"/>
                <a:gd name="T6" fmla="*/ 3 w 332"/>
                <a:gd name="T7" fmla="*/ 0 h 140"/>
                <a:gd name="T8" fmla="*/ 0 w 332"/>
                <a:gd name="T9" fmla="*/ 5 h 140"/>
                <a:gd name="T10" fmla="*/ 0 w 332"/>
                <a:gd name="T11" fmla="*/ 7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2" h="140">
                  <a:moveTo>
                    <a:pt x="0" y="7"/>
                  </a:moveTo>
                  <a:lnTo>
                    <a:pt x="330" y="140"/>
                  </a:lnTo>
                  <a:lnTo>
                    <a:pt x="332" y="133"/>
                  </a:lnTo>
                  <a:lnTo>
                    <a:pt x="3" y="0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198"/>
            <p:cNvSpPr>
              <a:spLocks/>
            </p:cNvSpPr>
            <p:nvPr/>
          </p:nvSpPr>
          <p:spPr bwMode="auto">
            <a:xfrm>
              <a:off x="3841751" y="1066800"/>
              <a:ext cx="527050" cy="222250"/>
            </a:xfrm>
            <a:custGeom>
              <a:avLst/>
              <a:gdLst>
                <a:gd name="T0" fmla="*/ 0 w 332"/>
                <a:gd name="T1" fmla="*/ 7 h 140"/>
                <a:gd name="T2" fmla="*/ 330 w 332"/>
                <a:gd name="T3" fmla="*/ 140 h 140"/>
                <a:gd name="T4" fmla="*/ 332 w 332"/>
                <a:gd name="T5" fmla="*/ 133 h 140"/>
                <a:gd name="T6" fmla="*/ 3 w 332"/>
                <a:gd name="T7" fmla="*/ 0 h 140"/>
                <a:gd name="T8" fmla="*/ 0 w 332"/>
                <a:gd name="T9" fmla="*/ 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140">
                  <a:moveTo>
                    <a:pt x="0" y="7"/>
                  </a:moveTo>
                  <a:lnTo>
                    <a:pt x="330" y="140"/>
                  </a:lnTo>
                  <a:lnTo>
                    <a:pt x="332" y="133"/>
                  </a:lnTo>
                  <a:lnTo>
                    <a:pt x="3" y="0"/>
                  </a:lnTo>
                  <a:lnTo>
                    <a:pt x="0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Freeform 199"/>
            <p:cNvSpPr>
              <a:spLocks/>
            </p:cNvSpPr>
            <p:nvPr/>
          </p:nvSpPr>
          <p:spPr bwMode="auto">
            <a:xfrm>
              <a:off x="4403726" y="998538"/>
              <a:ext cx="206375" cy="282575"/>
            </a:xfrm>
            <a:custGeom>
              <a:avLst/>
              <a:gdLst>
                <a:gd name="T0" fmla="*/ 123 w 130"/>
                <a:gd name="T1" fmla="*/ 0 h 178"/>
                <a:gd name="T2" fmla="*/ 0 w 130"/>
                <a:gd name="T3" fmla="*/ 173 h 178"/>
                <a:gd name="T4" fmla="*/ 7 w 130"/>
                <a:gd name="T5" fmla="*/ 178 h 178"/>
                <a:gd name="T6" fmla="*/ 130 w 130"/>
                <a:gd name="T7" fmla="*/ 5 h 178"/>
                <a:gd name="T8" fmla="*/ 123 w 130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178">
                  <a:moveTo>
                    <a:pt x="123" y="0"/>
                  </a:moveTo>
                  <a:lnTo>
                    <a:pt x="0" y="173"/>
                  </a:lnTo>
                  <a:lnTo>
                    <a:pt x="7" y="178"/>
                  </a:lnTo>
                  <a:lnTo>
                    <a:pt x="130" y="5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200"/>
            <p:cNvSpPr>
              <a:spLocks/>
            </p:cNvSpPr>
            <p:nvPr/>
          </p:nvSpPr>
          <p:spPr bwMode="auto">
            <a:xfrm>
              <a:off x="2924176" y="1574800"/>
              <a:ext cx="311150" cy="315913"/>
            </a:xfrm>
            <a:custGeom>
              <a:avLst/>
              <a:gdLst>
                <a:gd name="T0" fmla="*/ 0 w 196"/>
                <a:gd name="T1" fmla="*/ 197 h 199"/>
                <a:gd name="T2" fmla="*/ 192 w 196"/>
                <a:gd name="T3" fmla="*/ 0 h 199"/>
                <a:gd name="T4" fmla="*/ 196 w 196"/>
                <a:gd name="T5" fmla="*/ 5 h 199"/>
                <a:gd name="T6" fmla="*/ 2 w 196"/>
                <a:gd name="T7" fmla="*/ 199 h 199"/>
                <a:gd name="T8" fmla="*/ 0 w 196"/>
                <a:gd name="T9" fmla="*/ 197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" h="199">
                  <a:moveTo>
                    <a:pt x="0" y="197"/>
                  </a:moveTo>
                  <a:lnTo>
                    <a:pt x="192" y="0"/>
                  </a:lnTo>
                  <a:lnTo>
                    <a:pt x="196" y="5"/>
                  </a:lnTo>
                  <a:lnTo>
                    <a:pt x="2" y="199"/>
                  </a:lnTo>
                  <a:lnTo>
                    <a:pt x="0" y="197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Freeform 201"/>
            <p:cNvSpPr>
              <a:spLocks/>
            </p:cNvSpPr>
            <p:nvPr/>
          </p:nvSpPr>
          <p:spPr bwMode="auto">
            <a:xfrm>
              <a:off x="3048001" y="1590675"/>
              <a:ext cx="192088" cy="692150"/>
            </a:xfrm>
            <a:custGeom>
              <a:avLst/>
              <a:gdLst>
                <a:gd name="T0" fmla="*/ 114 w 121"/>
                <a:gd name="T1" fmla="*/ 0 h 436"/>
                <a:gd name="T2" fmla="*/ 0 w 121"/>
                <a:gd name="T3" fmla="*/ 431 h 436"/>
                <a:gd name="T4" fmla="*/ 5 w 121"/>
                <a:gd name="T5" fmla="*/ 436 h 436"/>
                <a:gd name="T6" fmla="*/ 121 w 121"/>
                <a:gd name="T7" fmla="*/ 0 h 436"/>
                <a:gd name="T8" fmla="*/ 114 w 121"/>
                <a:gd name="T9" fmla="*/ 0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436">
                  <a:moveTo>
                    <a:pt x="114" y="0"/>
                  </a:moveTo>
                  <a:lnTo>
                    <a:pt x="0" y="431"/>
                  </a:lnTo>
                  <a:lnTo>
                    <a:pt x="5" y="436"/>
                  </a:lnTo>
                  <a:lnTo>
                    <a:pt x="121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Freeform 202"/>
            <p:cNvSpPr>
              <a:spLocks/>
            </p:cNvSpPr>
            <p:nvPr/>
          </p:nvSpPr>
          <p:spPr bwMode="auto">
            <a:xfrm>
              <a:off x="2916238" y="1931988"/>
              <a:ext cx="101600" cy="87313"/>
            </a:xfrm>
            <a:custGeom>
              <a:avLst/>
              <a:gdLst>
                <a:gd name="T0" fmla="*/ 0 w 64"/>
                <a:gd name="T1" fmla="*/ 5 h 55"/>
                <a:gd name="T2" fmla="*/ 57 w 64"/>
                <a:gd name="T3" fmla="*/ 55 h 55"/>
                <a:gd name="T4" fmla="*/ 64 w 64"/>
                <a:gd name="T5" fmla="*/ 45 h 55"/>
                <a:gd name="T6" fmla="*/ 7 w 64"/>
                <a:gd name="T7" fmla="*/ 0 h 55"/>
                <a:gd name="T8" fmla="*/ 0 w 64"/>
                <a:gd name="T9" fmla="*/ 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55">
                  <a:moveTo>
                    <a:pt x="0" y="5"/>
                  </a:moveTo>
                  <a:lnTo>
                    <a:pt x="57" y="55"/>
                  </a:lnTo>
                  <a:lnTo>
                    <a:pt x="64" y="45"/>
                  </a:lnTo>
                  <a:lnTo>
                    <a:pt x="7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Freeform 203"/>
            <p:cNvSpPr>
              <a:spLocks/>
            </p:cNvSpPr>
            <p:nvPr/>
          </p:nvSpPr>
          <p:spPr bwMode="auto">
            <a:xfrm>
              <a:off x="2894013" y="1939925"/>
              <a:ext cx="134938" cy="342900"/>
            </a:xfrm>
            <a:custGeom>
              <a:avLst/>
              <a:gdLst>
                <a:gd name="T0" fmla="*/ 0 w 85"/>
                <a:gd name="T1" fmla="*/ 0 h 216"/>
                <a:gd name="T2" fmla="*/ 80 w 85"/>
                <a:gd name="T3" fmla="*/ 216 h 216"/>
                <a:gd name="T4" fmla="*/ 85 w 85"/>
                <a:gd name="T5" fmla="*/ 216 h 216"/>
                <a:gd name="T6" fmla="*/ 7 w 85"/>
                <a:gd name="T7" fmla="*/ 0 h 216"/>
                <a:gd name="T8" fmla="*/ 0 w 85"/>
                <a:gd name="T9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16">
                  <a:moveTo>
                    <a:pt x="0" y="0"/>
                  </a:moveTo>
                  <a:lnTo>
                    <a:pt x="80" y="216"/>
                  </a:lnTo>
                  <a:lnTo>
                    <a:pt x="85" y="216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Rectangle 204"/>
            <p:cNvSpPr>
              <a:spLocks noChangeArrowheads="1"/>
            </p:cNvSpPr>
            <p:nvPr/>
          </p:nvSpPr>
          <p:spPr bwMode="auto">
            <a:xfrm>
              <a:off x="3778251" y="1435100"/>
              <a:ext cx="11113" cy="7938"/>
            </a:xfrm>
            <a:prstGeom prst="rect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Freeform 205"/>
            <p:cNvSpPr>
              <a:spLocks/>
            </p:cNvSpPr>
            <p:nvPr/>
          </p:nvSpPr>
          <p:spPr bwMode="auto">
            <a:xfrm>
              <a:off x="3262313" y="1470025"/>
              <a:ext cx="496888" cy="101600"/>
            </a:xfrm>
            <a:custGeom>
              <a:avLst/>
              <a:gdLst>
                <a:gd name="T0" fmla="*/ 0 w 313"/>
                <a:gd name="T1" fmla="*/ 59 h 64"/>
                <a:gd name="T2" fmla="*/ 313 w 313"/>
                <a:gd name="T3" fmla="*/ 0 h 64"/>
                <a:gd name="T4" fmla="*/ 313 w 313"/>
                <a:gd name="T5" fmla="*/ 4 h 64"/>
                <a:gd name="T6" fmla="*/ 0 w 313"/>
                <a:gd name="T7" fmla="*/ 64 h 64"/>
                <a:gd name="T8" fmla="*/ 0 w 313"/>
                <a:gd name="T9" fmla="*/ 5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3" h="64">
                  <a:moveTo>
                    <a:pt x="0" y="59"/>
                  </a:moveTo>
                  <a:lnTo>
                    <a:pt x="313" y="0"/>
                  </a:lnTo>
                  <a:lnTo>
                    <a:pt x="313" y="4"/>
                  </a:lnTo>
                  <a:lnTo>
                    <a:pt x="0" y="64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Freeform 206"/>
            <p:cNvSpPr>
              <a:spLocks/>
            </p:cNvSpPr>
            <p:nvPr/>
          </p:nvSpPr>
          <p:spPr bwMode="auto">
            <a:xfrm>
              <a:off x="3251201" y="1577975"/>
              <a:ext cx="260350" cy="419100"/>
            </a:xfrm>
            <a:custGeom>
              <a:avLst/>
              <a:gdLst>
                <a:gd name="T0" fmla="*/ 0 w 164"/>
                <a:gd name="T1" fmla="*/ 3 h 264"/>
                <a:gd name="T2" fmla="*/ 156 w 164"/>
                <a:gd name="T3" fmla="*/ 261 h 264"/>
                <a:gd name="T4" fmla="*/ 159 w 164"/>
                <a:gd name="T5" fmla="*/ 264 h 264"/>
                <a:gd name="T6" fmla="*/ 164 w 164"/>
                <a:gd name="T7" fmla="*/ 259 h 264"/>
                <a:gd name="T8" fmla="*/ 2 w 164"/>
                <a:gd name="T9" fmla="*/ 0 h 264"/>
                <a:gd name="T10" fmla="*/ 0 w 164"/>
                <a:gd name="T11" fmla="*/ 3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264">
                  <a:moveTo>
                    <a:pt x="0" y="3"/>
                  </a:moveTo>
                  <a:lnTo>
                    <a:pt x="156" y="261"/>
                  </a:lnTo>
                  <a:lnTo>
                    <a:pt x="159" y="264"/>
                  </a:lnTo>
                  <a:lnTo>
                    <a:pt x="164" y="259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207"/>
            <p:cNvSpPr>
              <a:spLocks/>
            </p:cNvSpPr>
            <p:nvPr/>
          </p:nvSpPr>
          <p:spPr bwMode="auto">
            <a:xfrm>
              <a:off x="3529013" y="1484313"/>
              <a:ext cx="249238" cy="504825"/>
            </a:xfrm>
            <a:custGeom>
              <a:avLst/>
              <a:gdLst>
                <a:gd name="T0" fmla="*/ 0 w 157"/>
                <a:gd name="T1" fmla="*/ 318 h 318"/>
                <a:gd name="T2" fmla="*/ 152 w 157"/>
                <a:gd name="T3" fmla="*/ 0 h 318"/>
                <a:gd name="T4" fmla="*/ 157 w 157"/>
                <a:gd name="T5" fmla="*/ 0 h 318"/>
                <a:gd name="T6" fmla="*/ 10 w 157"/>
                <a:gd name="T7" fmla="*/ 318 h 318"/>
                <a:gd name="T8" fmla="*/ 0 w 157"/>
                <a:gd name="T9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318">
                  <a:moveTo>
                    <a:pt x="0" y="318"/>
                  </a:moveTo>
                  <a:lnTo>
                    <a:pt x="152" y="0"/>
                  </a:lnTo>
                  <a:lnTo>
                    <a:pt x="157" y="0"/>
                  </a:lnTo>
                  <a:lnTo>
                    <a:pt x="10" y="318"/>
                  </a:lnTo>
                  <a:lnTo>
                    <a:pt x="0" y="318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208"/>
            <p:cNvSpPr>
              <a:spLocks/>
            </p:cNvSpPr>
            <p:nvPr/>
          </p:nvSpPr>
          <p:spPr bwMode="auto">
            <a:xfrm>
              <a:off x="3695701" y="1484313"/>
              <a:ext cx="82550" cy="749300"/>
            </a:xfrm>
            <a:custGeom>
              <a:avLst/>
              <a:gdLst>
                <a:gd name="T0" fmla="*/ 47 w 52"/>
                <a:gd name="T1" fmla="*/ 0 h 472"/>
                <a:gd name="T2" fmla="*/ 0 w 52"/>
                <a:gd name="T3" fmla="*/ 472 h 472"/>
                <a:gd name="T4" fmla="*/ 4 w 52"/>
                <a:gd name="T5" fmla="*/ 472 h 472"/>
                <a:gd name="T6" fmla="*/ 52 w 52"/>
                <a:gd name="T7" fmla="*/ 0 h 472"/>
                <a:gd name="T8" fmla="*/ 47 w 52"/>
                <a:gd name="T9" fmla="*/ 0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472">
                  <a:moveTo>
                    <a:pt x="47" y="0"/>
                  </a:moveTo>
                  <a:lnTo>
                    <a:pt x="0" y="472"/>
                  </a:lnTo>
                  <a:lnTo>
                    <a:pt x="4" y="472"/>
                  </a:lnTo>
                  <a:lnTo>
                    <a:pt x="52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Freeform 209"/>
            <p:cNvSpPr>
              <a:spLocks/>
            </p:cNvSpPr>
            <p:nvPr/>
          </p:nvSpPr>
          <p:spPr bwMode="auto">
            <a:xfrm>
              <a:off x="3805238" y="1303338"/>
              <a:ext cx="563563" cy="166688"/>
            </a:xfrm>
            <a:custGeom>
              <a:avLst/>
              <a:gdLst>
                <a:gd name="T0" fmla="*/ 0 w 355"/>
                <a:gd name="T1" fmla="*/ 97 h 105"/>
                <a:gd name="T2" fmla="*/ 355 w 355"/>
                <a:gd name="T3" fmla="*/ 0 h 105"/>
                <a:gd name="T4" fmla="*/ 355 w 355"/>
                <a:gd name="T5" fmla="*/ 7 h 105"/>
                <a:gd name="T6" fmla="*/ 0 w 355"/>
                <a:gd name="T7" fmla="*/ 105 h 105"/>
                <a:gd name="T8" fmla="*/ 0 w 355"/>
                <a:gd name="T9" fmla="*/ 97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5" h="105">
                  <a:moveTo>
                    <a:pt x="0" y="97"/>
                  </a:moveTo>
                  <a:lnTo>
                    <a:pt x="355" y="0"/>
                  </a:lnTo>
                  <a:lnTo>
                    <a:pt x="355" y="7"/>
                  </a:lnTo>
                  <a:lnTo>
                    <a:pt x="0" y="105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Freeform 210"/>
            <p:cNvSpPr>
              <a:spLocks/>
            </p:cNvSpPr>
            <p:nvPr/>
          </p:nvSpPr>
          <p:spPr bwMode="auto">
            <a:xfrm>
              <a:off x="4640263" y="1009650"/>
              <a:ext cx="346075" cy="361950"/>
            </a:xfrm>
            <a:custGeom>
              <a:avLst/>
              <a:gdLst>
                <a:gd name="T0" fmla="*/ 0 w 218"/>
                <a:gd name="T1" fmla="*/ 5 h 228"/>
                <a:gd name="T2" fmla="*/ 213 w 218"/>
                <a:gd name="T3" fmla="*/ 228 h 228"/>
                <a:gd name="T4" fmla="*/ 218 w 218"/>
                <a:gd name="T5" fmla="*/ 226 h 228"/>
                <a:gd name="T6" fmla="*/ 0 w 218"/>
                <a:gd name="T7" fmla="*/ 0 h 228"/>
                <a:gd name="T8" fmla="*/ 0 w 218"/>
                <a:gd name="T9" fmla="*/ 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28">
                  <a:moveTo>
                    <a:pt x="0" y="5"/>
                  </a:moveTo>
                  <a:lnTo>
                    <a:pt x="213" y="228"/>
                  </a:lnTo>
                  <a:lnTo>
                    <a:pt x="218" y="226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Freeform 211"/>
            <p:cNvSpPr>
              <a:spLocks/>
            </p:cNvSpPr>
            <p:nvPr/>
          </p:nvSpPr>
          <p:spPr bwMode="auto">
            <a:xfrm>
              <a:off x="4421188" y="1295400"/>
              <a:ext cx="554038" cy="90488"/>
            </a:xfrm>
            <a:custGeom>
              <a:avLst/>
              <a:gdLst>
                <a:gd name="T0" fmla="*/ 0 w 349"/>
                <a:gd name="T1" fmla="*/ 0 h 57"/>
                <a:gd name="T2" fmla="*/ 349 w 349"/>
                <a:gd name="T3" fmla="*/ 53 h 57"/>
                <a:gd name="T4" fmla="*/ 349 w 349"/>
                <a:gd name="T5" fmla="*/ 57 h 57"/>
                <a:gd name="T6" fmla="*/ 0 w 349"/>
                <a:gd name="T7" fmla="*/ 8 h 57"/>
                <a:gd name="T8" fmla="*/ 0 w 349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57">
                  <a:moveTo>
                    <a:pt x="0" y="0"/>
                  </a:moveTo>
                  <a:lnTo>
                    <a:pt x="349" y="53"/>
                  </a:lnTo>
                  <a:lnTo>
                    <a:pt x="349" y="57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Freeform 212"/>
            <p:cNvSpPr>
              <a:spLocks/>
            </p:cNvSpPr>
            <p:nvPr/>
          </p:nvSpPr>
          <p:spPr bwMode="auto">
            <a:xfrm>
              <a:off x="5024438" y="1393825"/>
              <a:ext cx="255588" cy="49213"/>
            </a:xfrm>
            <a:custGeom>
              <a:avLst/>
              <a:gdLst>
                <a:gd name="T0" fmla="*/ 2 w 161"/>
                <a:gd name="T1" fmla="*/ 0 h 31"/>
                <a:gd name="T2" fmla="*/ 161 w 161"/>
                <a:gd name="T3" fmla="*/ 24 h 31"/>
                <a:gd name="T4" fmla="*/ 161 w 161"/>
                <a:gd name="T5" fmla="*/ 31 h 31"/>
                <a:gd name="T6" fmla="*/ 0 w 161"/>
                <a:gd name="T7" fmla="*/ 5 h 31"/>
                <a:gd name="T8" fmla="*/ 2 w 161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31">
                  <a:moveTo>
                    <a:pt x="2" y="0"/>
                  </a:moveTo>
                  <a:lnTo>
                    <a:pt x="161" y="24"/>
                  </a:lnTo>
                  <a:lnTo>
                    <a:pt x="161" y="31"/>
                  </a:lnTo>
                  <a:lnTo>
                    <a:pt x="0" y="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Freeform 213"/>
            <p:cNvSpPr>
              <a:spLocks/>
            </p:cNvSpPr>
            <p:nvPr/>
          </p:nvSpPr>
          <p:spPr bwMode="auto">
            <a:xfrm>
              <a:off x="5013326" y="1401763"/>
              <a:ext cx="274638" cy="414338"/>
            </a:xfrm>
            <a:custGeom>
              <a:avLst/>
              <a:gdLst>
                <a:gd name="T0" fmla="*/ 0 w 173"/>
                <a:gd name="T1" fmla="*/ 7 h 261"/>
                <a:gd name="T2" fmla="*/ 168 w 173"/>
                <a:gd name="T3" fmla="*/ 261 h 261"/>
                <a:gd name="T4" fmla="*/ 173 w 173"/>
                <a:gd name="T5" fmla="*/ 256 h 261"/>
                <a:gd name="T6" fmla="*/ 2 w 173"/>
                <a:gd name="T7" fmla="*/ 0 h 261"/>
                <a:gd name="T8" fmla="*/ 0 w 173"/>
                <a:gd name="T9" fmla="*/ 7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" h="261">
                  <a:moveTo>
                    <a:pt x="0" y="7"/>
                  </a:moveTo>
                  <a:lnTo>
                    <a:pt x="168" y="261"/>
                  </a:lnTo>
                  <a:lnTo>
                    <a:pt x="173" y="256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214"/>
            <p:cNvSpPr>
              <a:spLocks/>
            </p:cNvSpPr>
            <p:nvPr/>
          </p:nvSpPr>
          <p:spPr bwMode="auto">
            <a:xfrm>
              <a:off x="4832351" y="1409700"/>
              <a:ext cx="169863" cy="387350"/>
            </a:xfrm>
            <a:custGeom>
              <a:avLst/>
              <a:gdLst>
                <a:gd name="T0" fmla="*/ 100 w 107"/>
                <a:gd name="T1" fmla="*/ 0 h 244"/>
                <a:gd name="T2" fmla="*/ 0 w 107"/>
                <a:gd name="T3" fmla="*/ 244 h 244"/>
                <a:gd name="T4" fmla="*/ 7 w 107"/>
                <a:gd name="T5" fmla="*/ 244 h 244"/>
                <a:gd name="T6" fmla="*/ 107 w 107"/>
                <a:gd name="T7" fmla="*/ 0 h 244"/>
                <a:gd name="T8" fmla="*/ 100 w 107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244">
                  <a:moveTo>
                    <a:pt x="100" y="0"/>
                  </a:moveTo>
                  <a:lnTo>
                    <a:pt x="0" y="244"/>
                  </a:lnTo>
                  <a:lnTo>
                    <a:pt x="7" y="244"/>
                  </a:lnTo>
                  <a:lnTo>
                    <a:pt x="107" y="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215"/>
            <p:cNvSpPr>
              <a:spLocks/>
            </p:cNvSpPr>
            <p:nvPr/>
          </p:nvSpPr>
          <p:spPr bwMode="auto">
            <a:xfrm>
              <a:off x="3786188" y="1481138"/>
              <a:ext cx="368300" cy="357188"/>
            </a:xfrm>
            <a:custGeom>
              <a:avLst/>
              <a:gdLst>
                <a:gd name="T0" fmla="*/ 0 w 232"/>
                <a:gd name="T1" fmla="*/ 0 h 225"/>
                <a:gd name="T2" fmla="*/ 227 w 232"/>
                <a:gd name="T3" fmla="*/ 225 h 225"/>
                <a:gd name="T4" fmla="*/ 232 w 232"/>
                <a:gd name="T5" fmla="*/ 218 h 225"/>
                <a:gd name="T6" fmla="*/ 4 w 232"/>
                <a:gd name="T7" fmla="*/ 0 h 225"/>
                <a:gd name="T8" fmla="*/ 0 w 232"/>
                <a:gd name="T9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25">
                  <a:moveTo>
                    <a:pt x="0" y="0"/>
                  </a:moveTo>
                  <a:lnTo>
                    <a:pt x="227" y="225"/>
                  </a:lnTo>
                  <a:lnTo>
                    <a:pt x="232" y="218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Freeform 216"/>
            <p:cNvSpPr>
              <a:spLocks/>
            </p:cNvSpPr>
            <p:nvPr/>
          </p:nvSpPr>
          <p:spPr bwMode="auto">
            <a:xfrm>
              <a:off x="4170363" y="1311275"/>
              <a:ext cx="214313" cy="519113"/>
            </a:xfrm>
            <a:custGeom>
              <a:avLst/>
              <a:gdLst>
                <a:gd name="T0" fmla="*/ 130 w 135"/>
                <a:gd name="T1" fmla="*/ 0 h 327"/>
                <a:gd name="T2" fmla="*/ 0 w 135"/>
                <a:gd name="T3" fmla="*/ 327 h 327"/>
                <a:gd name="T4" fmla="*/ 4 w 135"/>
                <a:gd name="T5" fmla="*/ 327 h 327"/>
                <a:gd name="T6" fmla="*/ 135 w 135"/>
                <a:gd name="T7" fmla="*/ 0 h 327"/>
                <a:gd name="T8" fmla="*/ 130 w 135"/>
                <a:gd name="T9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327">
                  <a:moveTo>
                    <a:pt x="130" y="0"/>
                  </a:moveTo>
                  <a:lnTo>
                    <a:pt x="0" y="327"/>
                  </a:lnTo>
                  <a:lnTo>
                    <a:pt x="4" y="327"/>
                  </a:lnTo>
                  <a:lnTo>
                    <a:pt x="135" y="0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Freeform 217"/>
            <p:cNvSpPr>
              <a:spLocks/>
            </p:cNvSpPr>
            <p:nvPr/>
          </p:nvSpPr>
          <p:spPr bwMode="auto">
            <a:xfrm>
              <a:off x="4403726" y="1311275"/>
              <a:ext cx="417513" cy="493713"/>
            </a:xfrm>
            <a:custGeom>
              <a:avLst/>
              <a:gdLst>
                <a:gd name="T0" fmla="*/ 0 w 263"/>
                <a:gd name="T1" fmla="*/ 0 h 311"/>
                <a:gd name="T2" fmla="*/ 256 w 263"/>
                <a:gd name="T3" fmla="*/ 311 h 311"/>
                <a:gd name="T4" fmla="*/ 263 w 263"/>
                <a:gd name="T5" fmla="*/ 308 h 311"/>
                <a:gd name="T6" fmla="*/ 7 w 263"/>
                <a:gd name="T7" fmla="*/ 0 h 311"/>
                <a:gd name="T8" fmla="*/ 0 w 263"/>
                <a:gd name="T9" fmla="*/ 0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11">
                  <a:moveTo>
                    <a:pt x="0" y="0"/>
                  </a:moveTo>
                  <a:lnTo>
                    <a:pt x="256" y="311"/>
                  </a:lnTo>
                  <a:lnTo>
                    <a:pt x="263" y="308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Freeform 218"/>
            <p:cNvSpPr>
              <a:spLocks/>
            </p:cNvSpPr>
            <p:nvPr/>
          </p:nvSpPr>
          <p:spPr bwMode="auto">
            <a:xfrm>
              <a:off x="4173538" y="1824038"/>
              <a:ext cx="636588" cy="22225"/>
            </a:xfrm>
            <a:custGeom>
              <a:avLst/>
              <a:gdLst>
                <a:gd name="T0" fmla="*/ 0 w 401"/>
                <a:gd name="T1" fmla="*/ 11 h 14"/>
                <a:gd name="T2" fmla="*/ 401 w 401"/>
                <a:gd name="T3" fmla="*/ 0 h 14"/>
                <a:gd name="T4" fmla="*/ 401 w 401"/>
                <a:gd name="T5" fmla="*/ 4 h 14"/>
                <a:gd name="T6" fmla="*/ 7 w 401"/>
                <a:gd name="T7" fmla="*/ 14 h 14"/>
                <a:gd name="T8" fmla="*/ 0 w 401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4">
                  <a:moveTo>
                    <a:pt x="0" y="11"/>
                  </a:moveTo>
                  <a:lnTo>
                    <a:pt x="401" y="0"/>
                  </a:lnTo>
                  <a:lnTo>
                    <a:pt x="401" y="4"/>
                  </a:lnTo>
                  <a:lnTo>
                    <a:pt x="7" y="14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Freeform 219"/>
            <p:cNvSpPr>
              <a:spLocks/>
            </p:cNvSpPr>
            <p:nvPr/>
          </p:nvSpPr>
          <p:spPr bwMode="auto">
            <a:xfrm>
              <a:off x="5332413" y="1857375"/>
              <a:ext cx="252413" cy="392113"/>
            </a:xfrm>
            <a:custGeom>
              <a:avLst/>
              <a:gdLst>
                <a:gd name="T0" fmla="*/ 0 w 159"/>
                <a:gd name="T1" fmla="*/ 0 h 247"/>
                <a:gd name="T2" fmla="*/ 152 w 159"/>
                <a:gd name="T3" fmla="*/ 247 h 247"/>
                <a:gd name="T4" fmla="*/ 159 w 159"/>
                <a:gd name="T5" fmla="*/ 247 h 247"/>
                <a:gd name="T6" fmla="*/ 7 w 159"/>
                <a:gd name="T7" fmla="*/ 0 h 247"/>
                <a:gd name="T8" fmla="*/ 0 w 159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247">
                  <a:moveTo>
                    <a:pt x="0" y="0"/>
                  </a:moveTo>
                  <a:lnTo>
                    <a:pt x="152" y="247"/>
                  </a:lnTo>
                  <a:lnTo>
                    <a:pt x="159" y="2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Freeform 220"/>
            <p:cNvSpPr>
              <a:spLocks/>
            </p:cNvSpPr>
            <p:nvPr/>
          </p:nvSpPr>
          <p:spPr bwMode="auto">
            <a:xfrm>
              <a:off x="5310188" y="1854200"/>
              <a:ext cx="271463" cy="395288"/>
            </a:xfrm>
            <a:custGeom>
              <a:avLst/>
              <a:gdLst>
                <a:gd name="T0" fmla="*/ 0 w 171"/>
                <a:gd name="T1" fmla="*/ 0 h 249"/>
                <a:gd name="T2" fmla="*/ 166 w 171"/>
                <a:gd name="T3" fmla="*/ 249 h 249"/>
                <a:gd name="T4" fmla="*/ 171 w 171"/>
                <a:gd name="T5" fmla="*/ 246 h 249"/>
                <a:gd name="T6" fmla="*/ 10 w 171"/>
                <a:gd name="T7" fmla="*/ 0 h 249"/>
                <a:gd name="T8" fmla="*/ 0 w 171"/>
                <a:gd name="T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249">
                  <a:moveTo>
                    <a:pt x="0" y="0"/>
                  </a:moveTo>
                  <a:lnTo>
                    <a:pt x="166" y="249"/>
                  </a:lnTo>
                  <a:lnTo>
                    <a:pt x="171" y="246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221"/>
            <p:cNvSpPr>
              <a:spLocks/>
            </p:cNvSpPr>
            <p:nvPr/>
          </p:nvSpPr>
          <p:spPr bwMode="auto">
            <a:xfrm>
              <a:off x="4846638" y="1819275"/>
              <a:ext cx="509588" cy="142875"/>
            </a:xfrm>
            <a:custGeom>
              <a:avLst/>
              <a:gdLst>
                <a:gd name="T0" fmla="*/ 0 w 321"/>
                <a:gd name="T1" fmla="*/ 0 h 90"/>
                <a:gd name="T2" fmla="*/ 321 w 321"/>
                <a:gd name="T3" fmla="*/ 86 h 90"/>
                <a:gd name="T4" fmla="*/ 313 w 321"/>
                <a:gd name="T5" fmla="*/ 90 h 90"/>
                <a:gd name="T6" fmla="*/ 0 w 321"/>
                <a:gd name="T7" fmla="*/ 7 h 90"/>
                <a:gd name="T8" fmla="*/ 0 w 321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1" h="90">
                  <a:moveTo>
                    <a:pt x="0" y="0"/>
                  </a:moveTo>
                  <a:lnTo>
                    <a:pt x="321" y="86"/>
                  </a:lnTo>
                  <a:lnTo>
                    <a:pt x="313" y="90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222"/>
            <p:cNvSpPr>
              <a:spLocks/>
            </p:cNvSpPr>
            <p:nvPr/>
          </p:nvSpPr>
          <p:spPr bwMode="auto">
            <a:xfrm>
              <a:off x="4829176" y="1835150"/>
              <a:ext cx="209550" cy="623888"/>
            </a:xfrm>
            <a:custGeom>
              <a:avLst/>
              <a:gdLst>
                <a:gd name="T0" fmla="*/ 0 w 132"/>
                <a:gd name="T1" fmla="*/ 0 h 393"/>
                <a:gd name="T2" fmla="*/ 128 w 132"/>
                <a:gd name="T3" fmla="*/ 393 h 393"/>
                <a:gd name="T4" fmla="*/ 132 w 132"/>
                <a:gd name="T5" fmla="*/ 393 h 393"/>
                <a:gd name="T6" fmla="*/ 4 w 132"/>
                <a:gd name="T7" fmla="*/ 0 h 393"/>
                <a:gd name="T8" fmla="*/ 0 w 132"/>
                <a:gd name="T9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393">
                  <a:moveTo>
                    <a:pt x="0" y="0"/>
                  </a:moveTo>
                  <a:lnTo>
                    <a:pt x="128" y="393"/>
                  </a:lnTo>
                  <a:lnTo>
                    <a:pt x="132" y="393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Freeform 223"/>
            <p:cNvSpPr>
              <a:spLocks/>
            </p:cNvSpPr>
            <p:nvPr/>
          </p:nvSpPr>
          <p:spPr bwMode="auto">
            <a:xfrm>
              <a:off x="4535488" y="1838325"/>
              <a:ext cx="285750" cy="444500"/>
            </a:xfrm>
            <a:custGeom>
              <a:avLst/>
              <a:gdLst>
                <a:gd name="T0" fmla="*/ 0 w 180"/>
                <a:gd name="T1" fmla="*/ 280 h 280"/>
                <a:gd name="T2" fmla="*/ 175 w 180"/>
                <a:gd name="T3" fmla="*/ 0 h 280"/>
                <a:gd name="T4" fmla="*/ 180 w 180"/>
                <a:gd name="T5" fmla="*/ 0 h 280"/>
                <a:gd name="T6" fmla="*/ 4 w 180"/>
                <a:gd name="T7" fmla="*/ 280 h 280"/>
                <a:gd name="T8" fmla="*/ 0 w 180"/>
                <a:gd name="T9" fmla="*/ 28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80">
                  <a:moveTo>
                    <a:pt x="0" y="280"/>
                  </a:moveTo>
                  <a:lnTo>
                    <a:pt x="175" y="0"/>
                  </a:lnTo>
                  <a:lnTo>
                    <a:pt x="180" y="0"/>
                  </a:lnTo>
                  <a:lnTo>
                    <a:pt x="4" y="280"/>
                  </a:lnTo>
                  <a:lnTo>
                    <a:pt x="0" y="28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Freeform 224"/>
            <p:cNvSpPr>
              <a:spLocks/>
            </p:cNvSpPr>
            <p:nvPr/>
          </p:nvSpPr>
          <p:spPr bwMode="auto">
            <a:xfrm>
              <a:off x="4522788" y="2022475"/>
              <a:ext cx="84138" cy="260350"/>
            </a:xfrm>
            <a:custGeom>
              <a:avLst/>
              <a:gdLst>
                <a:gd name="T0" fmla="*/ 48 w 53"/>
                <a:gd name="T1" fmla="*/ 0 h 164"/>
                <a:gd name="T2" fmla="*/ 0 w 53"/>
                <a:gd name="T3" fmla="*/ 164 h 164"/>
                <a:gd name="T4" fmla="*/ 5 w 53"/>
                <a:gd name="T5" fmla="*/ 164 h 164"/>
                <a:gd name="T6" fmla="*/ 53 w 53"/>
                <a:gd name="T7" fmla="*/ 0 h 164"/>
                <a:gd name="T8" fmla="*/ 48 w 53"/>
                <a:gd name="T9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64">
                  <a:moveTo>
                    <a:pt x="48" y="0"/>
                  </a:moveTo>
                  <a:lnTo>
                    <a:pt x="0" y="164"/>
                  </a:lnTo>
                  <a:lnTo>
                    <a:pt x="5" y="164"/>
                  </a:lnTo>
                  <a:lnTo>
                    <a:pt x="53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Freeform 225"/>
            <p:cNvSpPr>
              <a:spLocks/>
            </p:cNvSpPr>
            <p:nvPr/>
          </p:nvSpPr>
          <p:spPr bwMode="auto">
            <a:xfrm>
              <a:off x="4170363" y="1854200"/>
              <a:ext cx="346075" cy="428625"/>
            </a:xfrm>
            <a:custGeom>
              <a:avLst/>
              <a:gdLst>
                <a:gd name="T0" fmla="*/ 0 w 218"/>
                <a:gd name="T1" fmla="*/ 0 h 270"/>
                <a:gd name="T2" fmla="*/ 213 w 218"/>
                <a:gd name="T3" fmla="*/ 270 h 270"/>
                <a:gd name="T4" fmla="*/ 218 w 218"/>
                <a:gd name="T5" fmla="*/ 270 h 270"/>
                <a:gd name="T6" fmla="*/ 4 w 218"/>
                <a:gd name="T7" fmla="*/ 0 h 270"/>
                <a:gd name="T8" fmla="*/ 0 w 218"/>
                <a:gd name="T9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70">
                  <a:moveTo>
                    <a:pt x="0" y="0"/>
                  </a:moveTo>
                  <a:lnTo>
                    <a:pt x="213" y="270"/>
                  </a:lnTo>
                  <a:lnTo>
                    <a:pt x="218" y="27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226"/>
            <p:cNvSpPr>
              <a:spLocks/>
            </p:cNvSpPr>
            <p:nvPr/>
          </p:nvSpPr>
          <p:spPr bwMode="auto">
            <a:xfrm>
              <a:off x="3556001" y="1846263"/>
              <a:ext cx="598488" cy="169863"/>
            </a:xfrm>
            <a:custGeom>
              <a:avLst/>
              <a:gdLst>
                <a:gd name="T0" fmla="*/ 0 w 377"/>
                <a:gd name="T1" fmla="*/ 102 h 107"/>
                <a:gd name="T2" fmla="*/ 2 w 377"/>
                <a:gd name="T3" fmla="*/ 99 h 107"/>
                <a:gd name="T4" fmla="*/ 377 w 377"/>
                <a:gd name="T5" fmla="*/ 0 h 107"/>
                <a:gd name="T6" fmla="*/ 377 w 377"/>
                <a:gd name="T7" fmla="*/ 7 h 107"/>
                <a:gd name="T8" fmla="*/ 0 w 377"/>
                <a:gd name="T9" fmla="*/ 107 h 107"/>
                <a:gd name="T10" fmla="*/ 0 w 377"/>
                <a:gd name="T11" fmla="*/ 10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7" h="107">
                  <a:moveTo>
                    <a:pt x="0" y="102"/>
                  </a:moveTo>
                  <a:lnTo>
                    <a:pt x="2" y="99"/>
                  </a:lnTo>
                  <a:lnTo>
                    <a:pt x="377" y="0"/>
                  </a:lnTo>
                  <a:lnTo>
                    <a:pt x="377" y="7"/>
                  </a:lnTo>
                  <a:lnTo>
                    <a:pt x="0" y="107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Freeform 227"/>
            <p:cNvSpPr>
              <a:spLocks/>
            </p:cNvSpPr>
            <p:nvPr/>
          </p:nvSpPr>
          <p:spPr bwMode="auto">
            <a:xfrm>
              <a:off x="3556001" y="1846263"/>
              <a:ext cx="598488" cy="169863"/>
            </a:xfrm>
            <a:custGeom>
              <a:avLst/>
              <a:gdLst>
                <a:gd name="T0" fmla="*/ 0 w 377"/>
                <a:gd name="T1" fmla="*/ 102 h 107"/>
                <a:gd name="T2" fmla="*/ 2 w 377"/>
                <a:gd name="T3" fmla="*/ 99 h 107"/>
                <a:gd name="T4" fmla="*/ 377 w 377"/>
                <a:gd name="T5" fmla="*/ 0 h 107"/>
                <a:gd name="T6" fmla="*/ 377 w 377"/>
                <a:gd name="T7" fmla="*/ 7 h 107"/>
                <a:gd name="T8" fmla="*/ 0 w 377"/>
                <a:gd name="T9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7" h="107">
                  <a:moveTo>
                    <a:pt x="0" y="102"/>
                  </a:moveTo>
                  <a:lnTo>
                    <a:pt x="2" y="99"/>
                  </a:lnTo>
                  <a:lnTo>
                    <a:pt x="377" y="0"/>
                  </a:lnTo>
                  <a:lnTo>
                    <a:pt x="377" y="7"/>
                  </a:lnTo>
                  <a:lnTo>
                    <a:pt x="0" y="10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Freeform 228"/>
            <p:cNvSpPr>
              <a:spLocks/>
            </p:cNvSpPr>
            <p:nvPr/>
          </p:nvSpPr>
          <p:spPr bwMode="auto">
            <a:xfrm>
              <a:off x="3973513" y="1857375"/>
              <a:ext cx="188913" cy="609600"/>
            </a:xfrm>
            <a:custGeom>
              <a:avLst/>
              <a:gdLst>
                <a:gd name="T0" fmla="*/ 114 w 119"/>
                <a:gd name="T1" fmla="*/ 0 h 384"/>
                <a:gd name="T2" fmla="*/ 0 w 119"/>
                <a:gd name="T3" fmla="*/ 384 h 384"/>
                <a:gd name="T4" fmla="*/ 7 w 119"/>
                <a:gd name="T5" fmla="*/ 384 h 384"/>
                <a:gd name="T6" fmla="*/ 119 w 119"/>
                <a:gd name="T7" fmla="*/ 2 h 384"/>
                <a:gd name="T8" fmla="*/ 114 w 119"/>
                <a:gd name="T9" fmla="*/ 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384">
                  <a:moveTo>
                    <a:pt x="114" y="0"/>
                  </a:moveTo>
                  <a:lnTo>
                    <a:pt x="0" y="384"/>
                  </a:lnTo>
                  <a:lnTo>
                    <a:pt x="7" y="384"/>
                  </a:lnTo>
                  <a:lnTo>
                    <a:pt x="119" y="2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Freeform 229"/>
            <p:cNvSpPr>
              <a:spLocks/>
            </p:cNvSpPr>
            <p:nvPr/>
          </p:nvSpPr>
          <p:spPr bwMode="auto">
            <a:xfrm>
              <a:off x="3725863" y="1992313"/>
              <a:ext cx="865188" cy="287338"/>
            </a:xfrm>
            <a:custGeom>
              <a:avLst/>
              <a:gdLst>
                <a:gd name="T0" fmla="*/ 0 w 545"/>
                <a:gd name="T1" fmla="*/ 174 h 181"/>
                <a:gd name="T2" fmla="*/ 540 w 545"/>
                <a:gd name="T3" fmla="*/ 0 h 181"/>
                <a:gd name="T4" fmla="*/ 545 w 545"/>
                <a:gd name="T5" fmla="*/ 5 h 181"/>
                <a:gd name="T6" fmla="*/ 4 w 545"/>
                <a:gd name="T7" fmla="*/ 181 h 181"/>
                <a:gd name="T8" fmla="*/ 0 w 545"/>
                <a:gd name="T9" fmla="*/ 17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5" h="181">
                  <a:moveTo>
                    <a:pt x="0" y="174"/>
                  </a:moveTo>
                  <a:lnTo>
                    <a:pt x="540" y="0"/>
                  </a:lnTo>
                  <a:lnTo>
                    <a:pt x="545" y="5"/>
                  </a:lnTo>
                  <a:lnTo>
                    <a:pt x="4" y="181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Freeform 230"/>
            <p:cNvSpPr>
              <a:spLocks/>
            </p:cNvSpPr>
            <p:nvPr/>
          </p:nvSpPr>
          <p:spPr bwMode="auto">
            <a:xfrm>
              <a:off x="3059113" y="2038350"/>
              <a:ext cx="595313" cy="233363"/>
            </a:xfrm>
            <a:custGeom>
              <a:avLst/>
              <a:gdLst>
                <a:gd name="T0" fmla="*/ 0 w 375"/>
                <a:gd name="T1" fmla="*/ 5 h 147"/>
                <a:gd name="T2" fmla="*/ 375 w 375"/>
                <a:gd name="T3" fmla="*/ 147 h 147"/>
                <a:gd name="T4" fmla="*/ 375 w 375"/>
                <a:gd name="T5" fmla="*/ 142 h 147"/>
                <a:gd name="T6" fmla="*/ 7 w 375"/>
                <a:gd name="T7" fmla="*/ 0 h 147"/>
                <a:gd name="T8" fmla="*/ 0 w 375"/>
                <a:gd name="T9" fmla="*/ 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147">
                  <a:moveTo>
                    <a:pt x="0" y="5"/>
                  </a:moveTo>
                  <a:lnTo>
                    <a:pt x="375" y="147"/>
                  </a:lnTo>
                  <a:lnTo>
                    <a:pt x="375" y="142"/>
                  </a:lnTo>
                  <a:lnTo>
                    <a:pt x="7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Freeform 231"/>
            <p:cNvSpPr>
              <a:spLocks/>
            </p:cNvSpPr>
            <p:nvPr/>
          </p:nvSpPr>
          <p:spPr bwMode="auto">
            <a:xfrm>
              <a:off x="3062288" y="2019300"/>
              <a:ext cx="455613" cy="277813"/>
            </a:xfrm>
            <a:custGeom>
              <a:avLst/>
              <a:gdLst>
                <a:gd name="T0" fmla="*/ 0 w 287"/>
                <a:gd name="T1" fmla="*/ 173 h 175"/>
                <a:gd name="T2" fmla="*/ 285 w 287"/>
                <a:gd name="T3" fmla="*/ 0 h 175"/>
                <a:gd name="T4" fmla="*/ 287 w 287"/>
                <a:gd name="T5" fmla="*/ 5 h 175"/>
                <a:gd name="T6" fmla="*/ 3 w 287"/>
                <a:gd name="T7" fmla="*/ 175 h 175"/>
                <a:gd name="T8" fmla="*/ 0 w 287"/>
                <a:gd name="T9" fmla="*/ 17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175">
                  <a:moveTo>
                    <a:pt x="0" y="173"/>
                  </a:moveTo>
                  <a:lnTo>
                    <a:pt x="285" y="0"/>
                  </a:lnTo>
                  <a:lnTo>
                    <a:pt x="287" y="5"/>
                  </a:lnTo>
                  <a:lnTo>
                    <a:pt x="3" y="175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Freeform 232"/>
            <p:cNvSpPr>
              <a:spLocks/>
            </p:cNvSpPr>
            <p:nvPr/>
          </p:nvSpPr>
          <p:spPr bwMode="auto">
            <a:xfrm>
              <a:off x="2908301" y="2324100"/>
              <a:ext cx="123825" cy="320675"/>
            </a:xfrm>
            <a:custGeom>
              <a:avLst/>
              <a:gdLst>
                <a:gd name="T0" fmla="*/ 74 w 78"/>
                <a:gd name="T1" fmla="*/ 0 h 202"/>
                <a:gd name="T2" fmla="*/ 0 w 78"/>
                <a:gd name="T3" fmla="*/ 202 h 202"/>
                <a:gd name="T4" fmla="*/ 7 w 78"/>
                <a:gd name="T5" fmla="*/ 202 h 202"/>
                <a:gd name="T6" fmla="*/ 78 w 78"/>
                <a:gd name="T7" fmla="*/ 2 h 202"/>
                <a:gd name="T8" fmla="*/ 74 w 78"/>
                <a:gd name="T9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202">
                  <a:moveTo>
                    <a:pt x="74" y="0"/>
                  </a:moveTo>
                  <a:lnTo>
                    <a:pt x="0" y="202"/>
                  </a:lnTo>
                  <a:lnTo>
                    <a:pt x="7" y="202"/>
                  </a:lnTo>
                  <a:lnTo>
                    <a:pt x="78" y="2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Freeform 233"/>
            <p:cNvSpPr>
              <a:spLocks/>
            </p:cNvSpPr>
            <p:nvPr/>
          </p:nvSpPr>
          <p:spPr bwMode="auto">
            <a:xfrm>
              <a:off x="3036888" y="2324100"/>
              <a:ext cx="217488" cy="688975"/>
            </a:xfrm>
            <a:custGeom>
              <a:avLst/>
              <a:gdLst>
                <a:gd name="T0" fmla="*/ 0 w 137"/>
                <a:gd name="T1" fmla="*/ 0 h 434"/>
                <a:gd name="T2" fmla="*/ 130 w 137"/>
                <a:gd name="T3" fmla="*/ 434 h 434"/>
                <a:gd name="T4" fmla="*/ 137 w 137"/>
                <a:gd name="T5" fmla="*/ 434 h 434"/>
                <a:gd name="T6" fmla="*/ 7 w 137"/>
                <a:gd name="T7" fmla="*/ 0 h 434"/>
                <a:gd name="T8" fmla="*/ 0 w 137"/>
                <a:gd name="T9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434">
                  <a:moveTo>
                    <a:pt x="0" y="0"/>
                  </a:moveTo>
                  <a:lnTo>
                    <a:pt x="130" y="434"/>
                  </a:lnTo>
                  <a:lnTo>
                    <a:pt x="137" y="434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Freeform 234"/>
            <p:cNvSpPr>
              <a:spLocks/>
            </p:cNvSpPr>
            <p:nvPr/>
          </p:nvSpPr>
          <p:spPr bwMode="auto">
            <a:xfrm>
              <a:off x="2916238" y="2689225"/>
              <a:ext cx="319088" cy="334963"/>
            </a:xfrm>
            <a:custGeom>
              <a:avLst/>
              <a:gdLst>
                <a:gd name="T0" fmla="*/ 0 w 201"/>
                <a:gd name="T1" fmla="*/ 7 h 211"/>
                <a:gd name="T2" fmla="*/ 199 w 201"/>
                <a:gd name="T3" fmla="*/ 211 h 211"/>
                <a:gd name="T4" fmla="*/ 201 w 201"/>
                <a:gd name="T5" fmla="*/ 202 h 211"/>
                <a:gd name="T6" fmla="*/ 2 w 201"/>
                <a:gd name="T7" fmla="*/ 0 h 211"/>
                <a:gd name="T8" fmla="*/ 0 w 201"/>
                <a:gd name="T9" fmla="*/ 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211">
                  <a:moveTo>
                    <a:pt x="0" y="7"/>
                  </a:moveTo>
                  <a:lnTo>
                    <a:pt x="199" y="211"/>
                  </a:lnTo>
                  <a:lnTo>
                    <a:pt x="201" y="202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Freeform 235"/>
            <p:cNvSpPr>
              <a:spLocks/>
            </p:cNvSpPr>
            <p:nvPr/>
          </p:nvSpPr>
          <p:spPr bwMode="auto">
            <a:xfrm>
              <a:off x="3330576" y="2636838"/>
              <a:ext cx="115888" cy="327025"/>
            </a:xfrm>
            <a:custGeom>
              <a:avLst/>
              <a:gdLst>
                <a:gd name="T0" fmla="*/ 71 w 73"/>
                <a:gd name="T1" fmla="*/ 0 h 206"/>
                <a:gd name="T2" fmla="*/ 0 w 73"/>
                <a:gd name="T3" fmla="*/ 197 h 206"/>
                <a:gd name="T4" fmla="*/ 4 w 73"/>
                <a:gd name="T5" fmla="*/ 206 h 206"/>
                <a:gd name="T6" fmla="*/ 73 w 73"/>
                <a:gd name="T7" fmla="*/ 5 h 206"/>
                <a:gd name="T8" fmla="*/ 71 w 73"/>
                <a:gd name="T9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206">
                  <a:moveTo>
                    <a:pt x="71" y="0"/>
                  </a:moveTo>
                  <a:lnTo>
                    <a:pt x="0" y="197"/>
                  </a:lnTo>
                  <a:lnTo>
                    <a:pt x="4" y="206"/>
                  </a:lnTo>
                  <a:lnTo>
                    <a:pt x="73" y="5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Freeform 236"/>
            <p:cNvSpPr>
              <a:spLocks/>
            </p:cNvSpPr>
            <p:nvPr/>
          </p:nvSpPr>
          <p:spPr bwMode="auto">
            <a:xfrm>
              <a:off x="3048001" y="2312988"/>
              <a:ext cx="384175" cy="296863"/>
            </a:xfrm>
            <a:custGeom>
              <a:avLst/>
              <a:gdLst>
                <a:gd name="T0" fmla="*/ 0 w 242"/>
                <a:gd name="T1" fmla="*/ 7 h 187"/>
                <a:gd name="T2" fmla="*/ 237 w 242"/>
                <a:gd name="T3" fmla="*/ 187 h 187"/>
                <a:gd name="T4" fmla="*/ 242 w 242"/>
                <a:gd name="T5" fmla="*/ 183 h 187"/>
                <a:gd name="T6" fmla="*/ 7 w 242"/>
                <a:gd name="T7" fmla="*/ 0 h 187"/>
                <a:gd name="T8" fmla="*/ 0 w 242"/>
                <a:gd name="T9" fmla="*/ 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2" h="187">
                  <a:moveTo>
                    <a:pt x="0" y="7"/>
                  </a:moveTo>
                  <a:lnTo>
                    <a:pt x="237" y="187"/>
                  </a:lnTo>
                  <a:lnTo>
                    <a:pt x="242" y="183"/>
                  </a:lnTo>
                  <a:lnTo>
                    <a:pt x="7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Freeform 237"/>
            <p:cNvSpPr>
              <a:spLocks/>
            </p:cNvSpPr>
            <p:nvPr/>
          </p:nvSpPr>
          <p:spPr bwMode="auto">
            <a:xfrm>
              <a:off x="3454401" y="2022475"/>
              <a:ext cx="71438" cy="569913"/>
            </a:xfrm>
            <a:custGeom>
              <a:avLst/>
              <a:gdLst>
                <a:gd name="T0" fmla="*/ 38 w 45"/>
                <a:gd name="T1" fmla="*/ 0 h 359"/>
                <a:gd name="T2" fmla="*/ 0 w 45"/>
                <a:gd name="T3" fmla="*/ 359 h 359"/>
                <a:gd name="T4" fmla="*/ 5 w 45"/>
                <a:gd name="T5" fmla="*/ 359 h 359"/>
                <a:gd name="T6" fmla="*/ 45 w 45"/>
                <a:gd name="T7" fmla="*/ 0 h 359"/>
                <a:gd name="T8" fmla="*/ 38 w 45"/>
                <a:gd name="T9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359">
                  <a:moveTo>
                    <a:pt x="38" y="0"/>
                  </a:moveTo>
                  <a:lnTo>
                    <a:pt x="0" y="359"/>
                  </a:lnTo>
                  <a:lnTo>
                    <a:pt x="5" y="359"/>
                  </a:lnTo>
                  <a:lnTo>
                    <a:pt x="45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Freeform 238"/>
            <p:cNvSpPr>
              <a:spLocks/>
            </p:cNvSpPr>
            <p:nvPr/>
          </p:nvSpPr>
          <p:spPr bwMode="auto">
            <a:xfrm>
              <a:off x="3525838" y="2030413"/>
              <a:ext cx="439738" cy="436563"/>
            </a:xfrm>
            <a:custGeom>
              <a:avLst/>
              <a:gdLst>
                <a:gd name="T0" fmla="*/ 0 w 277"/>
                <a:gd name="T1" fmla="*/ 0 h 275"/>
                <a:gd name="T2" fmla="*/ 273 w 277"/>
                <a:gd name="T3" fmla="*/ 275 h 275"/>
                <a:gd name="T4" fmla="*/ 277 w 277"/>
                <a:gd name="T5" fmla="*/ 275 h 275"/>
                <a:gd name="T6" fmla="*/ 7 w 277"/>
                <a:gd name="T7" fmla="*/ 0 h 275"/>
                <a:gd name="T8" fmla="*/ 0 w 277"/>
                <a:gd name="T9" fmla="*/ 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" h="275">
                  <a:moveTo>
                    <a:pt x="0" y="0"/>
                  </a:moveTo>
                  <a:lnTo>
                    <a:pt x="273" y="275"/>
                  </a:lnTo>
                  <a:lnTo>
                    <a:pt x="277" y="275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Freeform 240"/>
            <p:cNvSpPr>
              <a:spLocks/>
            </p:cNvSpPr>
            <p:nvPr/>
          </p:nvSpPr>
          <p:spPr bwMode="auto">
            <a:xfrm>
              <a:off x="3481388" y="2478088"/>
              <a:ext cx="477838" cy="144463"/>
            </a:xfrm>
            <a:custGeom>
              <a:avLst/>
              <a:gdLst>
                <a:gd name="T0" fmla="*/ 0 w 301"/>
                <a:gd name="T1" fmla="*/ 83 h 91"/>
                <a:gd name="T2" fmla="*/ 301 w 301"/>
                <a:gd name="T3" fmla="*/ 0 h 91"/>
                <a:gd name="T4" fmla="*/ 301 w 301"/>
                <a:gd name="T5" fmla="*/ 5 h 91"/>
                <a:gd name="T6" fmla="*/ 0 w 301"/>
                <a:gd name="T7" fmla="*/ 91 h 91"/>
                <a:gd name="T8" fmla="*/ 0 w 301"/>
                <a:gd name="T9" fmla="*/ 8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91">
                  <a:moveTo>
                    <a:pt x="0" y="83"/>
                  </a:moveTo>
                  <a:lnTo>
                    <a:pt x="301" y="0"/>
                  </a:lnTo>
                  <a:lnTo>
                    <a:pt x="301" y="5"/>
                  </a:lnTo>
                  <a:lnTo>
                    <a:pt x="0" y="91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Freeform 241"/>
            <p:cNvSpPr>
              <a:spLocks/>
            </p:cNvSpPr>
            <p:nvPr/>
          </p:nvSpPr>
          <p:spPr bwMode="auto">
            <a:xfrm>
              <a:off x="3989388" y="2305050"/>
              <a:ext cx="527050" cy="173038"/>
            </a:xfrm>
            <a:custGeom>
              <a:avLst/>
              <a:gdLst>
                <a:gd name="T0" fmla="*/ 0 w 332"/>
                <a:gd name="T1" fmla="*/ 105 h 109"/>
                <a:gd name="T2" fmla="*/ 332 w 332"/>
                <a:gd name="T3" fmla="*/ 0 h 109"/>
                <a:gd name="T4" fmla="*/ 332 w 332"/>
                <a:gd name="T5" fmla="*/ 5 h 109"/>
                <a:gd name="T6" fmla="*/ 0 w 332"/>
                <a:gd name="T7" fmla="*/ 109 h 109"/>
                <a:gd name="T8" fmla="*/ 0 w 332"/>
                <a:gd name="T9" fmla="*/ 10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109">
                  <a:moveTo>
                    <a:pt x="0" y="105"/>
                  </a:moveTo>
                  <a:lnTo>
                    <a:pt x="332" y="0"/>
                  </a:lnTo>
                  <a:lnTo>
                    <a:pt x="332" y="5"/>
                  </a:lnTo>
                  <a:lnTo>
                    <a:pt x="0" y="109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Freeform 243"/>
            <p:cNvSpPr>
              <a:spLocks/>
            </p:cNvSpPr>
            <p:nvPr/>
          </p:nvSpPr>
          <p:spPr bwMode="auto">
            <a:xfrm>
              <a:off x="5057776" y="1973263"/>
              <a:ext cx="301625" cy="485775"/>
            </a:xfrm>
            <a:custGeom>
              <a:avLst/>
              <a:gdLst>
                <a:gd name="T0" fmla="*/ 190 w 190"/>
                <a:gd name="T1" fmla="*/ 0 h 306"/>
                <a:gd name="T2" fmla="*/ 0 w 190"/>
                <a:gd name="T3" fmla="*/ 306 h 306"/>
                <a:gd name="T4" fmla="*/ 3 w 190"/>
                <a:gd name="T5" fmla="*/ 306 h 306"/>
                <a:gd name="T6" fmla="*/ 190 w 190"/>
                <a:gd name="T7" fmla="*/ 8 h 306"/>
                <a:gd name="T8" fmla="*/ 190 w 190"/>
                <a:gd name="T9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306">
                  <a:moveTo>
                    <a:pt x="190" y="0"/>
                  </a:moveTo>
                  <a:lnTo>
                    <a:pt x="0" y="306"/>
                  </a:lnTo>
                  <a:lnTo>
                    <a:pt x="3" y="306"/>
                  </a:lnTo>
                  <a:lnTo>
                    <a:pt x="190" y="8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Freeform 244"/>
            <p:cNvSpPr>
              <a:spLocks/>
            </p:cNvSpPr>
            <p:nvPr/>
          </p:nvSpPr>
          <p:spPr bwMode="auto">
            <a:xfrm>
              <a:off x="5381626" y="1981200"/>
              <a:ext cx="46038" cy="636588"/>
            </a:xfrm>
            <a:custGeom>
              <a:avLst/>
              <a:gdLst>
                <a:gd name="T0" fmla="*/ 0 w 29"/>
                <a:gd name="T1" fmla="*/ 0 h 401"/>
                <a:gd name="T2" fmla="*/ 24 w 29"/>
                <a:gd name="T3" fmla="*/ 401 h 401"/>
                <a:gd name="T4" fmla="*/ 29 w 29"/>
                <a:gd name="T5" fmla="*/ 401 h 401"/>
                <a:gd name="T6" fmla="*/ 5 w 29"/>
                <a:gd name="T7" fmla="*/ 0 h 401"/>
                <a:gd name="T8" fmla="*/ 0 w 29"/>
                <a:gd name="T9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01">
                  <a:moveTo>
                    <a:pt x="0" y="0"/>
                  </a:moveTo>
                  <a:lnTo>
                    <a:pt x="24" y="401"/>
                  </a:lnTo>
                  <a:lnTo>
                    <a:pt x="29" y="401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Freeform 245"/>
            <p:cNvSpPr>
              <a:spLocks/>
            </p:cNvSpPr>
            <p:nvPr/>
          </p:nvSpPr>
          <p:spPr bwMode="auto">
            <a:xfrm>
              <a:off x="5434013" y="2297113"/>
              <a:ext cx="169863" cy="328613"/>
            </a:xfrm>
            <a:custGeom>
              <a:avLst/>
              <a:gdLst>
                <a:gd name="T0" fmla="*/ 100 w 107"/>
                <a:gd name="T1" fmla="*/ 0 h 207"/>
                <a:gd name="T2" fmla="*/ 0 w 107"/>
                <a:gd name="T3" fmla="*/ 202 h 207"/>
                <a:gd name="T4" fmla="*/ 5 w 107"/>
                <a:gd name="T5" fmla="*/ 207 h 207"/>
                <a:gd name="T6" fmla="*/ 107 w 107"/>
                <a:gd name="T7" fmla="*/ 0 h 207"/>
                <a:gd name="T8" fmla="*/ 100 w 107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207">
                  <a:moveTo>
                    <a:pt x="100" y="0"/>
                  </a:moveTo>
                  <a:lnTo>
                    <a:pt x="0" y="202"/>
                  </a:lnTo>
                  <a:lnTo>
                    <a:pt x="5" y="207"/>
                  </a:lnTo>
                  <a:lnTo>
                    <a:pt x="107" y="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Freeform 246"/>
            <p:cNvSpPr>
              <a:spLocks/>
            </p:cNvSpPr>
            <p:nvPr/>
          </p:nvSpPr>
          <p:spPr bwMode="auto">
            <a:xfrm>
              <a:off x="5057776" y="2486025"/>
              <a:ext cx="334963" cy="158750"/>
            </a:xfrm>
            <a:custGeom>
              <a:avLst/>
              <a:gdLst>
                <a:gd name="T0" fmla="*/ 0 w 211"/>
                <a:gd name="T1" fmla="*/ 5 h 100"/>
                <a:gd name="T2" fmla="*/ 211 w 211"/>
                <a:gd name="T3" fmla="*/ 100 h 100"/>
                <a:gd name="T4" fmla="*/ 211 w 211"/>
                <a:gd name="T5" fmla="*/ 90 h 100"/>
                <a:gd name="T6" fmla="*/ 0 w 211"/>
                <a:gd name="T7" fmla="*/ 0 h 100"/>
                <a:gd name="T8" fmla="*/ 0 w 211"/>
                <a:gd name="T9" fmla="*/ 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00">
                  <a:moveTo>
                    <a:pt x="0" y="5"/>
                  </a:moveTo>
                  <a:lnTo>
                    <a:pt x="211" y="100"/>
                  </a:lnTo>
                  <a:lnTo>
                    <a:pt x="211" y="9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Freeform 247"/>
            <p:cNvSpPr>
              <a:spLocks/>
            </p:cNvSpPr>
            <p:nvPr/>
          </p:nvSpPr>
          <p:spPr bwMode="auto">
            <a:xfrm>
              <a:off x="5326063" y="2667000"/>
              <a:ext cx="93663" cy="425450"/>
            </a:xfrm>
            <a:custGeom>
              <a:avLst/>
              <a:gdLst>
                <a:gd name="T0" fmla="*/ 56 w 59"/>
                <a:gd name="T1" fmla="*/ 0 h 268"/>
                <a:gd name="T2" fmla="*/ 0 w 59"/>
                <a:gd name="T3" fmla="*/ 268 h 268"/>
                <a:gd name="T4" fmla="*/ 7 w 59"/>
                <a:gd name="T5" fmla="*/ 268 h 268"/>
                <a:gd name="T6" fmla="*/ 59 w 59"/>
                <a:gd name="T7" fmla="*/ 0 h 268"/>
                <a:gd name="T8" fmla="*/ 56 w 59"/>
                <a:gd name="T9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268">
                  <a:moveTo>
                    <a:pt x="56" y="0"/>
                  </a:moveTo>
                  <a:lnTo>
                    <a:pt x="0" y="268"/>
                  </a:lnTo>
                  <a:lnTo>
                    <a:pt x="7" y="268"/>
                  </a:lnTo>
                  <a:lnTo>
                    <a:pt x="59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Freeform 248"/>
            <p:cNvSpPr>
              <a:spLocks/>
            </p:cNvSpPr>
            <p:nvPr/>
          </p:nvSpPr>
          <p:spPr bwMode="auto">
            <a:xfrm>
              <a:off x="4994276" y="2497138"/>
              <a:ext cx="52388" cy="614363"/>
            </a:xfrm>
            <a:custGeom>
              <a:avLst/>
              <a:gdLst>
                <a:gd name="T0" fmla="*/ 28 w 33"/>
                <a:gd name="T1" fmla="*/ 0 h 387"/>
                <a:gd name="T2" fmla="*/ 0 w 33"/>
                <a:gd name="T3" fmla="*/ 387 h 387"/>
                <a:gd name="T4" fmla="*/ 2 w 33"/>
                <a:gd name="T5" fmla="*/ 387 h 387"/>
                <a:gd name="T6" fmla="*/ 33 w 33"/>
                <a:gd name="T7" fmla="*/ 0 h 387"/>
                <a:gd name="T8" fmla="*/ 28 w 33"/>
                <a:gd name="T9" fmla="*/ 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87">
                  <a:moveTo>
                    <a:pt x="28" y="0"/>
                  </a:moveTo>
                  <a:lnTo>
                    <a:pt x="0" y="387"/>
                  </a:lnTo>
                  <a:lnTo>
                    <a:pt x="2" y="387"/>
                  </a:lnTo>
                  <a:lnTo>
                    <a:pt x="3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Freeform 249"/>
            <p:cNvSpPr>
              <a:spLocks/>
            </p:cNvSpPr>
            <p:nvPr/>
          </p:nvSpPr>
          <p:spPr bwMode="auto">
            <a:xfrm>
              <a:off x="5005388" y="2667000"/>
              <a:ext cx="409575" cy="444500"/>
            </a:xfrm>
            <a:custGeom>
              <a:avLst/>
              <a:gdLst>
                <a:gd name="T0" fmla="*/ 254 w 258"/>
                <a:gd name="T1" fmla="*/ 0 h 280"/>
                <a:gd name="T2" fmla="*/ 0 w 258"/>
                <a:gd name="T3" fmla="*/ 278 h 280"/>
                <a:gd name="T4" fmla="*/ 5 w 258"/>
                <a:gd name="T5" fmla="*/ 280 h 280"/>
                <a:gd name="T6" fmla="*/ 258 w 258"/>
                <a:gd name="T7" fmla="*/ 0 h 280"/>
                <a:gd name="T8" fmla="*/ 254 w 258"/>
                <a:gd name="T9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80">
                  <a:moveTo>
                    <a:pt x="254" y="0"/>
                  </a:moveTo>
                  <a:lnTo>
                    <a:pt x="0" y="278"/>
                  </a:lnTo>
                  <a:lnTo>
                    <a:pt x="5" y="280"/>
                  </a:lnTo>
                  <a:lnTo>
                    <a:pt x="258" y="0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Freeform 250"/>
            <p:cNvSpPr>
              <a:spLocks/>
            </p:cNvSpPr>
            <p:nvPr/>
          </p:nvSpPr>
          <p:spPr bwMode="auto">
            <a:xfrm>
              <a:off x="5241926" y="2735263"/>
              <a:ext cx="76200" cy="357188"/>
            </a:xfrm>
            <a:custGeom>
              <a:avLst/>
              <a:gdLst>
                <a:gd name="T0" fmla="*/ 0 w 48"/>
                <a:gd name="T1" fmla="*/ 0 h 225"/>
                <a:gd name="T2" fmla="*/ 41 w 48"/>
                <a:gd name="T3" fmla="*/ 225 h 225"/>
                <a:gd name="T4" fmla="*/ 48 w 48"/>
                <a:gd name="T5" fmla="*/ 225 h 225"/>
                <a:gd name="T6" fmla="*/ 8 w 48"/>
                <a:gd name="T7" fmla="*/ 0 h 225"/>
                <a:gd name="T8" fmla="*/ 0 w 48"/>
                <a:gd name="T9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25">
                  <a:moveTo>
                    <a:pt x="0" y="0"/>
                  </a:moveTo>
                  <a:lnTo>
                    <a:pt x="41" y="225"/>
                  </a:lnTo>
                  <a:lnTo>
                    <a:pt x="48" y="225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Freeform 251"/>
            <p:cNvSpPr>
              <a:spLocks/>
            </p:cNvSpPr>
            <p:nvPr/>
          </p:nvSpPr>
          <p:spPr bwMode="auto">
            <a:xfrm>
              <a:off x="4492626" y="2312988"/>
              <a:ext cx="38100" cy="546100"/>
            </a:xfrm>
            <a:custGeom>
              <a:avLst/>
              <a:gdLst>
                <a:gd name="T0" fmla="*/ 19 w 24"/>
                <a:gd name="T1" fmla="*/ 2 h 344"/>
                <a:gd name="T2" fmla="*/ 0 w 24"/>
                <a:gd name="T3" fmla="*/ 344 h 344"/>
                <a:gd name="T4" fmla="*/ 5 w 24"/>
                <a:gd name="T5" fmla="*/ 344 h 344"/>
                <a:gd name="T6" fmla="*/ 24 w 24"/>
                <a:gd name="T7" fmla="*/ 0 h 344"/>
                <a:gd name="T8" fmla="*/ 19 w 24"/>
                <a:gd name="T9" fmla="*/ 2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44">
                  <a:moveTo>
                    <a:pt x="19" y="2"/>
                  </a:moveTo>
                  <a:lnTo>
                    <a:pt x="0" y="344"/>
                  </a:lnTo>
                  <a:lnTo>
                    <a:pt x="5" y="344"/>
                  </a:lnTo>
                  <a:lnTo>
                    <a:pt x="24" y="0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Freeform 252"/>
            <p:cNvSpPr>
              <a:spLocks/>
            </p:cNvSpPr>
            <p:nvPr/>
          </p:nvSpPr>
          <p:spPr bwMode="auto">
            <a:xfrm>
              <a:off x="4508501" y="2493963"/>
              <a:ext cx="523875" cy="379413"/>
            </a:xfrm>
            <a:custGeom>
              <a:avLst/>
              <a:gdLst>
                <a:gd name="T0" fmla="*/ 0 w 330"/>
                <a:gd name="T1" fmla="*/ 235 h 239"/>
                <a:gd name="T2" fmla="*/ 327 w 330"/>
                <a:gd name="T3" fmla="*/ 0 h 239"/>
                <a:gd name="T4" fmla="*/ 330 w 330"/>
                <a:gd name="T5" fmla="*/ 5 h 239"/>
                <a:gd name="T6" fmla="*/ 0 w 330"/>
                <a:gd name="T7" fmla="*/ 239 h 239"/>
                <a:gd name="T8" fmla="*/ 0 w 330"/>
                <a:gd name="T9" fmla="*/ 23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0" h="239">
                  <a:moveTo>
                    <a:pt x="0" y="235"/>
                  </a:moveTo>
                  <a:lnTo>
                    <a:pt x="327" y="0"/>
                  </a:lnTo>
                  <a:lnTo>
                    <a:pt x="330" y="5"/>
                  </a:lnTo>
                  <a:lnTo>
                    <a:pt x="0" y="239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Freeform 253"/>
            <p:cNvSpPr>
              <a:spLocks/>
            </p:cNvSpPr>
            <p:nvPr/>
          </p:nvSpPr>
          <p:spPr bwMode="auto">
            <a:xfrm>
              <a:off x="4508501" y="2878138"/>
              <a:ext cx="466725" cy="252413"/>
            </a:xfrm>
            <a:custGeom>
              <a:avLst/>
              <a:gdLst>
                <a:gd name="T0" fmla="*/ 0 w 294"/>
                <a:gd name="T1" fmla="*/ 7 h 159"/>
                <a:gd name="T2" fmla="*/ 289 w 294"/>
                <a:gd name="T3" fmla="*/ 159 h 159"/>
                <a:gd name="T4" fmla="*/ 294 w 294"/>
                <a:gd name="T5" fmla="*/ 156 h 159"/>
                <a:gd name="T6" fmla="*/ 2 w 294"/>
                <a:gd name="T7" fmla="*/ 0 h 159"/>
                <a:gd name="T8" fmla="*/ 0 w 294"/>
                <a:gd name="T9" fmla="*/ 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4" h="159">
                  <a:moveTo>
                    <a:pt x="0" y="7"/>
                  </a:moveTo>
                  <a:lnTo>
                    <a:pt x="289" y="159"/>
                  </a:lnTo>
                  <a:lnTo>
                    <a:pt x="294" y="156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Freeform 254"/>
            <p:cNvSpPr>
              <a:spLocks/>
            </p:cNvSpPr>
            <p:nvPr/>
          </p:nvSpPr>
          <p:spPr bwMode="auto">
            <a:xfrm>
              <a:off x="3981451" y="2478088"/>
              <a:ext cx="496888" cy="400050"/>
            </a:xfrm>
            <a:custGeom>
              <a:avLst/>
              <a:gdLst>
                <a:gd name="T0" fmla="*/ 0 w 313"/>
                <a:gd name="T1" fmla="*/ 7 h 252"/>
                <a:gd name="T2" fmla="*/ 313 w 313"/>
                <a:gd name="T3" fmla="*/ 252 h 252"/>
                <a:gd name="T4" fmla="*/ 313 w 313"/>
                <a:gd name="T5" fmla="*/ 245 h 252"/>
                <a:gd name="T6" fmla="*/ 2 w 313"/>
                <a:gd name="T7" fmla="*/ 0 h 252"/>
                <a:gd name="T8" fmla="*/ 0 w 313"/>
                <a:gd name="T9" fmla="*/ 7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3" h="252">
                  <a:moveTo>
                    <a:pt x="0" y="7"/>
                  </a:moveTo>
                  <a:lnTo>
                    <a:pt x="313" y="252"/>
                  </a:lnTo>
                  <a:lnTo>
                    <a:pt x="313" y="245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Freeform 255"/>
            <p:cNvSpPr>
              <a:spLocks/>
            </p:cNvSpPr>
            <p:nvPr/>
          </p:nvSpPr>
          <p:spPr bwMode="auto">
            <a:xfrm>
              <a:off x="3857626" y="2486025"/>
              <a:ext cx="120650" cy="576263"/>
            </a:xfrm>
            <a:custGeom>
              <a:avLst/>
              <a:gdLst>
                <a:gd name="T0" fmla="*/ 73 w 76"/>
                <a:gd name="T1" fmla="*/ 0 h 363"/>
                <a:gd name="T2" fmla="*/ 0 w 76"/>
                <a:gd name="T3" fmla="*/ 363 h 363"/>
                <a:gd name="T4" fmla="*/ 7 w 76"/>
                <a:gd name="T5" fmla="*/ 363 h 363"/>
                <a:gd name="T6" fmla="*/ 76 w 76"/>
                <a:gd name="T7" fmla="*/ 2 h 363"/>
                <a:gd name="T8" fmla="*/ 73 w 76"/>
                <a:gd name="T9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63">
                  <a:moveTo>
                    <a:pt x="73" y="0"/>
                  </a:moveTo>
                  <a:lnTo>
                    <a:pt x="0" y="363"/>
                  </a:lnTo>
                  <a:lnTo>
                    <a:pt x="7" y="363"/>
                  </a:lnTo>
                  <a:lnTo>
                    <a:pt x="76" y="2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Freeform 256"/>
            <p:cNvSpPr>
              <a:spLocks/>
            </p:cNvSpPr>
            <p:nvPr/>
          </p:nvSpPr>
          <p:spPr bwMode="auto">
            <a:xfrm>
              <a:off x="3451226" y="2633663"/>
              <a:ext cx="387350" cy="428625"/>
            </a:xfrm>
            <a:custGeom>
              <a:avLst/>
              <a:gdLst>
                <a:gd name="T0" fmla="*/ 0 w 244"/>
                <a:gd name="T1" fmla="*/ 4 h 270"/>
                <a:gd name="T2" fmla="*/ 239 w 244"/>
                <a:gd name="T3" fmla="*/ 270 h 270"/>
                <a:gd name="T4" fmla="*/ 244 w 244"/>
                <a:gd name="T5" fmla="*/ 270 h 270"/>
                <a:gd name="T6" fmla="*/ 7 w 244"/>
                <a:gd name="T7" fmla="*/ 0 h 270"/>
                <a:gd name="T8" fmla="*/ 0 w 244"/>
                <a:gd name="T9" fmla="*/ 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270">
                  <a:moveTo>
                    <a:pt x="0" y="4"/>
                  </a:moveTo>
                  <a:lnTo>
                    <a:pt x="239" y="270"/>
                  </a:lnTo>
                  <a:lnTo>
                    <a:pt x="244" y="270"/>
                  </a:lnTo>
                  <a:lnTo>
                    <a:pt x="7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Freeform 257"/>
            <p:cNvSpPr>
              <a:spLocks/>
            </p:cNvSpPr>
            <p:nvPr/>
          </p:nvSpPr>
          <p:spPr bwMode="auto">
            <a:xfrm>
              <a:off x="3879851" y="2878138"/>
              <a:ext cx="606425" cy="203200"/>
            </a:xfrm>
            <a:custGeom>
              <a:avLst/>
              <a:gdLst>
                <a:gd name="T0" fmla="*/ 0 w 382"/>
                <a:gd name="T1" fmla="*/ 123 h 128"/>
                <a:gd name="T2" fmla="*/ 382 w 382"/>
                <a:gd name="T3" fmla="*/ 0 h 128"/>
                <a:gd name="T4" fmla="*/ 382 w 382"/>
                <a:gd name="T5" fmla="*/ 7 h 128"/>
                <a:gd name="T6" fmla="*/ 0 w 382"/>
                <a:gd name="T7" fmla="*/ 128 h 128"/>
                <a:gd name="T8" fmla="*/ 0 w 382"/>
                <a:gd name="T9" fmla="*/ 12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2" h="128">
                  <a:moveTo>
                    <a:pt x="0" y="123"/>
                  </a:moveTo>
                  <a:lnTo>
                    <a:pt x="382" y="0"/>
                  </a:lnTo>
                  <a:lnTo>
                    <a:pt x="382" y="7"/>
                  </a:lnTo>
                  <a:lnTo>
                    <a:pt x="0" y="128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Freeform 258"/>
            <p:cNvSpPr>
              <a:spLocks/>
            </p:cNvSpPr>
            <p:nvPr/>
          </p:nvSpPr>
          <p:spPr bwMode="auto">
            <a:xfrm>
              <a:off x="4384676" y="2889250"/>
              <a:ext cx="112713" cy="455613"/>
            </a:xfrm>
            <a:custGeom>
              <a:avLst/>
              <a:gdLst>
                <a:gd name="T0" fmla="*/ 68 w 71"/>
                <a:gd name="T1" fmla="*/ 0 h 287"/>
                <a:gd name="T2" fmla="*/ 0 w 71"/>
                <a:gd name="T3" fmla="*/ 287 h 287"/>
                <a:gd name="T4" fmla="*/ 4 w 71"/>
                <a:gd name="T5" fmla="*/ 287 h 287"/>
                <a:gd name="T6" fmla="*/ 71 w 71"/>
                <a:gd name="T7" fmla="*/ 0 h 287"/>
                <a:gd name="T8" fmla="*/ 68 w 71"/>
                <a:gd name="T9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287">
                  <a:moveTo>
                    <a:pt x="68" y="0"/>
                  </a:moveTo>
                  <a:lnTo>
                    <a:pt x="0" y="287"/>
                  </a:lnTo>
                  <a:lnTo>
                    <a:pt x="4" y="287"/>
                  </a:lnTo>
                  <a:lnTo>
                    <a:pt x="71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Freeform 259"/>
            <p:cNvSpPr>
              <a:spLocks/>
            </p:cNvSpPr>
            <p:nvPr/>
          </p:nvSpPr>
          <p:spPr bwMode="auto">
            <a:xfrm>
              <a:off x="3360738" y="2982913"/>
              <a:ext cx="895350" cy="41275"/>
            </a:xfrm>
            <a:custGeom>
              <a:avLst/>
              <a:gdLst>
                <a:gd name="T0" fmla="*/ 0 w 564"/>
                <a:gd name="T1" fmla="*/ 0 h 26"/>
                <a:gd name="T2" fmla="*/ 564 w 564"/>
                <a:gd name="T3" fmla="*/ 19 h 26"/>
                <a:gd name="T4" fmla="*/ 564 w 564"/>
                <a:gd name="T5" fmla="*/ 26 h 26"/>
                <a:gd name="T6" fmla="*/ 0 w 564"/>
                <a:gd name="T7" fmla="*/ 5 h 26"/>
                <a:gd name="T8" fmla="*/ 0 w 564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4" h="26">
                  <a:moveTo>
                    <a:pt x="0" y="0"/>
                  </a:moveTo>
                  <a:lnTo>
                    <a:pt x="564" y="19"/>
                  </a:lnTo>
                  <a:lnTo>
                    <a:pt x="564" y="26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Freeform 260"/>
            <p:cNvSpPr>
              <a:spLocks/>
            </p:cNvSpPr>
            <p:nvPr/>
          </p:nvSpPr>
          <p:spPr bwMode="auto">
            <a:xfrm>
              <a:off x="3278188" y="3040063"/>
              <a:ext cx="549275" cy="49213"/>
            </a:xfrm>
            <a:custGeom>
              <a:avLst/>
              <a:gdLst>
                <a:gd name="T0" fmla="*/ 0 w 346"/>
                <a:gd name="T1" fmla="*/ 0 h 31"/>
                <a:gd name="T2" fmla="*/ 346 w 346"/>
                <a:gd name="T3" fmla="*/ 26 h 31"/>
                <a:gd name="T4" fmla="*/ 346 w 346"/>
                <a:gd name="T5" fmla="*/ 31 h 31"/>
                <a:gd name="T6" fmla="*/ 0 w 346"/>
                <a:gd name="T7" fmla="*/ 5 h 31"/>
                <a:gd name="T8" fmla="*/ 0 w 346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6" h="31">
                  <a:moveTo>
                    <a:pt x="0" y="0"/>
                  </a:moveTo>
                  <a:lnTo>
                    <a:pt x="346" y="26"/>
                  </a:lnTo>
                  <a:lnTo>
                    <a:pt x="346" y="31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Freeform 261"/>
            <p:cNvSpPr>
              <a:spLocks/>
            </p:cNvSpPr>
            <p:nvPr/>
          </p:nvSpPr>
          <p:spPr bwMode="auto">
            <a:xfrm>
              <a:off x="3259138" y="3051175"/>
              <a:ext cx="55563" cy="244475"/>
            </a:xfrm>
            <a:custGeom>
              <a:avLst/>
              <a:gdLst>
                <a:gd name="T0" fmla="*/ 0 w 35"/>
                <a:gd name="T1" fmla="*/ 0 h 154"/>
                <a:gd name="T2" fmla="*/ 30 w 35"/>
                <a:gd name="T3" fmla="*/ 154 h 154"/>
                <a:gd name="T4" fmla="*/ 35 w 35"/>
                <a:gd name="T5" fmla="*/ 154 h 154"/>
                <a:gd name="T6" fmla="*/ 4 w 35"/>
                <a:gd name="T7" fmla="*/ 0 h 154"/>
                <a:gd name="T8" fmla="*/ 0 w 35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54">
                  <a:moveTo>
                    <a:pt x="0" y="0"/>
                  </a:moveTo>
                  <a:lnTo>
                    <a:pt x="30" y="154"/>
                  </a:lnTo>
                  <a:lnTo>
                    <a:pt x="35" y="154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Freeform 262"/>
            <p:cNvSpPr>
              <a:spLocks/>
            </p:cNvSpPr>
            <p:nvPr/>
          </p:nvSpPr>
          <p:spPr bwMode="auto">
            <a:xfrm>
              <a:off x="3262313" y="3043238"/>
              <a:ext cx="560388" cy="477838"/>
            </a:xfrm>
            <a:custGeom>
              <a:avLst/>
              <a:gdLst>
                <a:gd name="T0" fmla="*/ 0 w 353"/>
                <a:gd name="T1" fmla="*/ 5 h 301"/>
                <a:gd name="T2" fmla="*/ 351 w 353"/>
                <a:gd name="T3" fmla="*/ 301 h 301"/>
                <a:gd name="T4" fmla="*/ 353 w 353"/>
                <a:gd name="T5" fmla="*/ 297 h 301"/>
                <a:gd name="T6" fmla="*/ 5 w 353"/>
                <a:gd name="T7" fmla="*/ 0 h 301"/>
                <a:gd name="T8" fmla="*/ 0 w 353"/>
                <a:gd name="T9" fmla="*/ 5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301">
                  <a:moveTo>
                    <a:pt x="0" y="5"/>
                  </a:moveTo>
                  <a:lnTo>
                    <a:pt x="351" y="301"/>
                  </a:lnTo>
                  <a:lnTo>
                    <a:pt x="353" y="297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Freeform 263"/>
            <p:cNvSpPr>
              <a:spLocks/>
            </p:cNvSpPr>
            <p:nvPr/>
          </p:nvSpPr>
          <p:spPr bwMode="auto">
            <a:xfrm>
              <a:off x="3838576" y="3114675"/>
              <a:ext cx="19050" cy="388938"/>
            </a:xfrm>
            <a:custGeom>
              <a:avLst/>
              <a:gdLst>
                <a:gd name="T0" fmla="*/ 7 w 12"/>
                <a:gd name="T1" fmla="*/ 5 h 245"/>
                <a:gd name="T2" fmla="*/ 0 w 12"/>
                <a:gd name="T3" fmla="*/ 245 h 245"/>
                <a:gd name="T4" fmla="*/ 7 w 12"/>
                <a:gd name="T5" fmla="*/ 245 h 245"/>
                <a:gd name="T6" fmla="*/ 12 w 12"/>
                <a:gd name="T7" fmla="*/ 0 h 245"/>
                <a:gd name="T8" fmla="*/ 7 w 12"/>
                <a:gd name="T9" fmla="*/ 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45">
                  <a:moveTo>
                    <a:pt x="7" y="5"/>
                  </a:moveTo>
                  <a:lnTo>
                    <a:pt x="0" y="245"/>
                  </a:lnTo>
                  <a:lnTo>
                    <a:pt x="7" y="245"/>
                  </a:lnTo>
                  <a:lnTo>
                    <a:pt x="12" y="0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Freeform 264"/>
            <p:cNvSpPr>
              <a:spLocks/>
            </p:cNvSpPr>
            <p:nvPr/>
          </p:nvSpPr>
          <p:spPr bwMode="auto">
            <a:xfrm>
              <a:off x="3879851" y="3089275"/>
              <a:ext cx="477838" cy="274638"/>
            </a:xfrm>
            <a:custGeom>
              <a:avLst/>
              <a:gdLst>
                <a:gd name="T0" fmla="*/ 0 w 301"/>
                <a:gd name="T1" fmla="*/ 12 h 173"/>
                <a:gd name="T2" fmla="*/ 296 w 301"/>
                <a:gd name="T3" fmla="*/ 173 h 173"/>
                <a:gd name="T4" fmla="*/ 301 w 301"/>
                <a:gd name="T5" fmla="*/ 168 h 173"/>
                <a:gd name="T6" fmla="*/ 0 w 301"/>
                <a:gd name="T7" fmla="*/ 0 h 173"/>
                <a:gd name="T8" fmla="*/ 0 w 301"/>
                <a:gd name="T9" fmla="*/ 1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173">
                  <a:moveTo>
                    <a:pt x="0" y="12"/>
                  </a:moveTo>
                  <a:lnTo>
                    <a:pt x="296" y="173"/>
                  </a:lnTo>
                  <a:lnTo>
                    <a:pt x="301" y="168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Freeform 265"/>
            <p:cNvSpPr>
              <a:spLocks/>
            </p:cNvSpPr>
            <p:nvPr/>
          </p:nvSpPr>
          <p:spPr bwMode="auto">
            <a:xfrm>
              <a:off x="4398963" y="3136900"/>
              <a:ext cx="568325" cy="230188"/>
            </a:xfrm>
            <a:custGeom>
              <a:avLst/>
              <a:gdLst>
                <a:gd name="T0" fmla="*/ 0 w 358"/>
                <a:gd name="T1" fmla="*/ 136 h 145"/>
                <a:gd name="T2" fmla="*/ 358 w 358"/>
                <a:gd name="T3" fmla="*/ 0 h 145"/>
                <a:gd name="T4" fmla="*/ 358 w 358"/>
                <a:gd name="T5" fmla="*/ 8 h 145"/>
                <a:gd name="T6" fmla="*/ 0 w 358"/>
                <a:gd name="T7" fmla="*/ 145 h 145"/>
                <a:gd name="T8" fmla="*/ 0 w 358"/>
                <a:gd name="T9" fmla="*/ 136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145">
                  <a:moveTo>
                    <a:pt x="0" y="136"/>
                  </a:moveTo>
                  <a:lnTo>
                    <a:pt x="358" y="0"/>
                  </a:lnTo>
                  <a:lnTo>
                    <a:pt x="358" y="8"/>
                  </a:lnTo>
                  <a:lnTo>
                    <a:pt x="0" y="145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Freeform 266"/>
            <p:cNvSpPr>
              <a:spLocks/>
            </p:cNvSpPr>
            <p:nvPr/>
          </p:nvSpPr>
          <p:spPr bwMode="auto">
            <a:xfrm>
              <a:off x="5019676" y="3122613"/>
              <a:ext cx="260350" cy="14288"/>
            </a:xfrm>
            <a:custGeom>
              <a:avLst/>
              <a:gdLst>
                <a:gd name="T0" fmla="*/ 0 w 164"/>
                <a:gd name="T1" fmla="*/ 2 h 9"/>
                <a:gd name="T2" fmla="*/ 164 w 164"/>
                <a:gd name="T3" fmla="*/ 0 h 9"/>
                <a:gd name="T4" fmla="*/ 164 w 164"/>
                <a:gd name="T5" fmla="*/ 2 h 9"/>
                <a:gd name="T6" fmla="*/ 0 w 164"/>
                <a:gd name="T7" fmla="*/ 9 h 9"/>
                <a:gd name="T8" fmla="*/ 0 w 164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9">
                  <a:moveTo>
                    <a:pt x="0" y="2"/>
                  </a:moveTo>
                  <a:lnTo>
                    <a:pt x="164" y="0"/>
                  </a:lnTo>
                  <a:lnTo>
                    <a:pt x="164" y="2"/>
                  </a:lnTo>
                  <a:lnTo>
                    <a:pt x="0" y="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Freeform 267"/>
            <p:cNvSpPr>
              <a:spLocks/>
            </p:cNvSpPr>
            <p:nvPr/>
          </p:nvSpPr>
          <p:spPr bwMode="auto">
            <a:xfrm>
              <a:off x="4640263" y="3141663"/>
              <a:ext cx="331788" cy="417513"/>
            </a:xfrm>
            <a:custGeom>
              <a:avLst/>
              <a:gdLst>
                <a:gd name="T0" fmla="*/ 209 w 209"/>
                <a:gd name="T1" fmla="*/ 0 h 263"/>
                <a:gd name="T2" fmla="*/ 0 w 209"/>
                <a:gd name="T3" fmla="*/ 263 h 263"/>
                <a:gd name="T4" fmla="*/ 9 w 209"/>
                <a:gd name="T5" fmla="*/ 263 h 263"/>
                <a:gd name="T6" fmla="*/ 209 w 209"/>
                <a:gd name="T7" fmla="*/ 5 h 263"/>
                <a:gd name="T8" fmla="*/ 209 w 209"/>
                <a:gd name="T9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63">
                  <a:moveTo>
                    <a:pt x="209" y="0"/>
                  </a:moveTo>
                  <a:lnTo>
                    <a:pt x="0" y="263"/>
                  </a:lnTo>
                  <a:lnTo>
                    <a:pt x="9" y="263"/>
                  </a:lnTo>
                  <a:lnTo>
                    <a:pt x="209" y="5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Freeform 268"/>
            <p:cNvSpPr>
              <a:spLocks/>
            </p:cNvSpPr>
            <p:nvPr/>
          </p:nvSpPr>
          <p:spPr bwMode="auto">
            <a:xfrm>
              <a:off x="4813301" y="3149600"/>
              <a:ext cx="169863" cy="247650"/>
            </a:xfrm>
            <a:custGeom>
              <a:avLst/>
              <a:gdLst>
                <a:gd name="T0" fmla="*/ 100 w 107"/>
                <a:gd name="T1" fmla="*/ 0 h 156"/>
                <a:gd name="T2" fmla="*/ 0 w 107"/>
                <a:gd name="T3" fmla="*/ 154 h 156"/>
                <a:gd name="T4" fmla="*/ 10 w 107"/>
                <a:gd name="T5" fmla="*/ 156 h 156"/>
                <a:gd name="T6" fmla="*/ 107 w 107"/>
                <a:gd name="T7" fmla="*/ 0 h 156"/>
                <a:gd name="T8" fmla="*/ 100 w 107"/>
                <a:gd name="T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56">
                  <a:moveTo>
                    <a:pt x="100" y="0"/>
                  </a:moveTo>
                  <a:lnTo>
                    <a:pt x="0" y="154"/>
                  </a:lnTo>
                  <a:lnTo>
                    <a:pt x="10" y="156"/>
                  </a:lnTo>
                  <a:lnTo>
                    <a:pt x="107" y="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Freeform 269"/>
            <p:cNvSpPr>
              <a:spLocks/>
            </p:cNvSpPr>
            <p:nvPr/>
          </p:nvSpPr>
          <p:spPr bwMode="auto">
            <a:xfrm>
              <a:off x="4648201" y="3432175"/>
              <a:ext cx="138113" cy="131763"/>
            </a:xfrm>
            <a:custGeom>
              <a:avLst/>
              <a:gdLst>
                <a:gd name="T0" fmla="*/ 87 w 87"/>
                <a:gd name="T1" fmla="*/ 0 h 83"/>
                <a:gd name="T2" fmla="*/ 0 w 87"/>
                <a:gd name="T3" fmla="*/ 78 h 83"/>
                <a:gd name="T4" fmla="*/ 4 w 87"/>
                <a:gd name="T5" fmla="*/ 83 h 83"/>
                <a:gd name="T6" fmla="*/ 87 w 87"/>
                <a:gd name="T7" fmla="*/ 4 h 83"/>
                <a:gd name="T8" fmla="*/ 87 w 87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83">
                  <a:moveTo>
                    <a:pt x="87" y="0"/>
                  </a:moveTo>
                  <a:lnTo>
                    <a:pt x="0" y="78"/>
                  </a:lnTo>
                  <a:lnTo>
                    <a:pt x="4" y="83"/>
                  </a:lnTo>
                  <a:lnTo>
                    <a:pt x="87" y="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Freeform 270"/>
            <p:cNvSpPr>
              <a:spLocks/>
            </p:cNvSpPr>
            <p:nvPr/>
          </p:nvSpPr>
          <p:spPr bwMode="auto">
            <a:xfrm>
              <a:off x="3860801" y="3371850"/>
              <a:ext cx="496888" cy="149225"/>
            </a:xfrm>
            <a:custGeom>
              <a:avLst/>
              <a:gdLst>
                <a:gd name="T0" fmla="*/ 0 w 313"/>
                <a:gd name="T1" fmla="*/ 87 h 94"/>
                <a:gd name="T2" fmla="*/ 311 w 313"/>
                <a:gd name="T3" fmla="*/ 0 h 94"/>
                <a:gd name="T4" fmla="*/ 313 w 313"/>
                <a:gd name="T5" fmla="*/ 4 h 94"/>
                <a:gd name="T6" fmla="*/ 0 w 313"/>
                <a:gd name="T7" fmla="*/ 94 h 94"/>
                <a:gd name="T8" fmla="*/ 0 w 313"/>
                <a:gd name="T9" fmla="*/ 8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3" h="94">
                  <a:moveTo>
                    <a:pt x="0" y="87"/>
                  </a:moveTo>
                  <a:lnTo>
                    <a:pt x="311" y="0"/>
                  </a:lnTo>
                  <a:lnTo>
                    <a:pt x="313" y="4"/>
                  </a:lnTo>
                  <a:lnTo>
                    <a:pt x="0" y="94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Freeform 271"/>
            <p:cNvSpPr>
              <a:spLocks/>
            </p:cNvSpPr>
            <p:nvPr/>
          </p:nvSpPr>
          <p:spPr bwMode="auto">
            <a:xfrm>
              <a:off x="3868738" y="3525838"/>
              <a:ext cx="730250" cy="55563"/>
            </a:xfrm>
            <a:custGeom>
              <a:avLst/>
              <a:gdLst>
                <a:gd name="T0" fmla="*/ 0 w 460"/>
                <a:gd name="T1" fmla="*/ 0 h 35"/>
                <a:gd name="T2" fmla="*/ 460 w 460"/>
                <a:gd name="T3" fmla="*/ 31 h 35"/>
                <a:gd name="T4" fmla="*/ 460 w 460"/>
                <a:gd name="T5" fmla="*/ 35 h 35"/>
                <a:gd name="T6" fmla="*/ 0 w 460"/>
                <a:gd name="T7" fmla="*/ 5 h 35"/>
                <a:gd name="T8" fmla="*/ 0 w 460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0" h="35">
                  <a:moveTo>
                    <a:pt x="0" y="0"/>
                  </a:moveTo>
                  <a:lnTo>
                    <a:pt x="460" y="31"/>
                  </a:lnTo>
                  <a:lnTo>
                    <a:pt x="460" y="3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Freeform 272"/>
            <p:cNvSpPr>
              <a:spLocks/>
            </p:cNvSpPr>
            <p:nvPr/>
          </p:nvSpPr>
          <p:spPr bwMode="auto">
            <a:xfrm>
              <a:off x="4384676" y="3375025"/>
              <a:ext cx="217488" cy="195263"/>
            </a:xfrm>
            <a:custGeom>
              <a:avLst/>
              <a:gdLst>
                <a:gd name="T0" fmla="*/ 0 w 137"/>
                <a:gd name="T1" fmla="*/ 0 h 123"/>
                <a:gd name="T2" fmla="*/ 137 w 137"/>
                <a:gd name="T3" fmla="*/ 123 h 123"/>
                <a:gd name="T4" fmla="*/ 137 w 137"/>
                <a:gd name="T5" fmla="*/ 116 h 123"/>
                <a:gd name="T6" fmla="*/ 7 w 137"/>
                <a:gd name="T7" fmla="*/ 0 h 123"/>
                <a:gd name="T8" fmla="*/ 0 w 137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23">
                  <a:moveTo>
                    <a:pt x="0" y="0"/>
                  </a:moveTo>
                  <a:lnTo>
                    <a:pt x="137" y="123"/>
                  </a:lnTo>
                  <a:lnTo>
                    <a:pt x="137" y="116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Oval 273"/>
            <p:cNvSpPr>
              <a:spLocks noChangeArrowheads="1"/>
            </p:cNvSpPr>
            <p:nvPr/>
          </p:nvSpPr>
          <p:spPr bwMode="auto">
            <a:xfrm>
              <a:off x="3243263" y="1250950"/>
              <a:ext cx="71438" cy="71438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Oval 274"/>
            <p:cNvSpPr>
              <a:spLocks noChangeArrowheads="1"/>
            </p:cNvSpPr>
            <p:nvPr/>
          </p:nvSpPr>
          <p:spPr bwMode="auto">
            <a:xfrm>
              <a:off x="3748088" y="1352550"/>
              <a:ext cx="79375" cy="82550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Oval 275"/>
            <p:cNvSpPr>
              <a:spLocks noChangeArrowheads="1"/>
            </p:cNvSpPr>
            <p:nvPr/>
          </p:nvSpPr>
          <p:spPr bwMode="auto">
            <a:xfrm>
              <a:off x="3792538" y="1025525"/>
              <a:ext cx="60325" cy="60325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Oval 276"/>
            <p:cNvSpPr>
              <a:spLocks noChangeArrowheads="1"/>
            </p:cNvSpPr>
            <p:nvPr/>
          </p:nvSpPr>
          <p:spPr bwMode="auto">
            <a:xfrm>
              <a:off x="3973513" y="908050"/>
              <a:ext cx="76200" cy="71438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Oval 277"/>
            <p:cNvSpPr>
              <a:spLocks noChangeArrowheads="1"/>
            </p:cNvSpPr>
            <p:nvPr/>
          </p:nvSpPr>
          <p:spPr bwMode="auto">
            <a:xfrm>
              <a:off x="4365626" y="1266825"/>
              <a:ext cx="55563" cy="58738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Oval 278"/>
            <p:cNvSpPr>
              <a:spLocks noChangeArrowheads="1"/>
            </p:cNvSpPr>
            <p:nvPr/>
          </p:nvSpPr>
          <p:spPr bwMode="auto">
            <a:xfrm>
              <a:off x="4692651" y="1127125"/>
              <a:ext cx="79375" cy="82550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Oval 279"/>
            <p:cNvSpPr>
              <a:spLocks noChangeArrowheads="1"/>
            </p:cNvSpPr>
            <p:nvPr/>
          </p:nvSpPr>
          <p:spPr bwMode="auto">
            <a:xfrm>
              <a:off x="4967288" y="1352550"/>
              <a:ext cx="65088" cy="63500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Oval 280"/>
            <p:cNvSpPr>
              <a:spLocks noChangeArrowheads="1"/>
            </p:cNvSpPr>
            <p:nvPr/>
          </p:nvSpPr>
          <p:spPr bwMode="auto">
            <a:xfrm>
              <a:off x="5013326" y="2447925"/>
              <a:ext cx="55563" cy="60325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Oval 281"/>
            <p:cNvSpPr>
              <a:spLocks noChangeArrowheads="1"/>
            </p:cNvSpPr>
            <p:nvPr/>
          </p:nvSpPr>
          <p:spPr bwMode="auto">
            <a:xfrm>
              <a:off x="4140201" y="1819275"/>
              <a:ext cx="44450" cy="46038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Oval 282"/>
            <p:cNvSpPr>
              <a:spLocks noChangeArrowheads="1"/>
            </p:cNvSpPr>
            <p:nvPr/>
          </p:nvSpPr>
          <p:spPr bwMode="auto">
            <a:xfrm>
              <a:off x="5197476" y="2667000"/>
              <a:ext cx="85725" cy="82550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Oval 283"/>
            <p:cNvSpPr>
              <a:spLocks noChangeArrowheads="1"/>
            </p:cNvSpPr>
            <p:nvPr/>
          </p:nvSpPr>
          <p:spPr bwMode="auto">
            <a:xfrm>
              <a:off x="4572001" y="1931988"/>
              <a:ext cx="98425" cy="98425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Oval 284"/>
            <p:cNvSpPr>
              <a:spLocks noChangeArrowheads="1"/>
            </p:cNvSpPr>
            <p:nvPr/>
          </p:nvSpPr>
          <p:spPr bwMode="auto">
            <a:xfrm>
              <a:off x="4802188" y="1789113"/>
              <a:ext cx="57150" cy="57150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Oval 285"/>
            <p:cNvSpPr>
              <a:spLocks noChangeArrowheads="1"/>
            </p:cNvSpPr>
            <p:nvPr/>
          </p:nvSpPr>
          <p:spPr bwMode="auto">
            <a:xfrm>
              <a:off x="5276851" y="1398588"/>
              <a:ext cx="79375" cy="77788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Oval 286"/>
            <p:cNvSpPr>
              <a:spLocks noChangeArrowheads="1"/>
            </p:cNvSpPr>
            <p:nvPr/>
          </p:nvSpPr>
          <p:spPr bwMode="auto">
            <a:xfrm>
              <a:off x="5280026" y="1778000"/>
              <a:ext cx="87313" cy="87313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Oval 287"/>
            <p:cNvSpPr>
              <a:spLocks noChangeArrowheads="1"/>
            </p:cNvSpPr>
            <p:nvPr/>
          </p:nvSpPr>
          <p:spPr bwMode="auto">
            <a:xfrm>
              <a:off x="5389563" y="2609850"/>
              <a:ext cx="60325" cy="60325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Oval 288"/>
            <p:cNvSpPr>
              <a:spLocks noChangeArrowheads="1"/>
            </p:cNvSpPr>
            <p:nvPr/>
          </p:nvSpPr>
          <p:spPr bwMode="auto">
            <a:xfrm>
              <a:off x="5562601" y="2241550"/>
              <a:ext cx="74613" cy="74613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Oval 289"/>
            <p:cNvSpPr>
              <a:spLocks noChangeArrowheads="1"/>
            </p:cNvSpPr>
            <p:nvPr/>
          </p:nvSpPr>
          <p:spPr bwMode="auto">
            <a:xfrm>
              <a:off x="4505326" y="2279650"/>
              <a:ext cx="44450" cy="44450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Oval 290"/>
            <p:cNvSpPr>
              <a:spLocks noChangeArrowheads="1"/>
            </p:cNvSpPr>
            <p:nvPr/>
          </p:nvSpPr>
          <p:spPr bwMode="auto">
            <a:xfrm>
              <a:off x="4591051" y="3548063"/>
              <a:ext cx="71438" cy="68263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Oval 291"/>
            <p:cNvSpPr>
              <a:spLocks noChangeArrowheads="1"/>
            </p:cNvSpPr>
            <p:nvPr/>
          </p:nvSpPr>
          <p:spPr bwMode="auto">
            <a:xfrm>
              <a:off x="4768851" y="3382963"/>
              <a:ext cx="66675" cy="66675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Oval 292"/>
            <p:cNvSpPr>
              <a:spLocks noChangeArrowheads="1"/>
            </p:cNvSpPr>
            <p:nvPr/>
          </p:nvSpPr>
          <p:spPr bwMode="auto">
            <a:xfrm>
              <a:off x="4964113" y="3100388"/>
              <a:ext cx="55563" cy="60325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Oval 293"/>
            <p:cNvSpPr>
              <a:spLocks noChangeArrowheads="1"/>
            </p:cNvSpPr>
            <p:nvPr/>
          </p:nvSpPr>
          <p:spPr bwMode="auto">
            <a:xfrm>
              <a:off x="5280026" y="3084513"/>
              <a:ext cx="76200" cy="76200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Oval 294"/>
            <p:cNvSpPr>
              <a:spLocks noChangeArrowheads="1"/>
            </p:cNvSpPr>
            <p:nvPr/>
          </p:nvSpPr>
          <p:spPr bwMode="auto">
            <a:xfrm>
              <a:off x="4346576" y="3333750"/>
              <a:ext cx="57150" cy="60325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Oval 295"/>
            <p:cNvSpPr>
              <a:spLocks noChangeArrowheads="1"/>
            </p:cNvSpPr>
            <p:nvPr/>
          </p:nvSpPr>
          <p:spPr bwMode="auto">
            <a:xfrm>
              <a:off x="3756026" y="1439863"/>
              <a:ext cx="52388" cy="52388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Oval 296"/>
            <p:cNvSpPr>
              <a:spLocks noChangeArrowheads="1"/>
            </p:cNvSpPr>
            <p:nvPr/>
          </p:nvSpPr>
          <p:spPr bwMode="auto">
            <a:xfrm>
              <a:off x="3009901" y="2274888"/>
              <a:ext cx="57150" cy="57150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Oval 297"/>
            <p:cNvSpPr>
              <a:spLocks noChangeArrowheads="1"/>
            </p:cNvSpPr>
            <p:nvPr/>
          </p:nvSpPr>
          <p:spPr bwMode="auto">
            <a:xfrm>
              <a:off x="2855913" y="2628900"/>
              <a:ext cx="82550" cy="79375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Oval 298"/>
            <p:cNvSpPr>
              <a:spLocks noChangeArrowheads="1"/>
            </p:cNvSpPr>
            <p:nvPr/>
          </p:nvSpPr>
          <p:spPr bwMode="auto">
            <a:xfrm>
              <a:off x="3281363" y="3292475"/>
              <a:ext cx="68263" cy="66675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Oval 299"/>
            <p:cNvSpPr>
              <a:spLocks noChangeArrowheads="1"/>
            </p:cNvSpPr>
            <p:nvPr/>
          </p:nvSpPr>
          <p:spPr bwMode="auto">
            <a:xfrm>
              <a:off x="3228976" y="3001963"/>
              <a:ext cx="60325" cy="60325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Oval 300"/>
            <p:cNvSpPr>
              <a:spLocks noChangeArrowheads="1"/>
            </p:cNvSpPr>
            <p:nvPr/>
          </p:nvSpPr>
          <p:spPr bwMode="auto">
            <a:xfrm>
              <a:off x="3281363" y="2933700"/>
              <a:ext cx="85725" cy="87313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Oval 301"/>
            <p:cNvSpPr>
              <a:spLocks noChangeArrowheads="1"/>
            </p:cNvSpPr>
            <p:nvPr/>
          </p:nvSpPr>
          <p:spPr bwMode="auto">
            <a:xfrm>
              <a:off x="2855913" y="1868488"/>
              <a:ext cx="79375" cy="82550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Oval 302"/>
            <p:cNvSpPr>
              <a:spLocks noChangeArrowheads="1"/>
            </p:cNvSpPr>
            <p:nvPr/>
          </p:nvSpPr>
          <p:spPr bwMode="auto">
            <a:xfrm>
              <a:off x="3954463" y="2455863"/>
              <a:ext cx="41275" cy="41275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Oval 303"/>
            <p:cNvSpPr>
              <a:spLocks noChangeArrowheads="1"/>
            </p:cNvSpPr>
            <p:nvPr/>
          </p:nvSpPr>
          <p:spPr bwMode="auto">
            <a:xfrm>
              <a:off x="3827463" y="3054350"/>
              <a:ext cx="55563" cy="53975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Oval 304"/>
            <p:cNvSpPr>
              <a:spLocks noChangeArrowheads="1"/>
            </p:cNvSpPr>
            <p:nvPr/>
          </p:nvSpPr>
          <p:spPr bwMode="auto">
            <a:xfrm>
              <a:off x="3951288" y="3544888"/>
              <a:ext cx="68263" cy="71438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Oval 305"/>
            <p:cNvSpPr>
              <a:spLocks noChangeArrowheads="1"/>
            </p:cNvSpPr>
            <p:nvPr/>
          </p:nvSpPr>
          <p:spPr bwMode="auto">
            <a:xfrm>
              <a:off x="3811588" y="3498850"/>
              <a:ext cx="57150" cy="57150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Oval 306"/>
            <p:cNvSpPr>
              <a:spLocks noChangeArrowheads="1"/>
            </p:cNvSpPr>
            <p:nvPr/>
          </p:nvSpPr>
          <p:spPr bwMode="auto">
            <a:xfrm>
              <a:off x="3209926" y="1533525"/>
              <a:ext cx="60325" cy="60325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Oval 307"/>
            <p:cNvSpPr>
              <a:spLocks noChangeArrowheads="1"/>
            </p:cNvSpPr>
            <p:nvPr/>
          </p:nvSpPr>
          <p:spPr bwMode="auto">
            <a:xfrm>
              <a:off x="2998788" y="1981200"/>
              <a:ext cx="87313" cy="87313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Oval 308"/>
            <p:cNvSpPr>
              <a:spLocks noChangeArrowheads="1"/>
            </p:cNvSpPr>
            <p:nvPr/>
          </p:nvSpPr>
          <p:spPr bwMode="auto">
            <a:xfrm>
              <a:off x="3498851" y="1981200"/>
              <a:ext cx="57150" cy="57150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Oval 309"/>
            <p:cNvSpPr>
              <a:spLocks noChangeArrowheads="1"/>
            </p:cNvSpPr>
            <p:nvPr/>
          </p:nvSpPr>
          <p:spPr bwMode="auto">
            <a:xfrm>
              <a:off x="3643313" y="2233613"/>
              <a:ext cx="93663" cy="93663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Oval 310"/>
            <p:cNvSpPr>
              <a:spLocks noChangeArrowheads="1"/>
            </p:cNvSpPr>
            <p:nvPr/>
          </p:nvSpPr>
          <p:spPr bwMode="auto">
            <a:xfrm>
              <a:off x="3421063" y="2587625"/>
              <a:ext cx="60325" cy="57150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Oval 311"/>
            <p:cNvSpPr>
              <a:spLocks noChangeArrowheads="1"/>
            </p:cNvSpPr>
            <p:nvPr/>
          </p:nvSpPr>
          <p:spPr bwMode="auto">
            <a:xfrm>
              <a:off x="4248151" y="2971800"/>
              <a:ext cx="95250" cy="93663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Oval 312"/>
            <p:cNvSpPr>
              <a:spLocks noChangeArrowheads="1"/>
            </p:cNvSpPr>
            <p:nvPr/>
          </p:nvSpPr>
          <p:spPr bwMode="auto">
            <a:xfrm>
              <a:off x="4475163" y="2855913"/>
              <a:ext cx="41275" cy="41275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Oval 313"/>
            <p:cNvSpPr>
              <a:spLocks noChangeArrowheads="1"/>
            </p:cNvSpPr>
            <p:nvPr/>
          </p:nvSpPr>
          <p:spPr bwMode="auto">
            <a:xfrm>
              <a:off x="4583113" y="949325"/>
              <a:ext cx="71438" cy="71438"/>
            </a:xfrm>
            <a:prstGeom prst="ellipse">
              <a:avLst/>
            </a:prstGeom>
            <a:solidFill>
              <a:srgbClr val="DB19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Freeform 314"/>
            <p:cNvSpPr>
              <a:spLocks/>
            </p:cNvSpPr>
            <p:nvPr/>
          </p:nvSpPr>
          <p:spPr bwMode="auto">
            <a:xfrm>
              <a:off x="3303588" y="949325"/>
              <a:ext cx="685800" cy="331788"/>
            </a:xfrm>
            <a:custGeom>
              <a:avLst/>
              <a:gdLst>
                <a:gd name="T0" fmla="*/ 0 w 432"/>
                <a:gd name="T1" fmla="*/ 202 h 209"/>
                <a:gd name="T2" fmla="*/ 427 w 432"/>
                <a:gd name="T3" fmla="*/ 0 h 209"/>
                <a:gd name="T4" fmla="*/ 432 w 432"/>
                <a:gd name="T5" fmla="*/ 7 h 209"/>
                <a:gd name="T6" fmla="*/ 2 w 432"/>
                <a:gd name="T7" fmla="*/ 209 h 209"/>
                <a:gd name="T8" fmla="*/ 0 w 432"/>
                <a:gd name="T9" fmla="*/ 20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2" h="209">
                  <a:moveTo>
                    <a:pt x="0" y="202"/>
                  </a:moveTo>
                  <a:lnTo>
                    <a:pt x="427" y="0"/>
                  </a:lnTo>
                  <a:lnTo>
                    <a:pt x="432" y="7"/>
                  </a:lnTo>
                  <a:lnTo>
                    <a:pt x="2" y="209"/>
                  </a:lnTo>
                  <a:lnTo>
                    <a:pt x="0" y="202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Freeform 315"/>
            <p:cNvSpPr>
              <a:spLocks/>
            </p:cNvSpPr>
            <p:nvPr/>
          </p:nvSpPr>
          <p:spPr bwMode="auto">
            <a:xfrm>
              <a:off x="4041776" y="946150"/>
              <a:ext cx="546100" cy="44450"/>
            </a:xfrm>
            <a:custGeom>
              <a:avLst/>
              <a:gdLst>
                <a:gd name="T0" fmla="*/ 0 w 344"/>
                <a:gd name="T1" fmla="*/ 0 h 28"/>
                <a:gd name="T2" fmla="*/ 344 w 344"/>
                <a:gd name="T3" fmla="*/ 24 h 28"/>
                <a:gd name="T4" fmla="*/ 344 w 344"/>
                <a:gd name="T5" fmla="*/ 28 h 28"/>
                <a:gd name="T6" fmla="*/ 0 w 344"/>
                <a:gd name="T7" fmla="*/ 7 h 28"/>
                <a:gd name="T8" fmla="*/ 0 w 344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" h="28">
                  <a:moveTo>
                    <a:pt x="0" y="0"/>
                  </a:moveTo>
                  <a:lnTo>
                    <a:pt x="344" y="24"/>
                  </a:lnTo>
                  <a:lnTo>
                    <a:pt x="344" y="28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Freeform 316"/>
            <p:cNvSpPr>
              <a:spLocks/>
            </p:cNvSpPr>
            <p:nvPr/>
          </p:nvSpPr>
          <p:spPr bwMode="auto">
            <a:xfrm>
              <a:off x="4041776" y="949325"/>
              <a:ext cx="658813" cy="219075"/>
            </a:xfrm>
            <a:custGeom>
              <a:avLst/>
              <a:gdLst>
                <a:gd name="T0" fmla="*/ 0 w 415"/>
                <a:gd name="T1" fmla="*/ 5 h 138"/>
                <a:gd name="T2" fmla="*/ 415 w 415"/>
                <a:gd name="T3" fmla="*/ 138 h 138"/>
                <a:gd name="T4" fmla="*/ 415 w 415"/>
                <a:gd name="T5" fmla="*/ 131 h 138"/>
                <a:gd name="T6" fmla="*/ 0 w 415"/>
                <a:gd name="T7" fmla="*/ 0 h 138"/>
                <a:gd name="T8" fmla="*/ 0 w 415"/>
                <a:gd name="T9" fmla="*/ 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138">
                  <a:moveTo>
                    <a:pt x="0" y="5"/>
                  </a:moveTo>
                  <a:lnTo>
                    <a:pt x="415" y="138"/>
                  </a:lnTo>
                  <a:lnTo>
                    <a:pt x="415" y="131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Freeform 317"/>
            <p:cNvSpPr>
              <a:spLocks/>
            </p:cNvSpPr>
            <p:nvPr/>
          </p:nvSpPr>
          <p:spPr bwMode="auto">
            <a:xfrm>
              <a:off x="4637088" y="1001713"/>
              <a:ext cx="650875" cy="430213"/>
            </a:xfrm>
            <a:custGeom>
              <a:avLst/>
              <a:gdLst>
                <a:gd name="T0" fmla="*/ 0 w 410"/>
                <a:gd name="T1" fmla="*/ 10 h 271"/>
                <a:gd name="T2" fmla="*/ 405 w 410"/>
                <a:gd name="T3" fmla="*/ 271 h 271"/>
                <a:gd name="T4" fmla="*/ 410 w 410"/>
                <a:gd name="T5" fmla="*/ 266 h 271"/>
                <a:gd name="T6" fmla="*/ 4 w 410"/>
                <a:gd name="T7" fmla="*/ 0 h 271"/>
                <a:gd name="T8" fmla="*/ 0 w 410"/>
                <a:gd name="T9" fmla="*/ 1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271">
                  <a:moveTo>
                    <a:pt x="0" y="10"/>
                  </a:moveTo>
                  <a:lnTo>
                    <a:pt x="405" y="271"/>
                  </a:lnTo>
                  <a:lnTo>
                    <a:pt x="410" y="266"/>
                  </a:lnTo>
                  <a:lnTo>
                    <a:pt x="4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Freeform 318"/>
            <p:cNvSpPr>
              <a:spLocks/>
            </p:cNvSpPr>
            <p:nvPr/>
          </p:nvSpPr>
          <p:spPr bwMode="auto">
            <a:xfrm>
              <a:off x="5326063" y="2309813"/>
              <a:ext cx="277813" cy="782638"/>
            </a:xfrm>
            <a:custGeom>
              <a:avLst/>
              <a:gdLst>
                <a:gd name="T0" fmla="*/ 175 w 175"/>
                <a:gd name="T1" fmla="*/ 0 h 493"/>
                <a:gd name="T2" fmla="*/ 7 w 175"/>
                <a:gd name="T3" fmla="*/ 493 h 493"/>
                <a:gd name="T4" fmla="*/ 0 w 175"/>
                <a:gd name="T5" fmla="*/ 493 h 493"/>
                <a:gd name="T6" fmla="*/ 168 w 175"/>
                <a:gd name="T7" fmla="*/ 0 h 493"/>
                <a:gd name="T8" fmla="*/ 175 w 175"/>
                <a:gd name="T9" fmla="*/ 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493">
                  <a:moveTo>
                    <a:pt x="175" y="0"/>
                  </a:moveTo>
                  <a:lnTo>
                    <a:pt x="7" y="493"/>
                  </a:lnTo>
                  <a:lnTo>
                    <a:pt x="0" y="493"/>
                  </a:lnTo>
                  <a:lnTo>
                    <a:pt x="168" y="0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Freeform 319"/>
            <p:cNvSpPr>
              <a:spLocks/>
            </p:cNvSpPr>
            <p:nvPr/>
          </p:nvSpPr>
          <p:spPr bwMode="auto">
            <a:xfrm>
              <a:off x="4654551" y="3144838"/>
              <a:ext cx="647700" cy="433388"/>
            </a:xfrm>
            <a:custGeom>
              <a:avLst/>
              <a:gdLst>
                <a:gd name="T0" fmla="*/ 0 w 408"/>
                <a:gd name="T1" fmla="*/ 273 h 273"/>
                <a:gd name="T2" fmla="*/ 408 w 408"/>
                <a:gd name="T3" fmla="*/ 3 h 273"/>
                <a:gd name="T4" fmla="*/ 404 w 408"/>
                <a:gd name="T5" fmla="*/ 0 h 273"/>
                <a:gd name="T6" fmla="*/ 0 w 408"/>
                <a:gd name="T7" fmla="*/ 266 h 273"/>
                <a:gd name="T8" fmla="*/ 0 w 408"/>
                <a:gd name="T9" fmla="*/ 273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8" h="273">
                  <a:moveTo>
                    <a:pt x="0" y="273"/>
                  </a:moveTo>
                  <a:lnTo>
                    <a:pt x="408" y="3"/>
                  </a:lnTo>
                  <a:lnTo>
                    <a:pt x="404" y="0"/>
                  </a:lnTo>
                  <a:lnTo>
                    <a:pt x="0" y="266"/>
                  </a:lnTo>
                  <a:lnTo>
                    <a:pt x="0" y="273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Freeform 320"/>
            <p:cNvSpPr>
              <a:spLocks/>
            </p:cNvSpPr>
            <p:nvPr/>
          </p:nvSpPr>
          <p:spPr bwMode="auto">
            <a:xfrm>
              <a:off x="3333751" y="3336925"/>
              <a:ext cx="482600" cy="200025"/>
            </a:xfrm>
            <a:custGeom>
              <a:avLst/>
              <a:gdLst>
                <a:gd name="T0" fmla="*/ 0 w 304"/>
                <a:gd name="T1" fmla="*/ 10 h 126"/>
                <a:gd name="T2" fmla="*/ 304 w 304"/>
                <a:gd name="T3" fmla="*/ 126 h 126"/>
                <a:gd name="T4" fmla="*/ 304 w 304"/>
                <a:gd name="T5" fmla="*/ 116 h 126"/>
                <a:gd name="T6" fmla="*/ 5 w 304"/>
                <a:gd name="T7" fmla="*/ 0 h 126"/>
                <a:gd name="T8" fmla="*/ 0 w 304"/>
                <a:gd name="T9" fmla="*/ 1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4" h="126">
                  <a:moveTo>
                    <a:pt x="0" y="10"/>
                  </a:moveTo>
                  <a:lnTo>
                    <a:pt x="304" y="126"/>
                  </a:lnTo>
                  <a:lnTo>
                    <a:pt x="304" y="116"/>
                  </a:lnTo>
                  <a:lnTo>
                    <a:pt x="5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Freeform 321"/>
            <p:cNvSpPr>
              <a:spLocks/>
            </p:cNvSpPr>
            <p:nvPr/>
          </p:nvSpPr>
          <p:spPr bwMode="auto">
            <a:xfrm>
              <a:off x="2900363" y="2700338"/>
              <a:ext cx="400050" cy="606425"/>
            </a:xfrm>
            <a:custGeom>
              <a:avLst/>
              <a:gdLst>
                <a:gd name="T0" fmla="*/ 0 w 252"/>
                <a:gd name="T1" fmla="*/ 0 h 382"/>
                <a:gd name="T2" fmla="*/ 245 w 252"/>
                <a:gd name="T3" fmla="*/ 382 h 382"/>
                <a:gd name="T4" fmla="*/ 252 w 252"/>
                <a:gd name="T5" fmla="*/ 380 h 382"/>
                <a:gd name="T6" fmla="*/ 7 w 252"/>
                <a:gd name="T7" fmla="*/ 0 h 382"/>
                <a:gd name="T8" fmla="*/ 0 w 252"/>
                <a:gd name="T9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382">
                  <a:moveTo>
                    <a:pt x="0" y="0"/>
                  </a:moveTo>
                  <a:lnTo>
                    <a:pt x="245" y="382"/>
                  </a:lnTo>
                  <a:lnTo>
                    <a:pt x="252" y="38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Rectangle 322"/>
            <p:cNvSpPr>
              <a:spLocks noChangeArrowheads="1"/>
            </p:cNvSpPr>
            <p:nvPr/>
          </p:nvSpPr>
          <p:spPr bwMode="auto">
            <a:xfrm>
              <a:off x="2889251" y="1944688"/>
              <a:ext cx="7938" cy="700088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Freeform 323"/>
            <p:cNvSpPr>
              <a:spLocks/>
            </p:cNvSpPr>
            <p:nvPr/>
          </p:nvSpPr>
          <p:spPr bwMode="auto">
            <a:xfrm>
              <a:off x="2908301" y="1308100"/>
              <a:ext cx="365125" cy="582613"/>
            </a:xfrm>
            <a:custGeom>
              <a:avLst/>
              <a:gdLst>
                <a:gd name="T0" fmla="*/ 0 w 230"/>
                <a:gd name="T1" fmla="*/ 363 h 367"/>
                <a:gd name="T2" fmla="*/ 223 w 230"/>
                <a:gd name="T3" fmla="*/ 0 h 367"/>
                <a:gd name="T4" fmla="*/ 230 w 230"/>
                <a:gd name="T5" fmla="*/ 0 h 367"/>
                <a:gd name="T6" fmla="*/ 7 w 230"/>
                <a:gd name="T7" fmla="*/ 367 h 367"/>
                <a:gd name="T8" fmla="*/ 0 w 230"/>
                <a:gd name="T9" fmla="*/ 36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" h="367">
                  <a:moveTo>
                    <a:pt x="0" y="363"/>
                  </a:moveTo>
                  <a:lnTo>
                    <a:pt x="223" y="0"/>
                  </a:lnTo>
                  <a:lnTo>
                    <a:pt x="230" y="0"/>
                  </a:lnTo>
                  <a:lnTo>
                    <a:pt x="7" y="367"/>
                  </a:lnTo>
                  <a:lnTo>
                    <a:pt x="0" y="363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Freeform 324"/>
            <p:cNvSpPr>
              <a:spLocks/>
            </p:cNvSpPr>
            <p:nvPr/>
          </p:nvSpPr>
          <p:spPr bwMode="auto">
            <a:xfrm>
              <a:off x="3048001" y="1311275"/>
              <a:ext cx="225425" cy="685800"/>
            </a:xfrm>
            <a:custGeom>
              <a:avLst/>
              <a:gdLst>
                <a:gd name="T0" fmla="*/ 135 w 142"/>
                <a:gd name="T1" fmla="*/ 0 h 432"/>
                <a:gd name="T2" fmla="*/ 0 w 142"/>
                <a:gd name="T3" fmla="*/ 429 h 432"/>
                <a:gd name="T4" fmla="*/ 9 w 142"/>
                <a:gd name="T5" fmla="*/ 432 h 432"/>
                <a:gd name="T6" fmla="*/ 142 w 142"/>
                <a:gd name="T7" fmla="*/ 0 h 432"/>
                <a:gd name="T8" fmla="*/ 135 w 142"/>
                <a:gd name="T9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432">
                  <a:moveTo>
                    <a:pt x="135" y="0"/>
                  </a:moveTo>
                  <a:lnTo>
                    <a:pt x="0" y="429"/>
                  </a:lnTo>
                  <a:lnTo>
                    <a:pt x="9" y="432"/>
                  </a:lnTo>
                  <a:lnTo>
                    <a:pt x="142" y="0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Freeform 325"/>
            <p:cNvSpPr>
              <a:spLocks/>
            </p:cNvSpPr>
            <p:nvPr/>
          </p:nvSpPr>
          <p:spPr bwMode="auto">
            <a:xfrm>
              <a:off x="3797301" y="968375"/>
              <a:ext cx="206375" cy="400050"/>
            </a:xfrm>
            <a:custGeom>
              <a:avLst/>
              <a:gdLst>
                <a:gd name="T0" fmla="*/ 121 w 130"/>
                <a:gd name="T1" fmla="*/ 0 h 252"/>
                <a:gd name="T2" fmla="*/ 0 w 130"/>
                <a:gd name="T3" fmla="*/ 247 h 252"/>
                <a:gd name="T4" fmla="*/ 5 w 130"/>
                <a:gd name="T5" fmla="*/ 252 h 252"/>
                <a:gd name="T6" fmla="*/ 130 w 130"/>
                <a:gd name="T7" fmla="*/ 0 h 252"/>
                <a:gd name="T8" fmla="*/ 121 w 130"/>
                <a:gd name="T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252">
                  <a:moveTo>
                    <a:pt x="121" y="0"/>
                  </a:moveTo>
                  <a:lnTo>
                    <a:pt x="0" y="247"/>
                  </a:lnTo>
                  <a:lnTo>
                    <a:pt x="5" y="252"/>
                  </a:lnTo>
                  <a:lnTo>
                    <a:pt x="130" y="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Freeform 326"/>
            <p:cNvSpPr>
              <a:spLocks/>
            </p:cNvSpPr>
            <p:nvPr/>
          </p:nvSpPr>
          <p:spPr bwMode="auto">
            <a:xfrm>
              <a:off x="3822701" y="1171575"/>
              <a:ext cx="885825" cy="222250"/>
            </a:xfrm>
            <a:custGeom>
              <a:avLst/>
              <a:gdLst>
                <a:gd name="T0" fmla="*/ 0 w 558"/>
                <a:gd name="T1" fmla="*/ 133 h 140"/>
                <a:gd name="T2" fmla="*/ 558 w 558"/>
                <a:gd name="T3" fmla="*/ 0 h 140"/>
                <a:gd name="T4" fmla="*/ 558 w 558"/>
                <a:gd name="T5" fmla="*/ 10 h 140"/>
                <a:gd name="T6" fmla="*/ 0 w 558"/>
                <a:gd name="T7" fmla="*/ 140 h 140"/>
                <a:gd name="T8" fmla="*/ 0 w 558"/>
                <a:gd name="T9" fmla="*/ 13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8" h="140">
                  <a:moveTo>
                    <a:pt x="0" y="133"/>
                  </a:moveTo>
                  <a:lnTo>
                    <a:pt x="558" y="0"/>
                  </a:lnTo>
                  <a:lnTo>
                    <a:pt x="558" y="10"/>
                  </a:lnTo>
                  <a:lnTo>
                    <a:pt x="0" y="14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Freeform 327"/>
            <p:cNvSpPr>
              <a:spLocks/>
            </p:cNvSpPr>
            <p:nvPr/>
          </p:nvSpPr>
          <p:spPr bwMode="auto">
            <a:xfrm>
              <a:off x="3811588" y="1404938"/>
              <a:ext cx="771525" cy="557213"/>
            </a:xfrm>
            <a:custGeom>
              <a:avLst/>
              <a:gdLst>
                <a:gd name="T0" fmla="*/ 0 w 486"/>
                <a:gd name="T1" fmla="*/ 0 h 351"/>
                <a:gd name="T2" fmla="*/ 486 w 486"/>
                <a:gd name="T3" fmla="*/ 344 h 351"/>
                <a:gd name="T4" fmla="*/ 482 w 486"/>
                <a:gd name="T5" fmla="*/ 351 h 351"/>
                <a:gd name="T6" fmla="*/ 0 w 486"/>
                <a:gd name="T7" fmla="*/ 10 h 351"/>
                <a:gd name="T8" fmla="*/ 0 w 486"/>
                <a:gd name="T9" fmla="*/ 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6" h="351">
                  <a:moveTo>
                    <a:pt x="0" y="0"/>
                  </a:moveTo>
                  <a:lnTo>
                    <a:pt x="486" y="344"/>
                  </a:lnTo>
                  <a:lnTo>
                    <a:pt x="482" y="351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Freeform 328"/>
            <p:cNvSpPr>
              <a:spLocks/>
            </p:cNvSpPr>
            <p:nvPr/>
          </p:nvSpPr>
          <p:spPr bwMode="auto">
            <a:xfrm>
              <a:off x="2897188" y="2057400"/>
              <a:ext cx="146050" cy="587375"/>
            </a:xfrm>
            <a:custGeom>
              <a:avLst/>
              <a:gdLst>
                <a:gd name="T0" fmla="*/ 85 w 92"/>
                <a:gd name="T1" fmla="*/ 0 h 370"/>
                <a:gd name="T2" fmla="*/ 0 w 92"/>
                <a:gd name="T3" fmla="*/ 370 h 370"/>
                <a:gd name="T4" fmla="*/ 9 w 92"/>
                <a:gd name="T5" fmla="*/ 370 h 370"/>
                <a:gd name="T6" fmla="*/ 92 w 92"/>
                <a:gd name="T7" fmla="*/ 0 h 370"/>
                <a:gd name="T8" fmla="*/ 85 w 92"/>
                <a:gd name="T9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70">
                  <a:moveTo>
                    <a:pt x="85" y="0"/>
                  </a:moveTo>
                  <a:lnTo>
                    <a:pt x="0" y="370"/>
                  </a:lnTo>
                  <a:lnTo>
                    <a:pt x="9" y="370"/>
                  </a:lnTo>
                  <a:lnTo>
                    <a:pt x="92" y="0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Freeform 329"/>
            <p:cNvSpPr>
              <a:spLocks/>
            </p:cNvSpPr>
            <p:nvPr/>
          </p:nvSpPr>
          <p:spPr bwMode="auto">
            <a:xfrm>
              <a:off x="4624388" y="1006475"/>
              <a:ext cx="98425" cy="134938"/>
            </a:xfrm>
            <a:custGeom>
              <a:avLst/>
              <a:gdLst>
                <a:gd name="T0" fmla="*/ 0 w 62"/>
                <a:gd name="T1" fmla="*/ 7 h 85"/>
                <a:gd name="T2" fmla="*/ 53 w 62"/>
                <a:gd name="T3" fmla="*/ 85 h 85"/>
                <a:gd name="T4" fmla="*/ 62 w 62"/>
                <a:gd name="T5" fmla="*/ 85 h 85"/>
                <a:gd name="T6" fmla="*/ 8 w 62"/>
                <a:gd name="T7" fmla="*/ 0 h 85"/>
                <a:gd name="T8" fmla="*/ 0 w 62"/>
                <a:gd name="T9" fmla="*/ 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85">
                  <a:moveTo>
                    <a:pt x="0" y="7"/>
                  </a:moveTo>
                  <a:lnTo>
                    <a:pt x="53" y="85"/>
                  </a:lnTo>
                  <a:lnTo>
                    <a:pt x="62" y="85"/>
                  </a:lnTo>
                  <a:lnTo>
                    <a:pt x="8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Freeform 330"/>
            <p:cNvSpPr>
              <a:spLocks/>
            </p:cNvSpPr>
            <p:nvPr/>
          </p:nvSpPr>
          <p:spPr bwMode="auto">
            <a:xfrm>
              <a:off x="4764088" y="1171575"/>
              <a:ext cx="515938" cy="260350"/>
            </a:xfrm>
            <a:custGeom>
              <a:avLst/>
              <a:gdLst>
                <a:gd name="T0" fmla="*/ 0 w 325"/>
                <a:gd name="T1" fmla="*/ 12 h 164"/>
                <a:gd name="T2" fmla="*/ 325 w 325"/>
                <a:gd name="T3" fmla="*/ 164 h 164"/>
                <a:gd name="T4" fmla="*/ 325 w 325"/>
                <a:gd name="T5" fmla="*/ 157 h 164"/>
                <a:gd name="T6" fmla="*/ 0 w 325"/>
                <a:gd name="T7" fmla="*/ 0 h 164"/>
                <a:gd name="T8" fmla="*/ 0 w 325"/>
                <a:gd name="T9" fmla="*/ 1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5" h="164">
                  <a:moveTo>
                    <a:pt x="0" y="12"/>
                  </a:moveTo>
                  <a:lnTo>
                    <a:pt x="325" y="164"/>
                  </a:lnTo>
                  <a:lnTo>
                    <a:pt x="325" y="157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Freeform 331"/>
            <p:cNvSpPr>
              <a:spLocks/>
            </p:cNvSpPr>
            <p:nvPr/>
          </p:nvSpPr>
          <p:spPr bwMode="auto">
            <a:xfrm>
              <a:off x="4749801" y="1190625"/>
              <a:ext cx="546100" cy="606425"/>
            </a:xfrm>
            <a:custGeom>
              <a:avLst/>
              <a:gdLst>
                <a:gd name="T0" fmla="*/ 0 w 344"/>
                <a:gd name="T1" fmla="*/ 2 h 382"/>
                <a:gd name="T2" fmla="*/ 339 w 344"/>
                <a:gd name="T3" fmla="*/ 382 h 382"/>
                <a:gd name="T4" fmla="*/ 344 w 344"/>
                <a:gd name="T5" fmla="*/ 377 h 382"/>
                <a:gd name="T6" fmla="*/ 9 w 344"/>
                <a:gd name="T7" fmla="*/ 0 h 382"/>
                <a:gd name="T8" fmla="*/ 0 w 344"/>
                <a:gd name="T9" fmla="*/ 2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" h="382">
                  <a:moveTo>
                    <a:pt x="0" y="2"/>
                  </a:moveTo>
                  <a:lnTo>
                    <a:pt x="339" y="382"/>
                  </a:lnTo>
                  <a:lnTo>
                    <a:pt x="344" y="377"/>
                  </a:lnTo>
                  <a:lnTo>
                    <a:pt x="9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Freeform 332"/>
            <p:cNvSpPr>
              <a:spLocks/>
            </p:cNvSpPr>
            <p:nvPr/>
          </p:nvSpPr>
          <p:spPr bwMode="auto">
            <a:xfrm>
              <a:off x="4621213" y="1201738"/>
              <a:ext cx="117475" cy="735013"/>
            </a:xfrm>
            <a:custGeom>
              <a:avLst/>
              <a:gdLst>
                <a:gd name="T0" fmla="*/ 64 w 74"/>
                <a:gd name="T1" fmla="*/ 0 h 463"/>
                <a:gd name="T2" fmla="*/ 0 w 74"/>
                <a:gd name="T3" fmla="*/ 463 h 463"/>
                <a:gd name="T4" fmla="*/ 10 w 74"/>
                <a:gd name="T5" fmla="*/ 463 h 463"/>
                <a:gd name="T6" fmla="*/ 74 w 74"/>
                <a:gd name="T7" fmla="*/ 0 h 463"/>
                <a:gd name="T8" fmla="*/ 64 w 74"/>
                <a:gd name="T9" fmla="*/ 0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463">
                  <a:moveTo>
                    <a:pt x="64" y="0"/>
                  </a:moveTo>
                  <a:lnTo>
                    <a:pt x="0" y="463"/>
                  </a:lnTo>
                  <a:lnTo>
                    <a:pt x="10" y="463"/>
                  </a:lnTo>
                  <a:lnTo>
                    <a:pt x="74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Freeform 333"/>
            <p:cNvSpPr>
              <a:spLocks/>
            </p:cNvSpPr>
            <p:nvPr/>
          </p:nvSpPr>
          <p:spPr bwMode="auto">
            <a:xfrm>
              <a:off x="4643438" y="2016125"/>
              <a:ext cx="388938" cy="450850"/>
            </a:xfrm>
            <a:custGeom>
              <a:avLst/>
              <a:gdLst>
                <a:gd name="T0" fmla="*/ 0 w 245"/>
                <a:gd name="T1" fmla="*/ 4 h 284"/>
                <a:gd name="T2" fmla="*/ 237 w 245"/>
                <a:gd name="T3" fmla="*/ 284 h 284"/>
                <a:gd name="T4" fmla="*/ 245 w 245"/>
                <a:gd name="T5" fmla="*/ 279 h 284"/>
                <a:gd name="T6" fmla="*/ 7 w 245"/>
                <a:gd name="T7" fmla="*/ 0 h 284"/>
                <a:gd name="T8" fmla="*/ 0 w 245"/>
                <a:gd name="T9" fmla="*/ 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4">
                  <a:moveTo>
                    <a:pt x="0" y="4"/>
                  </a:moveTo>
                  <a:lnTo>
                    <a:pt x="237" y="284"/>
                  </a:lnTo>
                  <a:lnTo>
                    <a:pt x="245" y="279"/>
                  </a:lnTo>
                  <a:lnTo>
                    <a:pt x="7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Freeform 334"/>
            <p:cNvSpPr>
              <a:spLocks/>
            </p:cNvSpPr>
            <p:nvPr/>
          </p:nvSpPr>
          <p:spPr bwMode="auto">
            <a:xfrm>
              <a:off x="2919413" y="2686050"/>
              <a:ext cx="381000" cy="282575"/>
            </a:xfrm>
            <a:custGeom>
              <a:avLst/>
              <a:gdLst>
                <a:gd name="T0" fmla="*/ 0 w 240"/>
                <a:gd name="T1" fmla="*/ 5 h 178"/>
                <a:gd name="T2" fmla="*/ 233 w 240"/>
                <a:gd name="T3" fmla="*/ 178 h 178"/>
                <a:gd name="T4" fmla="*/ 240 w 240"/>
                <a:gd name="T5" fmla="*/ 173 h 178"/>
                <a:gd name="T6" fmla="*/ 5 w 240"/>
                <a:gd name="T7" fmla="*/ 0 h 178"/>
                <a:gd name="T8" fmla="*/ 0 w 240"/>
                <a:gd name="T9" fmla="*/ 5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178">
                  <a:moveTo>
                    <a:pt x="0" y="5"/>
                  </a:moveTo>
                  <a:lnTo>
                    <a:pt x="233" y="178"/>
                  </a:lnTo>
                  <a:lnTo>
                    <a:pt x="240" y="17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Freeform 335"/>
            <p:cNvSpPr>
              <a:spLocks/>
            </p:cNvSpPr>
            <p:nvPr/>
          </p:nvSpPr>
          <p:spPr bwMode="auto">
            <a:xfrm>
              <a:off x="5241926" y="1854200"/>
              <a:ext cx="71438" cy="815975"/>
            </a:xfrm>
            <a:custGeom>
              <a:avLst/>
              <a:gdLst>
                <a:gd name="T0" fmla="*/ 43 w 45"/>
                <a:gd name="T1" fmla="*/ 0 h 514"/>
                <a:gd name="T2" fmla="*/ 0 w 45"/>
                <a:gd name="T3" fmla="*/ 514 h 514"/>
                <a:gd name="T4" fmla="*/ 5 w 45"/>
                <a:gd name="T5" fmla="*/ 514 h 514"/>
                <a:gd name="T6" fmla="*/ 45 w 45"/>
                <a:gd name="T7" fmla="*/ 0 h 514"/>
                <a:gd name="T8" fmla="*/ 43 w 45"/>
                <a:gd name="T9" fmla="*/ 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14">
                  <a:moveTo>
                    <a:pt x="43" y="0"/>
                  </a:moveTo>
                  <a:lnTo>
                    <a:pt x="0" y="514"/>
                  </a:lnTo>
                  <a:lnTo>
                    <a:pt x="5" y="514"/>
                  </a:lnTo>
                  <a:lnTo>
                    <a:pt x="45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Freeform 336"/>
            <p:cNvSpPr>
              <a:spLocks/>
            </p:cNvSpPr>
            <p:nvPr/>
          </p:nvSpPr>
          <p:spPr bwMode="auto">
            <a:xfrm>
              <a:off x="5265738" y="2301875"/>
              <a:ext cx="327025" cy="379413"/>
            </a:xfrm>
            <a:custGeom>
              <a:avLst/>
              <a:gdLst>
                <a:gd name="T0" fmla="*/ 0 w 206"/>
                <a:gd name="T1" fmla="*/ 235 h 239"/>
                <a:gd name="T2" fmla="*/ 201 w 206"/>
                <a:gd name="T3" fmla="*/ 0 h 239"/>
                <a:gd name="T4" fmla="*/ 206 w 206"/>
                <a:gd name="T5" fmla="*/ 5 h 239"/>
                <a:gd name="T6" fmla="*/ 7 w 206"/>
                <a:gd name="T7" fmla="*/ 239 h 239"/>
                <a:gd name="T8" fmla="*/ 0 w 206"/>
                <a:gd name="T9" fmla="*/ 23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39">
                  <a:moveTo>
                    <a:pt x="0" y="235"/>
                  </a:moveTo>
                  <a:lnTo>
                    <a:pt x="201" y="0"/>
                  </a:lnTo>
                  <a:lnTo>
                    <a:pt x="206" y="5"/>
                  </a:lnTo>
                  <a:lnTo>
                    <a:pt x="7" y="239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Freeform 337"/>
            <p:cNvSpPr>
              <a:spLocks/>
            </p:cNvSpPr>
            <p:nvPr/>
          </p:nvSpPr>
          <p:spPr bwMode="auto">
            <a:xfrm>
              <a:off x="5049838" y="2489200"/>
              <a:ext cx="169863" cy="200025"/>
            </a:xfrm>
            <a:custGeom>
              <a:avLst/>
              <a:gdLst>
                <a:gd name="T0" fmla="*/ 0 w 107"/>
                <a:gd name="T1" fmla="*/ 5 h 126"/>
                <a:gd name="T2" fmla="*/ 102 w 107"/>
                <a:gd name="T3" fmla="*/ 126 h 126"/>
                <a:gd name="T4" fmla="*/ 107 w 107"/>
                <a:gd name="T5" fmla="*/ 119 h 126"/>
                <a:gd name="T6" fmla="*/ 8 w 107"/>
                <a:gd name="T7" fmla="*/ 0 h 126"/>
                <a:gd name="T8" fmla="*/ 0 w 107"/>
                <a:gd name="T9" fmla="*/ 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26">
                  <a:moveTo>
                    <a:pt x="0" y="5"/>
                  </a:moveTo>
                  <a:lnTo>
                    <a:pt x="102" y="126"/>
                  </a:lnTo>
                  <a:lnTo>
                    <a:pt x="107" y="119"/>
                  </a:lnTo>
                  <a:lnTo>
                    <a:pt x="8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Freeform 338"/>
            <p:cNvSpPr>
              <a:spLocks/>
            </p:cNvSpPr>
            <p:nvPr/>
          </p:nvSpPr>
          <p:spPr bwMode="auto">
            <a:xfrm>
              <a:off x="4994276" y="2735263"/>
              <a:ext cx="236538" cy="384175"/>
            </a:xfrm>
            <a:custGeom>
              <a:avLst/>
              <a:gdLst>
                <a:gd name="T0" fmla="*/ 145 w 149"/>
                <a:gd name="T1" fmla="*/ 0 h 242"/>
                <a:gd name="T2" fmla="*/ 0 w 149"/>
                <a:gd name="T3" fmla="*/ 232 h 242"/>
                <a:gd name="T4" fmla="*/ 0 w 149"/>
                <a:gd name="T5" fmla="*/ 242 h 242"/>
                <a:gd name="T6" fmla="*/ 149 w 149"/>
                <a:gd name="T7" fmla="*/ 7 h 242"/>
                <a:gd name="T8" fmla="*/ 145 w 149"/>
                <a:gd name="T9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242">
                  <a:moveTo>
                    <a:pt x="145" y="0"/>
                  </a:moveTo>
                  <a:lnTo>
                    <a:pt x="0" y="232"/>
                  </a:lnTo>
                  <a:lnTo>
                    <a:pt x="0" y="242"/>
                  </a:lnTo>
                  <a:lnTo>
                    <a:pt x="149" y="7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Freeform 339"/>
            <p:cNvSpPr>
              <a:spLocks/>
            </p:cNvSpPr>
            <p:nvPr/>
          </p:nvSpPr>
          <p:spPr bwMode="auto">
            <a:xfrm>
              <a:off x="4338638" y="2719388"/>
              <a:ext cx="873125" cy="298450"/>
            </a:xfrm>
            <a:custGeom>
              <a:avLst/>
              <a:gdLst>
                <a:gd name="T0" fmla="*/ 0 w 550"/>
                <a:gd name="T1" fmla="*/ 180 h 188"/>
                <a:gd name="T2" fmla="*/ 550 w 550"/>
                <a:gd name="T3" fmla="*/ 0 h 188"/>
                <a:gd name="T4" fmla="*/ 550 w 550"/>
                <a:gd name="T5" fmla="*/ 7 h 188"/>
                <a:gd name="T6" fmla="*/ 0 w 550"/>
                <a:gd name="T7" fmla="*/ 188 h 188"/>
                <a:gd name="T8" fmla="*/ 0 w 550"/>
                <a:gd name="T9" fmla="*/ 18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0" h="188">
                  <a:moveTo>
                    <a:pt x="0" y="180"/>
                  </a:moveTo>
                  <a:lnTo>
                    <a:pt x="550" y="0"/>
                  </a:lnTo>
                  <a:lnTo>
                    <a:pt x="550" y="7"/>
                  </a:lnTo>
                  <a:lnTo>
                    <a:pt x="0" y="188"/>
                  </a:lnTo>
                  <a:lnTo>
                    <a:pt x="0" y="18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Freeform 340"/>
            <p:cNvSpPr>
              <a:spLocks/>
            </p:cNvSpPr>
            <p:nvPr/>
          </p:nvSpPr>
          <p:spPr bwMode="auto">
            <a:xfrm>
              <a:off x="3344863" y="3005138"/>
              <a:ext cx="617538" cy="558800"/>
            </a:xfrm>
            <a:custGeom>
              <a:avLst/>
              <a:gdLst>
                <a:gd name="T0" fmla="*/ 0 w 389"/>
                <a:gd name="T1" fmla="*/ 5 h 352"/>
                <a:gd name="T2" fmla="*/ 384 w 389"/>
                <a:gd name="T3" fmla="*/ 352 h 352"/>
                <a:gd name="T4" fmla="*/ 389 w 389"/>
                <a:gd name="T5" fmla="*/ 352 h 352"/>
                <a:gd name="T6" fmla="*/ 7 w 389"/>
                <a:gd name="T7" fmla="*/ 0 h 352"/>
                <a:gd name="T8" fmla="*/ 0 w 389"/>
                <a:gd name="T9" fmla="*/ 5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9" h="352">
                  <a:moveTo>
                    <a:pt x="0" y="5"/>
                  </a:moveTo>
                  <a:lnTo>
                    <a:pt x="384" y="352"/>
                  </a:lnTo>
                  <a:lnTo>
                    <a:pt x="389" y="352"/>
                  </a:lnTo>
                  <a:lnTo>
                    <a:pt x="7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Freeform 341"/>
            <p:cNvSpPr>
              <a:spLocks/>
            </p:cNvSpPr>
            <p:nvPr/>
          </p:nvSpPr>
          <p:spPr bwMode="auto">
            <a:xfrm>
              <a:off x="4829176" y="3130550"/>
              <a:ext cx="466725" cy="274638"/>
            </a:xfrm>
            <a:custGeom>
              <a:avLst/>
              <a:gdLst>
                <a:gd name="T0" fmla="*/ 0 w 294"/>
                <a:gd name="T1" fmla="*/ 168 h 173"/>
                <a:gd name="T2" fmla="*/ 289 w 294"/>
                <a:gd name="T3" fmla="*/ 0 h 173"/>
                <a:gd name="T4" fmla="*/ 294 w 294"/>
                <a:gd name="T5" fmla="*/ 7 h 173"/>
                <a:gd name="T6" fmla="*/ 2 w 294"/>
                <a:gd name="T7" fmla="*/ 173 h 173"/>
                <a:gd name="T8" fmla="*/ 0 w 294"/>
                <a:gd name="T9" fmla="*/ 16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4" h="173">
                  <a:moveTo>
                    <a:pt x="0" y="168"/>
                  </a:moveTo>
                  <a:lnTo>
                    <a:pt x="289" y="0"/>
                  </a:lnTo>
                  <a:lnTo>
                    <a:pt x="294" y="7"/>
                  </a:lnTo>
                  <a:lnTo>
                    <a:pt x="2" y="173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Freeform 342"/>
            <p:cNvSpPr>
              <a:spLocks/>
            </p:cNvSpPr>
            <p:nvPr/>
          </p:nvSpPr>
          <p:spPr bwMode="auto">
            <a:xfrm>
              <a:off x="4008438" y="3416300"/>
              <a:ext cx="766763" cy="173038"/>
            </a:xfrm>
            <a:custGeom>
              <a:avLst/>
              <a:gdLst>
                <a:gd name="T0" fmla="*/ 0 w 483"/>
                <a:gd name="T1" fmla="*/ 102 h 109"/>
                <a:gd name="T2" fmla="*/ 483 w 483"/>
                <a:gd name="T3" fmla="*/ 0 h 109"/>
                <a:gd name="T4" fmla="*/ 483 w 483"/>
                <a:gd name="T5" fmla="*/ 7 h 109"/>
                <a:gd name="T6" fmla="*/ 4 w 483"/>
                <a:gd name="T7" fmla="*/ 109 h 109"/>
                <a:gd name="T8" fmla="*/ 0 w 483"/>
                <a:gd name="T9" fmla="*/ 10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3" h="109">
                  <a:moveTo>
                    <a:pt x="0" y="102"/>
                  </a:moveTo>
                  <a:lnTo>
                    <a:pt x="483" y="0"/>
                  </a:lnTo>
                  <a:lnTo>
                    <a:pt x="483" y="7"/>
                  </a:lnTo>
                  <a:lnTo>
                    <a:pt x="4" y="109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Oval 343"/>
            <p:cNvSpPr>
              <a:spLocks noChangeArrowheads="1"/>
            </p:cNvSpPr>
            <p:nvPr/>
          </p:nvSpPr>
          <p:spPr bwMode="auto">
            <a:xfrm>
              <a:off x="5343526" y="1928813"/>
              <a:ext cx="65088" cy="60325"/>
            </a:xfrm>
            <a:prstGeom prst="ellipse">
              <a:avLst/>
            </a:pr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Freeform 344"/>
            <p:cNvSpPr>
              <a:spLocks/>
            </p:cNvSpPr>
            <p:nvPr/>
          </p:nvSpPr>
          <p:spPr bwMode="auto">
            <a:xfrm>
              <a:off x="3070226" y="1412875"/>
              <a:ext cx="688975" cy="595313"/>
            </a:xfrm>
            <a:custGeom>
              <a:avLst/>
              <a:gdLst>
                <a:gd name="T0" fmla="*/ 0 w 434"/>
                <a:gd name="T1" fmla="*/ 368 h 375"/>
                <a:gd name="T2" fmla="*/ 429 w 434"/>
                <a:gd name="T3" fmla="*/ 0 h 375"/>
                <a:gd name="T4" fmla="*/ 434 w 434"/>
                <a:gd name="T5" fmla="*/ 5 h 375"/>
                <a:gd name="T6" fmla="*/ 7 w 434"/>
                <a:gd name="T7" fmla="*/ 375 h 375"/>
                <a:gd name="T8" fmla="*/ 0 w 434"/>
                <a:gd name="T9" fmla="*/ 368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4" h="375">
                  <a:moveTo>
                    <a:pt x="0" y="368"/>
                  </a:moveTo>
                  <a:lnTo>
                    <a:pt x="429" y="0"/>
                  </a:lnTo>
                  <a:lnTo>
                    <a:pt x="434" y="5"/>
                  </a:lnTo>
                  <a:lnTo>
                    <a:pt x="7" y="375"/>
                  </a:lnTo>
                  <a:lnTo>
                    <a:pt x="0" y="368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2" name="Freeform 345"/>
            <p:cNvSpPr>
              <a:spLocks/>
            </p:cNvSpPr>
            <p:nvPr/>
          </p:nvSpPr>
          <p:spPr bwMode="auto">
            <a:xfrm>
              <a:off x="3043238" y="2057400"/>
              <a:ext cx="276225" cy="892175"/>
            </a:xfrm>
            <a:custGeom>
              <a:avLst/>
              <a:gdLst>
                <a:gd name="T0" fmla="*/ 0 w 174"/>
                <a:gd name="T1" fmla="*/ 4 h 562"/>
                <a:gd name="T2" fmla="*/ 166 w 174"/>
                <a:gd name="T3" fmla="*/ 562 h 562"/>
                <a:gd name="T4" fmla="*/ 174 w 174"/>
                <a:gd name="T5" fmla="*/ 557 h 562"/>
                <a:gd name="T6" fmla="*/ 8 w 174"/>
                <a:gd name="T7" fmla="*/ 0 h 562"/>
                <a:gd name="T8" fmla="*/ 0 w 174"/>
                <a:gd name="T9" fmla="*/ 4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562">
                  <a:moveTo>
                    <a:pt x="0" y="4"/>
                  </a:moveTo>
                  <a:lnTo>
                    <a:pt x="166" y="562"/>
                  </a:lnTo>
                  <a:lnTo>
                    <a:pt x="174" y="557"/>
                  </a:lnTo>
                  <a:lnTo>
                    <a:pt x="8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3" name="Freeform 346"/>
            <p:cNvSpPr>
              <a:spLocks/>
            </p:cNvSpPr>
            <p:nvPr/>
          </p:nvSpPr>
          <p:spPr bwMode="auto">
            <a:xfrm>
              <a:off x="4308476" y="2312988"/>
              <a:ext cx="211138" cy="661988"/>
            </a:xfrm>
            <a:custGeom>
              <a:avLst/>
              <a:gdLst>
                <a:gd name="T0" fmla="*/ 128 w 133"/>
                <a:gd name="T1" fmla="*/ 0 h 417"/>
                <a:gd name="T2" fmla="*/ 0 w 133"/>
                <a:gd name="T3" fmla="*/ 417 h 417"/>
                <a:gd name="T4" fmla="*/ 7 w 133"/>
                <a:gd name="T5" fmla="*/ 417 h 417"/>
                <a:gd name="T6" fmla="*/ 133 w 133"/>
                <a:gd name="T7" fmla="*/ 5 h 417"/>
                <a:gd name="T8" fmla="*/ 128 w 133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417">
                  <a:moveTo>
                    <a:pt x="128" y="0"/>
                  </a:moveTo>
                  <a:lnTo>
                    <a:pt x="0" y="417"/>
                  </a:lnTo>
                  <a:lnTo>
                    <a:pt x="7" y="417"/>
                  </a:lnTo>
                  <a:lnTo>
                    <a:pt x="133" y="5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4" name="Freeform 347"/>
            <p:cNvSpPr>
              <a:spLocks/>
            </p:cNvSpPr>
            <p:nvPr/>
          </p:nvSpPr>
          <p:spPr bwMode="auto">
            <a:xfrm>
              <a:off x="3303588" y="1284288"/>
              <a:ext cx="444500" cy="109538"/>
            </a:xfrm>
            <a:custGeom>
              <a:avLst/>
              <a:gdLst>
                <a:gd name="T0" fmla="*/ 0 w 280"/>
                <a:gd name="T1" fmla="*/ 10 h 69"/>
                <a:gd name="T2" fmla="*/ 280 w 280"/>
                <a:gd name="T3" fmla="*/ 69 h 69"/>
                <a:gd name="T4" fmla="*/ 280 w 280"/>
                <a:gd name="T5" fmla="*/ 62 h 69"/>
                <a:gd name="T6" fmla="*/ 5 w 280"/>
                <a:gd name="T7" fmla="*/ 0 h 69"/>
                <a:gd name="T8" fmla="*/ 0 w 280"/>
                <a:gd name="T9" fmla="*/ 1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69">
                  <a:moveTo>
                    <a:pt x="0" y="10"/>
                  </a:moveTo>
                  <a:lnTo>
                    <a:pt x="280" y="69"/>
                  </a:lnTo>
                  <a:lnTo>
                    <a:pt x="280" y="62"/>
                  </a:lnTo>
                  <a:lnTo>
                    <a:pt x="5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5" name="Freeform 348"/>
            <p:cNvSpPr>
              <a:spLocks/>
            </p:cNvSpPr>
            <p:nvPr/>
          </p:nvSpPr>
          <p:spPr bwMode="auto">
            <a:xfrm>
              <a:off x="4662488" y="1830388"/>
              <a:ext cx="636588" cy="150813"/>
            </a:xfrm>
            <a:custGeom>
              <a:avLst/>
              <a:gdLst>
                <a:gd name="T0" fmla="*/ 0 w 401"/>
                <a:gd name="T1" fmla="*/ 88 h 95"/>
                <a:gd name="T2" fmla="*/ 396 w 401"/>
                <a:gd name="T3" fmla="*/ 0 h 95"/>
                <a:gd name="T4" fmla="*/ 401 w 401"/>
                <a:gd name="T5" fmla="*/ 7 h 95"/>
                <a:gd name="T6" fmla="*/ 0 w 401"/>
                <a:gd name="T7" fmla="*/ 95 h 95"/>
                <a:gd name="T8" fmla="*/ 0 w 401"/>
                <a:gd name="T9" fmla="*/ 8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95">
                  <a:moveTo>
                    <a:pt x="0" y="88"/>
                  </a:moveTo>
                  <a:lnTo>
                    <a:pt x="396" y="0"/>
                  </a:lnTo>
                  <a:lnTo>
                    <a:pt x="401" y="7"/>
                  </a:lnTo>
                  <a:lnTo>
                    <a:pt x="0" y="95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6" name="Freeform 349"/>
            <p:cNvSpPr>
              <a:spLocks/>
            </p:cNvSpPr>
            <p:nvPr/>
          </p:nvSpPr>
          <p:spPr bwMode="auto">
            <a:xfrm>
              <a:off x="4319588" y="3035300"/>
              <a:ext cx="460375" cy="366713"/>
            </a:xfrm>
            <a:custGeom>
              <a:avLst/>
              <a:gdLst>
                <a:gd name="T0" fmla="*/ 0 w 290"/>
                <a:gd name="T1" fmla="*/ 3 h 231"/>
                <a:gd name="T2" fmla="*/ 290 w 290"/>
                <a:gd name="T3" fmla="*/ 231 h 231"/>
                <a:gd name="T4" fmla="*/ 290 w 290"/>
                <a:gd name="T5" fmla="*/ 223 h 231"/>
                <a:gd name="T6" fmla="*/ 8 w 290"/>
                <a:gd name="T7" fmla="*/ 0 h 231"/>
                <a:gd name="T8" fmla="*/ 0 w 290"/>
                <a:gd name="T9" fmla="*/ 3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231">
                  <a:moveTo>
                    <a:pt x="0" y="3"/>
                  </a:moveTo>
                  <a:lnTo>
                    <a:pt x="290" y="231"/>
                  </a:lnTo>
                  <a:lnTo>
                    <a:pt x="290" y="223"/>
                  </a:lnTo>
                  <a:lnTo>
                    <a:pt x="8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Freeform 350"/>
            <p:cNvSpPr>
              <a:spLocks/>
            </p:cNvSpPr>
            <p:nvPr/>
          </p:nvSpPr>
          <p:spPr bwMode="auto">
            <a:xfrm>
              <a:off x="4003676" y="3051175"/>
              <a:ext cx="279400" cy="508000"/>
            </a:xfrm>
            <a:custGeom>
              <a:avLst/>
              <a:gdLst>
                <a:gd name="T0" fmla="*/ 0 w 176"/>
                <a:gd name="T1" fmla="*/ 315 h 320"/>
                <a:gd name="T2" fmla="*/ 171 w 176"/>
                <a:gd name="T3" fmla="*/ 0 h 320"/>
                <a:gd name="T4" fmla="*/ 176 w 176"/>
                <a:gd name="T5" fmla="*/ 0 h 320"/>
                <a:gd name="T6" fmla="*/ 5 w 176"/>
                <a:gd name="T7" fmla="*/ 320 h 320"/>
                <a:gd name="T8" fmla="*/ 0 w 176"/>
                <a:gd name="T9" fmla="*/ 315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320">
                  <a:moveTo>
                    <a:pt x="0" y="315"/>
                  </a:moveTo>
                  <a:lnTo>
                    <a:pt x="171" y="0"/>
                  </a:lnTo>
                  <a:lnTo>
                    <a:pt x="176" y="0"/>
                  </a:lnTo>
                  <a:lnTo>
                    <a:pt x="5" y="320"/>
                  </a:lnTo>
                  <a:lnTo>
                    <a:pt x="0" y="315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Rectangle 351"/>
            <p:cNvSpPr>
              <a:spLocks noChangeArrowheads="1"/>
            </p:cNvSpPr>
            <p:nvPr/>
          </p:nvSpPr>
          <p:spPr bwMode="auto">
            <a:xfrm>
              <a:off x="3319463" y="3017838"/>
              <a:ext cx="6350" cy="277813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9" name="Freeform 352"/>
            <p:cNvSpPr>
              <a:spLocks/>
            </p:cNvSpPr>
            <p:nvPr/>
          </p:nvSpPr>
          <p:spPr bwMode="auto">
            <a:xfrm>
              <a:off x="3709988" y="2305050"/>
              <a:ext cx="561975" cy="685800"/>
            </a:xfrm>
            <a:custGeom>
              <a:avLst/>
              <a:gdLst>
                <a:gd name="T0" fmla="*/ 0 w 354"/>
                <a:gd name="T1" fmla="*/ 5 h 432"/>
                <a:gd name="T2" fmla="*/ 349 w 354"/>
                <a:gd name="T3" fmla="*/ 432 h 432"/>
                <a:gd name="T4" fmla="*/ 354 w 354"/>
                <a:gd name="T5" fmla="*/ 427 h 432"/>
                <a:gd name="T6" fmla="*/ 7 w 354"/>
                <a:gd name="T7" fmla="*/ 0 h 432"/>
                <a:gd name="T8" fmla="*/ 0 w 354"/>
                <a:gd name="T9" fmla="*/ 5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4" h="432">
                  <a:moveTo>
                    <a:pt x="0" y="5"/>
                  </a:moveTo>
                  <a:lnTo>
                    <a:pt x="349" y="432"/>
                  </a:lnTo>
                  <a:lnTo>
                    <a:pt x="354" y="427"/>
                  </a:lnTo>
                  <a:lnTo>
                    <a:pt x="7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90" name="任意多边形 189"/>
          <p:cNvSpPr/>
          <p:nvPr/>
        </p:nvSpPr>
        <p:spPr>
          <a:xfrm rot="10800000">
            <a:off x="3225291" y="947726"/>
            <a:ext cx="1069200" cy="669600"/>
          </a:xfrm>
          <a:custGeom>
            <a:avLst/>
            <a:gdLst>
              <a:gd name="connsiteX0" fmla="*/ 1013518 w 1069200"/>
              <a:gd name="connsiteY0" fmla="*/ 669600 h 669600"/>
              <a:gd name="connsiteX1" fmla="*/ 55682 w 1069200"/>
              <a:gd name="connsiteY1" fmla="*/ 669600 h 669600"/>
              <a:gd name="connsiteX2" fmla="*/ 0 w 1069200"/>
              <a:gd name="connsiteY2" fmla="*/ 613918 h 669600"/>
              <a:gd name="connsiteX3" fmla="*/ 0 w 1069200"/>
              <a:gd name="connsiteY3" fmla="*/ 185620 h 669600"/>
              <a:gd name="connsiteX4" fmla="*/ 55682 w 1069200"/>
              <a:gd name="connsiteY4" fmla="*/ 129938 h 669600"/>
              <a:gd name="connsiteX5" fmla="*/ 459598 w 1069200"/>
              <a:gd name="connsiteY5" fmla="*/ 129938 h 669600"/>
              <a:gd name="connsiteX6" fmla="*/ 534600 w 1069200"/>
              <a:gd name="connsiteY6" fmla="*/ 0 h 669600"/>
              <a:gd name="connsiteX7" fmla="*/ 609603 w 1069200"/>
              <a:gd name="connsiteY7" fmla="*/ 129938 h 669600"/>
              <a:gd name="connsiteX8" fmla="*/ 1013518 w 1069200"/>
              <a:gd name="connsiteY8" fmla="*/ 129938 h 669600"/>
              <a:gd name="connsiteX9" fmla="*/ 1069200 w 1069200"/>
              <a:gd name="connsiteY9" fmla="*/ 185620 h 669600"/>
              <a:gd name="connsiteX10" fmla="*/ 1069200 w 1069200"/>
              <a:gd name="connsiteY10" fmla="*/ 613918 h 669600"/>
              <a:gd name="connsiteX11" fmla="*/ 1013518 w 1069200"/>
              <a:gd name="connsiteY11" fmla="*/ 66960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69200" h="669600">
                <a:moveTo>
                  <a:pt x="1013518" y="669600"/>
                </a:moveTo>
                <a:lnTo>
                  <a:pt x="55682" y="669600"/>
                </a:lnTo>
                <a:cubicBezTo>
                  <a:pt x="24930" y="669600"/>
                  <a:pt x="0" y="644670"/>
                  <a:pt x="0" y="613918"/>
                </a:cubicBezTo>
                <a:lnTo>
                  <a:pt x="0" y="185620"/>
                </a:lnTo>
                <a:cubicBezTo>
                  <a:pt x="0" y="154868"/>
                  <a:pt x="24930" y="129938"/>
                  <a:pt x="55682" y="129938"/>
                </a:cubicBezTo>
                <a:lnTo>
                  <a:pt x="459598" y="129938"/>
                </a:lnTo>
                <a:lnTo>
                  <a:pt x="534600" y="0"/>
                </a:lnTo>
                <a:lnTo>
                  <a:pt x="609603" y="129938"/>
                </a:lnTo>
                <a:lnTo>
                  <a:pt x="1013518" y="129938"/>
                </a:lnTo>
                <a:cubicBezTo>
                  <a:pt x="1044270" y="129938"/>
                  <a:pt x="1069200" y="154868"/>
                  <a:pt x="1069200" y="185620"/>
                </a:cubicBezTo>
                <a:lnTo>
                  <a:pt x="1069200" y="613918"/>
                </a:lnTo>
                <a:cubicBezTo>
                  <a:pt x="1069200" y="644670"/>
                  <a:pt x="1044270" y="669600"/>
                  <a:pt x="1013518" y="669600"/>
                </a:cubicBezTo>
                <a:close/>
              </a:path>
            </a:pathLst>
          </a:custGeom>
          <a:solidFill>
            <a:srgbClr val="1B8CCE"/>
          </a:solidFill>
          <a:ln>
            <a:solidFill>
              <a:srgbClr val="1B8CC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91" name="任意多边形 190"/>
          <p:cNvSpPr/>
          <p:nvPr/>
        </p:nvSpPr>
        <p:spPr>
          <a:xfrm rot="10800000">
            <a:off x="2292266" y="2089504"/>
            <a:ext cx="1068127" cy="669304"/>
          </a:xfrm>
          <a:custGeom>
            <a:avLst/>
            <a:gdLst>
              <a:gd name="connsiteX0" fmla="*/ 1726027 w 1820375"/>
              <a:gd name="connsiteY0" fmla="*/ 1140673 h 1140673"/>
              <a:gd name="connsiteX1" fmla="*/ 94348 w 1820375"/>
              <a:gd name="connsiteY1" fmla="*/ 1140673 h 1140673"/>
              <a:gd name="connsiteX2" fmla="*/ 0 w 1820375"/>
              <a:gd name="connsiteY2" fmla="*/ 1046325 h 1140673"/>
              <a:gd name="connsiteX3" fmla="*/ 0 w 1820375"/>
              <a:gd name="connsiteY3" fmla="*/ 320621 h 1140673"/>
              <a:gd name="connsiteX4" fmla="*/ 94348 w 1820375"/>
              <a:gd name="connsiteY4" fmla="*/ 226273 h 1140673"/>
              <a:gd name="connsiteX5" fmla="*/ 162807 w 1820375"/>
              <a:gd name="connsiteY5" fmla="*/ 226273 h 1140673"/>
              <a:gd name="connsiteX6" fmla="*/ 294045 w 1820375"/>
              <a:gd name="connsiteY6" fmla="*/ 0 h 1140673"/>
              <a:gd name="connsiteX7" fmla="*/ 425283 w 1820375"/>
              <a:gd name="connsiteY7" fmla="*/ 226273 h 1140673"/>
              <a:gd name="connsiteX8" fmla="*/ 1726027 w 1820375"/>
              <a:gd name="connsiteY8" fmla="*/ 226273 h 1140673"/>
              <a:gd name="connsiteX9" fmla="*/ 1820375 w 1820375"/>
              <a:gd name="connsiteY9" fmla="*/ 320621 h 1140673"/>
              <a:gd name="connsiteX10" fmla="*/ 1820375 w 1820375"/>
              <a:gd name="connsiteY10" fmla="*/ 1046325 h 1140673"/>
              <a:gd name="connsiteX11" fmla="*/ 1726027 w 1820375"/>
              <a:gd name="connsiteY11" fmla="*/ 1140673 h 114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20375" h="1140673">
                <a:moveTo>
                  <a:pt x="1726027" y="1140673"/>
                </a:moveTo>
                <a:lnTo>
                  <a:pt x="94348" y="1140673"/>
                </a:lnTo>
                <a:cubicBezTo>
                  <a:pt x="42241" y="1140673"/>
                  <a:pt x="0" y="1098432"/>
                  <a:pt x="0" y="1046325"/>
                </a:cubicBezTo>
                <a:lnTo>
                  <a:pt x="0" y="320621"/>
                </a:lnTo>
                <a:cubicBezTo>
                  <a:pt x="0" y="268514"/>
                  <a:pt x="42241" y="226273"/>
                  <a:pt x="94348" y="226273"/>
                </a:cubicBezTo>
                <a:lnTo>
                  <a:pt x="162807" y="226273"/>
                </a:lnTo>
                <a:lnTo>
                  <a:pt x="294045" y="0"/>
                </a:lnTo>
                <a:lnTo>
                  <a:pt x="425283" y="226273"/>
                </a:lnTo>
                <a:lnTo>
                  <a:pt x="1726027" y="226273"/>
                </a:lnTo>
                <a:cubicBezTo>
                  <a:pt x="1778134" y="226273"/>
                  <a:pt x="1820375" y="268514"/>
                  <a:pt x="1820375" y="320621"/>
                </a:cubicBezTo>
                <a:lnTo>
                  <a:pt x="1820375" y="1046325"/>
                </a:lnTo>
                <a:cubicBezTo>
                  <a:pt x="1820375" y="1098432"/>
                  <a:pt x="1778134" y="1140673"/>
                  <a:pt x="1726027" y="1140673"/>
                </a:cubicBezTo>
                <a:close/>
              </a:path>
            </a:pathLst>
          </a:custGeom>
          <a:solidFill>
            <a:srgbClr val="1B8CCE"/>
          </a:solidFill>
          <a:ln w="12700" cap="flat" cmpd="sng" algn="ctr">
            <a:solidFill>
              <a:srgbClr val="1B8CCE"/>
            </a:solidFill>
            <a:prstDash val="solid"/>
            <a:miter lim="800000"/>
          </a:ln>
          <a:effectLst/>
        </p:spPr>
        <p:txBody>
          <a:bodyPr lIns="91438" tIns="45719" rIns="91438" bIns="45719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92" name="文本框 417"/>
          <p:cNvSpPr txBox="1"/>
          <p:nvPr/>
        </p:nvSpPr>
        <p:spPr>
          <a:xfrm>
            <a:off x="3229265" y="928676"/>
            <a:ext cx="1261773" cy="55399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Channel</a:t>
            </a:r>
            <a:r>
              <a:rPr kumimoji="0" lang="en-US" altLang="zh-CN" sz="16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0" lang="en-US" altLang="zh-CN" sz="14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Status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3" name="任意多边形 192"/>
          <p:cNvSpPr/>
          <p:nvPr/>
        </p:nvSpPr>
        <p:spPr>
          <a:xfrm rot="10800000" flipH="1">
            <a:off x="4934320" y="928677"/>
            <a:ext cx="1068127" cy="669304"/>
          </a:xfrm>
          <a:custGeom>
            <a:avLst/>
            <a:gdLst>
              <a:gd name="connsiteX0" fmla="*/ 1726027 w 1820375"/>
              <a:gd name="connsiteY0" fmla="*/ 1140673 h 1140673"/>
              <a:gd name="connsiteX1" fmla="*/ 94348 w 1820375"/>
              <a:gd name="connsiteY1" fmla="*/ 1140673 h 1140673"/>
              <a:gd name="connsiteX2" fmla="*/ 0 w 1820375"/>
              <a:gd name="connsiteY2" fmla="*/ 1046325 h 1140673"/>
              <a:gd name="connsiteX3" fmla="*/ 0 w 1820375"/>
              <a:gd name="connsiteY3" fmla="*/ 320621 h 1140673"/>
              <a:gd name="connsiteX4" fmla="*/ 94348 w 1820375"/>
              <a:gd name="connsiteY4" fmla="*/ 226273 h 1140673"/>
              <a:gd name="connsiteX5" fmla="*/ 162807 w 1820375"/>
              <a:gd name="connsiteY5" fmla="*/ 226273 h 1140673"/>
              <a:gd name="connsiteX6" fmla="*/ 294045 w 1820375"/>
              <a:gd name="connsiteY6" fmla="*/ 0 h 1140673"/>
              <a:gd name="connsiteX7" fmla="*/ 425283 w 1820375"/>
              <a:gd name="connsiteY7" fmla="*/ 226273 h 1140673"/>
              <a:gd name="connsiteX8" fmla="*/ 1726027 w 1820375"/>
              <a:gd name="connsiteY8" fmla="*/ 226273 h 1140673"/>
              <a:gd name="connsiteX9" fmla="*/ 1820375 w 1820375"/>
              <a:gd name="connsiteY9" fmla="*/ 320621 h 1140673"/>
              <a:gd name="connsiteX10" fmla="*/ 1820375 w 1820375"/>
              <a:gd name="connsiteY10" fmla="*/ 1046325 h 1140673"/>
              <a:gd name="connsiteX11" fmla="*/ 1726027 w 1820375"/>
              <a:gd name="connsiteY11" fmla="*/ 1140673 h 114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20375" h="1140673">
                <a:moveTo>
                  <a:pt x="1726027" y="1140673"/>
                </a:moveTo>
                <a:lnTo>
                  <a:pt x="94348" y="1140673"/>
                </a:lnTo>
                <a:cubicBezTo>
                  <a:pt x="42241" y="1140673"/>
                  <a:pt x="0" y="1098432"/>
                  <a:pt x="0" y="1046325"/>
                </a:cubicBezTo>
                <a:lnTo>
                  <a:pt x="0" y="320621"/>
                </a:lnTo>
                <a:cubicBezTo>
                  <a:pt x="0" y="268514"/>
                  <a:pt x="42241" y="226273"/>
                  <a:pt x="94348" y="226273"/>
                </a:cubicBezTo>
                <a:lnTo>
                  <a:pt x="162807" y="226273"/>
                </a:lnTo>
                <a:lnTo>
                  <a:pt x="294045" y="0"/>
                </a:lnTo>
                <a:lnTo>
                  <a:pt x="425283" y="226273"/>
                </a:lnTo>
                <a:lnTo>
                  <a:pt x="1726027" y="226273"/>
                </a:lnTo>
                <a:cubicBezTo>
                  <a:pt x="1778134" y="226273"/>
                  <a:pt x="1820375" y="268514"/>
                  <a:pt x="1820375" y="320621"/>
                </a:cubicBezTo>
                <a:lnTo>
                  <a:pt x="1820375" y="1046325"/>
                </a:lnTo>
                <a:cubicBezTo>
                  <a:pt x="1820375" y="1098432"/>
                  <a:pt x="1778134" y="1140673"/>
                  <a:pt x="1726027" y="1140673"/>
                </a:cubicBezTo>
                <a:close/>
              </a:path>
            </a:pathLst>
          </a:custGeom>
          <a:solidFill>
            <a:srgbClr val="1B8CCE"/>
          </a:solidFill>
          <a:ln>
            <a:solidFill>
              <a:srgbClr val="1B8CC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94" name="文本框 419"/>
          <p:cNvSpPr txBox="1"/>
          <p:nvPr/>
        </p:nvSpPr>
        <p:spPr>
          <a:xfrm>
            <a:off x="4938213" y="952822"/>
            <a:ext cx="1171547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Recording Status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5" name="任意多边形 194"/>
          <p:cNvSpPr/>
          <p:nvPr/>
        </p:nvSpPr>
        <p:spPr>
          <a:xfrm rot="10800000" flipH="1">
            <a:off x="5511126" y="2059609"/>
            <a:ext cx="1068127" cy="669304"/>
          </a:xfrm>
          <a:custGeom>
            <a:avLst/>
            <a:gdLst>
              <a:gd name="connsiteX0" fmla="*/ 1726027 w 1820375"/>
              <a:gd name="connsiteY0" fmla="*/ 1140673 h 1140673"/>
              <a:gd name="connsiteX1" fmla="*/ 94348 w 1820375"/>
              <a:gd name="connsiteY1" fmla="*/ 1140673 h 1140673"/>
              <a:gd name="connsiteX2" fmla="*/ 0 w 1820375"/>
              <a:gd name="connsiteY2" fmla="*/ 1046325 h 1140673"/>
              <a:gd name="connsiteX3" fmla="*/ 0 w 1820375"/>
              <a:gd name="connsiteY3" fmla="*/ 320621 h 1140673"/>
              <a:gd name="connsiteX4" fmla="*/ 94348 w 1820375"/>
              <a:gd name="connsiteY4" fmla="*/ 226273 h 1140673"/>
              <a:gd name="connsiteX5" fmla="*/ 162807 w 1820375"/>
              <a:gd name="connsiteY5" fmla="*/ 226273 h 1140673"/>
              <a:gd name="connsiteX6" fmla="*/ 294045 w 1820375"/>
              <a:gd name="connsiteY6" fmla="*/ 0 h 1140673"/>
              <a:gd name="connsiteX7" fmla="*/ 425283 w 1820375"/>
              <a:gd name="connsiteY7" fmla="*/ 226273 h 1140673"/>
              <a:gd name="connsiteX8" fmla="*/ 1726027 w 1820375"/>
              <a:gd name="connsiteY8" fmla="*/ 226273 h 1140673"/>
              <a:gd name="connsiteX9" fmla="*/ 1820375 w 1820375"/>
              <a:gd name="connsiteY9" fmla="*/ 320621 h 1140673"/>
              <a:gd name="connsiteX10" fmla="*/ 1820375 w 1820375"/>
              <a:gd name="connsiteY10" fmla="*/ 1046325 h 1140673"/>
              <a:gd name="connsiteX11" fmla="*/ 1726027 w 1820375"/>
              <a:gd name="connsiteY11" fmla="*/ 1140673 h 114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20375" h="1140673">
                <a:moveTo>
                  <a:pt x="1726027" y="1140673"/>
                </a:moveTo>
                <a:lnTo>
                  <a:pt x="94348" y="1140673"/>
                </a:lnTo>
                <a:cubicBezTo>
                  <a:pt x="42241" y="1140673"/>
                  <a:pt x="0" y="1098432"/>
                  <a:pt x="0" y="1046325"/>
                </a:cubicBezTo>
                <a:lnTo>
                  <a:pt x="0" y="320621"/>
                </a:lnTo>
                <a:cubicBezTo>
                  <a:pt x="0" y="268514"/>
                  <a:pt x="42241" y="226273"/>
                  <a:pt x="94348" y="226273"/>
                </a:cubicBezTo>
                <a:lnTo>
                  <a:pt x="162807" y="226273"/>
                </a:lnTo>
                <a:lnTo>
                  <a:pt x="294045" y="0"/>
                </a:lnTo>
                <a:lnTo>
                  <a:pt x="425283" y="226273"/>
                </a:lnTo>
                <a:lnTo>
                  <a:pt x="1726027" y="226273"/>
                </a:lnTo>
                <a:cubicBezTo>
                  <a:pt x="1778134" y="226273"/>
                  <a:pt x="1820375" y="268514"/>
                  <a:pt x="1820375" y="320621"/>
                </a:cubicBezTo>
                <a:lnTo>
                  <a:pt x="1820375" y="1046325"/>
                </a:lnTo>
                <a:cubicBezTo>
                  <a:pt x="1820375" y="1098432"/>
                  <a:pt x="1778134" y="1140673"/>
                  <a:pt x="1726027" y="1140673"/>
                </a:cubicBezTo>
                <a:close/>
              </a:path>
            </a:pathLst>
          </a:custGeom>
          <a:solidFill>
            <a:srgbClr val="1B8CCE"/>
          </a:solidFill>
          <a:ln w="12700" cap="flat" cmpd="sng" algn="ctr">
            <a:solidFill>
              <a:srgbClr val="1B8CCE"/>
            </a:solidFill>
            <a:prstDash val="solid"/>
            <a:miter lim="800000"/>
          </a:ln>
          <a:effectLst/>
        </p:spPr>
        <p:txBody>
          <a:bodyPr lIns="91438" tIns="45719" rIns="91438" bIns="45719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96" name="文本框 421"/>
          <p:cNvSpPr txBox="1"/>
          <p:nvPr/>
        </p:nvSpPr>
        <p:spPr>
          <a:xfrm>
            <a:off x="5472119" y="2121099"/>
            <a:ext cx="1214447" cy="30777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Alarm Logs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7" name="文本框 330"/>
          <p:cNvSpPr txBox="1"/>
          <p:nvPr/>
        </p:nvSpPr>
        <p:spPr>
          <a:xfrm>
            <a:off x="2367292" y="2119970"/>
            <a:ext cx="1204576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Device Status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8" name="椭圆 197"/>
          <p:cNvSpPr/>
          <p:nvPr/>
        </p:nvSpPr>
        <p:spPr>
          <a:xfrm>
            <a:off x="5986472" y="3776670"/>
            <a:ext cx="324000" cy="324000"/>
          </a:xfrm>
          <a:prstGeom prst="ellipse">
            <a:avLst/>
          </a:prstGeom>
          <a:solidFill>
            <a:srgbClr val="1B8C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8" tIns="45719" rIns="91438" bIns="4571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9" name="椭圆 198"/>
          <p:cNvSpPr/>
          <p:nvPr/>
        </p:nvSpPr>
        <p:spPr>
          <a:xfrm>
            <a:off x="6058472" y="3848670"/>
            <a:ext cx="180000" cy="180000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8" tIns="45719" rIns="91438" bIns="4571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0" name="任意多边形 199"/>
          <p:cNvSpPr/>
          <p:nvPr/>
        </p:nvSpPr>
        <p:spPr>
          <a:xfrm rot="10800000" flipH="1">
            <a:off x="5995998" y="3095628"/>
            <a:ext cx="1068127" cy="669304"/>
          </a:xfrm>
          <a:custGeom>
            <a:avLst/>
            <a:gdLst>
              <a:gd name="connsiteX0" fmla="*/ 1726027 w 1820375"/>
              <a:gd name="connsiteY0" fmla="*/ 1140673 h 1140673"/>
              <a:gd name="connsiteX1" fmla="*/ 94348 w 1820375"/>
              <a:gd name="connsiteY1" fmla="*/ 1140673 h 1140673"/>
              <a:gd name="connsiteX2" fmla="*/ 0 w 1820375"/>
              <a:gd name="connsiteY2" fmla="*/ 1046325 h 1140673"/>
              <a:gd name="connsiteX3" fmla="*/ 0 w 1820375"/>
              <a:gd name="connsiteY3" fmla="*/ 320621 h 1140673"/>
              <a:gd name="connsiteX4" fmla="*/ 94348 w 1820375"/>
              <a:gd name="connsiteY4" fmla="*/ 226273 h 1140673"/>
              <a:gd name="connsiteX5" fmla="*/ 162807 w 1820375"/>
              <a:gd name="connsiteY5" fmla="*/ 226273 h 1140673"/>
              <a:gd name="connsiteX6" fmla="*/ 294045 w 1820375"/>
              <a:gd name="connsiteY6" fmla="*/ 0 h 1140673"/>
              <a:gd name="connsiteX7" fmla="*/ 425283 w 1820375"/>
              <a:gd name="connsiteY7" fmla="*/ 226273 h 1140673"/>
              <a:gd name="connsiteX8" fmla="*/ 1726027 w 1820375"/>
              <a:gd name="connsiteY8" fmla="*/ 226273 h 1140673"/>
              <a:gd name="connsiteX9" fmla="*/ 1820375 w 1820375"/>
              <a:gd name="connsiteY9" fmla="*/ 320621 h 1140673"/>
              <a:gd name="connsiteX10" fmla="*/ 1820375 w 1820375"/>
              <a:gd name="connsiteY10" fmla="*/ 1046325 h 1140673"/>
              <a:gd name="connsiteX11" fmla="*/ 1726027 w 1820375"/>
              <a:gd name="connsiteY11" fmla="*/ 1140673 h 114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20375" h="1140673">
                <a:moveTo>
                  <a:pt x="1726027" y="1140673"/>
                </a:moveTo>
                <a:lnTo>
                  <a:pt x="94348" y="1140673"/>
                </a:lnTo>
                <a:cubicBezTo>
                  <a:pt x="42241" y="1140673"/>
                  <a:pt x="0" y="1098432"/>
                  <a:pt x="0" y="1046325"/>
                </a:cubicBezTo>
                <a:lnTo>
                  <a:pt x="0" y="320621"/>
                </a:lnTo>
                <a:cubicBezTo>
                  <a:pt x="0" y="268514"/>
                  <a:pt x="42241" y="226273"/>
                  <a:pt x="94348" y="226273"/>
                </a:cubicBezTo>
                <a:lnTo>
                  <a:pt x="162807" y="226273"/>
                </a:lnTo>
                <a:lnTo>
                  <a:pt x="294045" y="0"/>
                </a:lnTo>
                <a:lnTo>
                  <a:pt x="425283" y="226273"/>
                </a:lnTo>
                <a:lnTo>
                  <a:pt x="1726027" y="226273"/>
                </a:lnTo>
                <a:cubicBezTo>
                  <a:pt x="1778134" y="226273"/>
                  <a:pt x="1820375" y="268514"/>
                  <a:pt x="1820375" y="320621"/>
                </a:cubicBezTo>
                <a:lnTo>
                  <a:pt x="1820375" y="1046325"/>
                </a:lnTo>
                <a:cubicBezTo>
                  <a:pt x="1820375" y="1098432"/>
                  <a:pt x="1778134" y="1140673"/>
                  <a:pt x="1726027" y="1140673"/>
                </a:cubicBezTo>
                <a:close/>
              </a:path>
            </a:pathLst>
          </a:custGeom>
          <a:solidFill>
            <a:srgbClr val="1B8CCE"/>
          </a:solidFill>
          <a:ln w="12700" cap="flat" cmpd="sng" algn="ctr">
            <a:solidFill>
              <a:srgbClr val="1B8CCE"/>
            </a:solidFill>
            <a:prstDash val="solid"/>
            <a:miter lim="800000"/>
          </a:ln>
          <a:effectLst/>
        </p:spPr>
        <p:txBody>
          <a:bodyPr lIns="91438" tIns="45719" rIns="91438" bIns="45719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01" name="文本框 421"/>
          <p:cNvSpPr txBox="1"/>
          <p:nvPr/>
        </p:nvSpPr>
        <p:spPr>
          <a:xfrm>
            <a:off x="5995996" y="3100391"/>
            <a:ext cx="1214447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Operation Logs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2" name="椭圆 201"/>
          <p:cNvSpPr/>
          <p:nvPr/>
        </p:nvSpPr>
        <p:spPr>
          <a:xfrm>
            <a:off x="2456709" y="3771760"/>
            <a:ext cx="324000" cy="324000"/>
          </a:xfrm>
          <a:prstGeom prst="ellipse">
            <a:avLst/>
          </a:prstGeom>
          <a:solidFill>
            <a:srgbClr val="1B8C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8" tIns="45719" rIns="91438" bIns="4571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3" name="椭圆 202"/>
          <p:cNvSpPr/>
          <p:nvPr/>
        </p:nvSpPr>
        <p:spPr>
          <a:xfrm>
            <a:off x="2528710" y="3843760"/>
            <a:ext cx="180000" cy="180000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8" tIns="45719" rIns="91438" bIns="4571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" name="任意多边形 203"/>
          <p:cNvSpPr/>
          <p:nvPr/>
        </p:nvSpPr>
        <p:spPr>
          <a:xfrm rot="10800000">
            <a:off x="1704611" y="3095628"/>
            <a:ext cx="1081439" cy="669304"/>
          </a:xfrm>
          <a:custGeom>
            <a:avLst/>
            <a:gdLst>
              <a:gd name="connsiteX0" fmla="*/ 1726027 w 1820375"/>
              <a:gd name="connsiteY0" fmla="*/ 1140673 h 1140673"/>
              <a:gd name="connsiteX1" fmla="*/ 94348 w 1820375"/>
              <a:gd name="connsiteY1" fmla="*/ 1140673 h 1140673"/>
              <a:gd name="connsiteX2" fmla="*/ 0 w 1820375"/>
              <a:gd name="connsiteY2" fmla="*/ 1046325 h 1140673"/>
              <a:gd name="connsiteX3" fmla="*/ 0 w 1820375"/>
              <a:gd name="connsiteY3" fmla="*/ 320621 h 1140673"/>
              <a:gd name="connsiteX4" fmla="*/ 94348 w 1820375"/>
              <a:gd name="connsiteY4" fmla="*/ 226273 h 1140673"/>
              <a:gd name="connsiteX5" fmla="*/ 162807 w 1820375"/>
              <a:gd name="connsiteY5" fmla="*/ 226273 h 1140673"/>
              <a:gd name="connsiteX6" fmla="*/ 294045 w 1820375"/>
              <a:gd name="connsiteY6" fmla="*/ 0 h 1140673"/>
              <a:gd name="connsiteX7" fmla="*/ 425283 w 1820375"/>
              <a:gd name="connsiteY7" fmla="*/ 226273 h 1140673"/>
              <a:gd name="connsiteX8" fmla="*/ 1726027 w 1820375"/>
              <a:gd name="connsiteY8" fmla="*/ 226273 h 1140673"/>
              <a:gd name="connsiteX9" fmla="*/ 1820375 w 1820375"/>
              <a:gd name="connsiteY9" fmla="*/ 320621 h 1140673"/>
              <a:gd name="connsiteX10" fmla="*/ 1820375 w 1820375"/>
              <a:gd name="connsiteY10" fmla="*/ 1046325 h 1140673"/>
              <a:gd name="connsiteX11" fmla="*/ 1726027 w 1820375"/>
              <a:gd name="connsiteY11" fmla="*/ 1140673 h 114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20375" h="1140673">
                <a:moveTo>
                  <a:pt x="1726027" y="1140673"/>
                </a:moveTo>
                <a:lnTo>
                  <a:pt x="94348" y="1140673"/>
                </a:lnTo>
                <a:cubicBezTo>
                  <a:pt x="42241" y="1140673"/>
                  <a:pt x="0" y="1098432"/>
                  <a:pt x="0" y="1046325"/>
                </a:cubicBezTo>
                <a:lnTo>
                  <a:pt x="0" y="320621"/>
                </a:lnTo>
                <a:cubicBezTo>
                  <a:pt x="0" y="268514"/>
                  <a:pt x="42241" y="226273"/>
                  <a:pt x="94348" y="226273"/>
                </a:cubicBezTo>
                <a:lnTo>
                  <a:pt x="162807" y="226273"/>
                </a:lnTo>
                <a:lnTo>
                  <a:pt x="294045" y="0"/>
                </a:lnTo>
                <a:lnTo>
                  <a:pt x="425283" y="226273"/>
                </a:lnTo>
                <a:lnTo>
                  <a:pt x="1726027" y="226273"/>
                </a:lnTo>
                <a:cubicBezTo>
                  <a:pt x="1778134" y="226273"/>
                  <a:pt x="1820375" y="268514"/>
                  <a:pt x="1820375" y="320621"/>
                </a:cubicBezTo>
                <a:lnTo>
                  <a:pt x="1820375" y="1046325"/>
                </a:lnTo>
                <a:cubicBezTo>
                  <a:pt x="1820375" y="1098432"/>
                  <a:pt x="1778134" y="1140673"/>
                  <a:pt x="1726027" y="1140673"/>
                </a:cubicBezTo>
                <a:close/>
              </a:path>
            </a:pathLst>
          </a:custGeom>
          <a:solidFill>
            <a:srgbClr val="1B8CCE"/>
          </a:solidFill>
          <a:ln w="12700" cap="flat" cmpd="sng" algn="ctr">
            <a:solidFill>
              <a:srgbClr val="1B8CCE"/>
            </a:solidFill>
            <a:prstDash val="solid"/>
            <a:miter lim="800000"/>
          </a:ln>
          <a:effectLst/>
        </p:spPr>
        <p:txBody>
          <a:bodyPr lIns="91438" tIns="45719" rIns="91438" bIns="45719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05" name="文本框 330"/>
          <p:cNvSpPr txBox="1"/>
          <p:nvPr/>
        </p:nvSpPr>
        <p:spPr>
          <a:xfrm>
            <a:off x="1714480" y="3120102"/>
            <a:ext cx="1490328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Server Statistics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142876" y="2928940"/>
            <a:ext cx="1500166" cy="1854160"/>
          </a:xfrm>
          <a:prstGeom prst="roundRect">
            <a:avLst>
              <a:gd name="adj" fmla="val 8246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ts val="2200"/>
              </a:lnSpc>
              <a:buFont typeface="Wingdings" pitchFamily="2" charset="2"/>
              <a:buChar char="ü"/>
            </a:pPr>
            <a:r>
              <a:rPr lang="en-US" altLang="zh-CN" sz="1200" kern="0" dirty="0" smtClean="0">
                <a:latin typeface="微软雅黑" pitchFamily="34" charset="-122"/>
                <a:ea typeface="微软雅黑" pitchFamily="34" charset="-122"/>
              </a:rPr>
              <a:t>Server status</a:t>
            </a:r>
          </a:p>
          <a:p>
            <a:pPr lvl="0">
              <a:lnSpc>
                <a:spcPts val="2200"/>
              </a:lnSpc>
              <a:buFont typeface="Wingdings" pitchFamily="2" charset="2"/>
              <a:buChar char="ü"/>
            </a:pPr>
            <a:r>
              <a:rPr lang="en-US" altLang="zh-CN" sz="1200" kern="0" dirty="0" smtClean="0">
                <a:latin typeface="微软雅黑" pitchFamily="34" charset="-122"/>
                <a:ea typeface="微软雅黑" pitchFamily="34" charset="-122"/>
              </a:rPr>
              <a:t>HDD detection</a:t>
            </a:r>
          </a:p>
          <a:p>
            <a:pPr lvl="0">
              <a:lnSpc>
                <a:spcPts val="2200"/>
              </a:lnSpc>
              <a:buFont typeface="Wingdings" pitchFamily="2" charset="2"/>
              <a:buChar char="ü"/>
            </a:pPr>
            <a:r>
              <a:rPr lang="en-US" altLang="zh-CN" sz="1200" kern="0" dirty="0" smtClean="0">
                <a:latin typeface="微软雅黑" pitchFamily="34" charset="-122"/>
                <a:ea typeface="微软雅黑" pitchFamily="34" charset="-122"/>
              </a:rPr>
              <a:t>Network status</a:t>
            </a:r>
          </a:p>
          <a:p>
            <a:pPr lvl="0">
              <a:lnSpc>
                <a:spcPts val="2200"/>
              </a:lnSpc>
              <a:buFont typeface="Wingdings" pitchFamily="2" charset="2"/>
              <a:buChar char="ü"/>
            </a:pPr>
            <a:r>
              <a:rPr lang="en-US" altLang="zh-CN" sz="1200" kern="0" dirty="0" smtClean="0">
                <a:latin typeface="微软雅黑" pitchFamily="34" charset="-122"/>
                <a:ea typeface="微软雅黑" pitchFamily="34" charset="-122"/>
              </a:rPr>
              <a:t>User status</a:t>
            </a:r>
          </a:p>
          <a:p>
            <a:pPr lvl="0">
              <a:lnSpc>
                <a:spcPts val="2200"/>
              </a:lnSpc>
              <a:buFont typeface="Wingdings" pitchFamily="2" charset="2"/>
              <a:buChar char="ü"/>
            </a:pPr>
            <a:r>
              <a:rPr lang="en-US" altLang="zh-CN" sz="1200" kern="0" dirty="0" smtClean="0">
                <a:latin typeface="微软雅黑" pitchFamily="34" charset="-122"/>
                <a:ea typeface="微软雅黑" pitchFamily="34" charset="-122"/>
              </a:rPr>
              <a:t>Bandwidth Statistics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6072198" y="928676"/>
            <a:ext cx="2357454" cy="510778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en-US" altLang="zh-CN" sz="1200" kern="0" dirty="0" smtClean="0">
                <a:latin typeface="微软雅黑" pitchFamily="34" charset="-122"/>
                <a:ea typeface="微软雅黑" pitchFamily="34" charset="-122"/>
              </a:rPr>
              <a:t>Info about video recording to Unicorn</a:t>
            </a:r>
            <a:endParaRPr lang="zh-CN" altLang="en-US" sz="14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8" name="TextBox 207"/>
          <p:cNvSpPr txBox="1"/>
          <p:nvPr/>
        </p:nvSpPr>
        <p:spPr>
          <a:xfrm>
            <a:off x="142844" y="2132410"/>
            <a:ext cx="2071702" cy="510778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en-US" altLang="zh-CN" sz="1200" kern="0" dirty="0" smtClean="0">
                <a:latin typeface="微软雅黑" pitchFamily="34" charset="-122"/>
                <a:ea typeface="微软雅黑" pitchFamily="34" charset="-122"/>
              </a:rPr>
              <a:t>Device info and online/offline status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1081362" y="928676"/>
            <a:ext cx="2071702" cy="510778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en-US" altLang="zh-CN" sz="1200" kern="0" dirty="0" smtClean="0">
                <a:latin typeface="微软雅黑" pitchFamily="34" charset="-122"/>
                <a:ea typeface="微软雅黑" pitchFamily="34" charset="-122"/>
              </a:rPr>
              <a:t>Channel info and online/offline status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6643734" y="2071684"/>
            <a:ext cx="2500266" cy="510778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en-US" altLang="zh-CN" sz="1200" kern="0" dirty="0" smtClean="0">
                <a:latin typeface="微软雅黑" pitchFamily="34" charset="-122"/>
                <a:ea typeface="微软雅黑" pitchFamily="34" charset="-122"/>
              </a:rPr>
              <a:t>Query and acknowledge alarms</a:t>
            </a:r>
            <a:endParaRPr lang="zh-CN" altLang="en-US" sz="14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7129480" y="3071816"/>
            <a:ext cx="1928826" cy="510778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en-US" altLang="zh-CN" sz="1200" kern="0" dirty="0" smtClean="0">
                <a:latin typeface="微软雅黑" pitchFamily="34" charset="-122"/>
                <a:ea typeface="微软雅黑" pitchFamily="34" charset="-122"/>
              </a:rPr>
              <a:t>Query operation logs.</a:t>
            </a:r>
            <a:endParaRPr lang="zh-CN" altLang="en-US" sz="14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014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58416" y="566251"/>
            <a:ext cx="1259632" cy="45719"/>
          </a:xfrm>
          <a:prstGeom prst="rect">
            <a:avLst/>
          </a:prstGeom>
          <a:solidFill>
            <a:srgbClr val="237CB0"/>
          </a:solidFill>
          <a:ln>
            <a:solidFill>
              <a:srgbClr val="237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518048" y="566635"/>
            <a:ext cx="792088" cy="45719"/>
          </a:xfrm>
          <a:prstGeom prst="rect">
            <a:avLst/>
          </a:prstGeom>
          <a:solidFill>
            <a:srgbClr val="323333"/>
          </a:solidFill>
          <a:ln>
            <a:solidFill>
              <a:srgbClr val="32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4" name="1 Título"/>
          <p:cNvSpPr txBox="1">
            <a:spLocks/>
          </p:cNvSpPr>
          <p:nvPr/>
        </p:nvSpPr>
        <p:spPr>
          <a:xfrm>
            <a:off x="107504" y="0"/>
            <a:ext cx="6964826" cy="89255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32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  <a:cs typeface="Calibri" panose="020F0502020204030204" pitchFamily="34" charset="0"/>
              </a:rPr>
              <a:t>Operation &amp; Management--</a:t>
            </a:r>
            <a:r>
              <a:rPr lang="en-US" altLang="zh-CN" sz="2400" b="1" dirty="0" smtClean="0">
                <a:solidFill>
                  <a:srgbClr val="32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  <a:cs typeface="Calibri" panose="020F0502020204030204" pitchFamily="34" charset="0"/>
              </a:rPr>
              <a:t>Server Statistics</a:t>
            </a:r>
            <a:endParaRPr lang="en-US" altLang="zh-CN" sz="2800" b="1" dirty="0" smtClean="0">
              <a:solidFill>
                <a:srgbClr val="32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  <a:cs typeface="Calibri" panose="020F0502020204030204" pitchFamily="34" charset="0"/>
            </a:endParaRPr>
          </a:p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 b="1" dirty="0">
              <a:solidFill>
                <a:srgbClr val="FF0000"/>
              </a:solidFill>
              <a:latin typeface="Calibri" panose="020F0502020204030204" pitchFamily="34" charset="0"/>
              <a:ea typeface="微软雅黑" pitchFamily="34" charset="-122"/>
              <a:cs typeface="Calibri" panose="020F0502020204030204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907" y="1000114"/>
            <a:ext cx="8621373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2354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58416" y="566251"/>
            <a:ext cx="1259632" cy="45719"/>
          </a:xfrm>
          <a:prstGeom prst="rect">
            <a:avLst/>
          </a:prstGeom>
          <a:solidFill>
            <a:srgbClr val="237CB0"/>
          </a:solidFill>
          <a:ln>
            <a:solidFill>
              <a:srgbClr val="237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518048" y="566635"/>
            <a:ext cx="792088" cy="45719"/>
          </a:xfrm>
          <a:prstGeom prst="rect">
            <a:avLst/>
          </a:prstGeom>
          <a:solidFill>
            <a:srgbClr val="323333"/>
          </a:solidFill>
          <a:ln>
            <a:solidFill>
              <a:srgbClr val="32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785800"/>
            <a:ext cx="7929586" cy="382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107504" y="0"/>
            <a:ext cx="6964826" cy="89255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32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  <a:cs typeface="Calibri" panose="020F0502020204030204" pitchFamily="34" charset="0"/>
              </a:rPr>
              <a:t>Operation &amp; Management--</a:t>
            </a:r>
            <a:r>
              <a:rPr lang="en-US" altLang="zh-CN" sz="2400" b="1" dirty="0" smtClean="0">
                <a:solidFill>
                  <a:srgbClr val="32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  <a:cs typeface="Calibri" panose="020F0502020204030204" pitchFamily="34" charset="0"/>
              </a:rPr>
              <a:t>Server Statistics</a:t>
            </a:r>
            <a:endParaRPr lang="en-US" altLang="zh-CN" sz="2800" b="1" dirty="0" smtClean="0">
              <a:solidFill>
                <a:srgbClr val="32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  <a:cs typeface="Calibri" panose="020F0502020204030204" pitchFamily="34" charset="0"/>
            </a:endParaRPr>
          </a:p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 b="1" dirty="0">
              <a:solidFill>
                <a:srgbClr val="FF0000"/>
              </a:solidFill>
              <a:latin typeface="Calibri" panose="020F0502020204030204" pitchFamily="34" charset="0"/>
              <a:ea typeface="微软雅黑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54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58416" y="566251"/>
            <a:ext cx="1259632" cy="45719"/>
          </a:xfrm>
          <a:prstGeom prst="rect">
            <a:avLst/>
          </a:prstGeom>
          <a:solidFill>
            <a:srgbClr val="237CB0"/>
          </a:solidFill>
          <a:ln>
            <a:solidFill>
              <a:srgbClr val="237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518048" y="566635"/>
            <a:ext cx="792088" cy="45719"/>
          </a:xfrm>
          <a:prstGeom prst="rect">
            <a:avLst/>
          </a:prstGeom>
          <a:solidFill>
            <a:srgbClr val="323333"/>
          </a:solidFill>
          <a:ln>
            <a:solidFill>
              <a:srgbClr val="32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107504" y="0"/>
            <a:ext cx="6964826" cy="89255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32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  <a:cs typeface="Calibri" panose="020F0502020204030204" pitchFamily="34" charset="0"/>
              </a:rPr>
              <a:t>Operation &amp; Management--</a:t>
            </a:r>
            <a:r>
              <a:rPr lang="en-US" altLang="zh-CN" sz="2400" b="1" dirty="0" smtClean="0">
                <a:solidFill>
                  <a:srgbClr val="32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  <a:cs typeface="Calibri" panose="020F0502020204030204" pitchFamily="34" charset="0"/>
              </a:rPr>
              <a:t>Server Statistics</a:t>
            </a:r>
            <a:endParaRPr lang="en-US" altLang="zh-CN" sz="2800" b="1" dirty="0" smtClean="0">
              <a:solidFill>
                <a:srgbClr val="32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  <a:cs typeface="Calibri" panose="020F0502020204030204" pitchFamily="34" charset="0"/>
            </a:endParaRPr>
          </a:p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 b="1" dirty="0">
              <a:solidFill>
                <a:srgbClr val="FF0000"/>
              </a:solidFill>
              <a:latin typeface="Calibri" panose="020F0502020204030204" pitchFamily="34" charset="0"/>
              <a:ea typeface="微软雅黑" pitchFamily="34" charset="-122"/>
              <a:cs typeface="Calibri" panose="020F0502020204030204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868749"/>
            <a:ext cx="7715304" cy="3560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2354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58416" y="566251"/>
            <a:ext cx="1259632" cy="45719"/>
          </a:xfrm>
          <a:prstGeom prst="rect">
            <a:avLst/>
          </a:prstGeom>
          <a:solidFill>
            <a:srgbClr val="237CB0"/>
          </a:solidFill>
          <a:ln>
            <a:solidFill>
              <a:srgbClr val="237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518048" y="566635"/>
            <a:ext cx="792088" cy="45719"/>
          </a:xfrm>
          <a:prstGeom prst="rect">
            <a:avLst/>
          </a:prstGeom>
          <a:solidFill>
            <a:srgbClr val="323333"/>
          </a:solidFill>
          <a:ln>
            <a:solidFill>
              <a:srgbClr val="32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857238"/>
            <a:ext cx="8406754" cy="371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107504" y="0"/>
            <a:ext cx="6964826" cy="89255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32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  <a:cs typeface="Calibri" panose="020F0502020204030204" pitchFamily="34" charset="0"/>
              </a:rPr>
              <a:t>Operation &amp; Management--</a:t>
            </a:r>
            <a:r>
              <a:rPr lang="en-US" altLang="zh-CN" sz="2400" b="1" dirty="0" smtClean="0">
                <a:solidFill>
                  <a:srgbClr val="32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  <a:cs typeface="Calibri" panose="020F0502020204030204" pitchFamily="34" charset="0"/>
              </a:rPr>
              <a:t>Server Statistics</a:t>
            </a:r>
            <a:endParaRPr lang="en-US" altLang="zh-CN" sz="2800" b="1" dirty="0" smtClean="0">
              <a:solidFill>
                <a:srgbClr val="32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  <a:cs typeface="Calibri" panose="020F0502020204030204" pitchFamily="34" charset="0"/>
            </a:endParaRPr>
          </a:p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 b="1" dirty="0">
              <a:solidFill>
                <a:srgbClr val="FF0000"/>
              </a:solidFill>
              <a:latin typeface="Calibri" panose="020F0502020204030204" pitchFamily="34" charset="0"/>
              <a:ea typeface="微软雅黑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54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016" y="1785932"/>
            <a:ext cx="891357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258416" y="566251"/>
            <a:ext cx="1259632" cy="45719"/>
          </a:xfrm>
          <a:prstGeom prst="rect">
            <a:avLst/>
          </a:prstGeom>
          <a:solidFill>
            <a:srgbClr val="237CB0"/>
          </a:solidFill>
          <a:ln>
            <a:solidFill>
              <a:srgbClr val="237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518048" y="566635"/>
            <a:ext cx="792088" cy="45719"/>
          </a:xfrm>
          <a:prstGeom prst="rect">
            <a:avLst/>
          </a:prstGeom>
          <a:solidFill>
            <a:srgbClr val="323333"/>
          </a:solidFill>
          <a:ln>
            <a:solidFill>
              <a:srgbClr val="32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0" name="圆角矩形 209"/>
          <p:cNvSpPr/>
          <p:nvPr/>
        </p:nvSpPr>
        <p:spPr>
          <a:xfrm>
            <a:off x="7238783" y="3065606"/>
            <a:ext cx="576064" cy="216024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1" name="圆角矩形 210"/>
          <p:cNvSpPr/>
          <p:nvPr/>
        </p:nvSpPr>
        <p:spPr>
          <a:xfrm>
            <a:off x="8210778" y="3065606"/>
            <a:ext cx="576064" cy="216024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4" name="1 Título"/>
          <p:cNvSpPr txBox="1">
            <a:spLocks/>
          </p:cNvSpPr>
          <p:nvPr/>
        </p:nvSpPr>
        <p:spPr>
          <a:xfrm>
            <a:off x="107504" y="-18"/>
            <a:ext cx="864096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32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  <a:cs typeface="Calibri" panose="020F0502020204030204" pitchFamily="34" charset="0"/>
              </a:rPr>
              <a:t>Operation &amp; Management --</a:t>
            </a:r>
            <a:r>
              <a:rPr lang="en-US" altLang="zh-CN" sz="2400" b="1" dirty="0" smtClean="0">
                <a:solidFill>
                  <a:srgbClr val="32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  <a:cs typeface="Calibri" panose="020F0502020204030204" pitchFamily="34" charset="0"/>
              </a:rPr>
              <a:t> Server Statistics</a:t>
            </a:r>
            <a:endParaRPr lang="zh-CN" altLang="en-US" sz="2800" b="1" dirty="0">
              <a:solidFill>
                <a:srgbClr val="32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7158" y="857238"/>
            <a:ext cx="5572164" cy="510778"/>
          </a:xfrm>
          <a:prstGeom prst="roundRect">
            <a:avLst/>
          </a:prstGeom>
          <a:solidFill>
            <a:srgbClr val="1B8CCE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Show idle input and output bandwidth in real time</a:t>
            </a:r>
            <a:endParaRPr lang="zh-CN" altLang="en-US" sz="16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354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58416" y="566251"/>
            <a:ext cx="1259632" cy="45719"/>
          </a:xfrm>
          <a:prstGeom prst="rect">
            <a:avLst/>
          </a:prstGeom>
          <a:solidFill>
            <a:srgbClr val="237CB0"/>
          </a:solidFill>
          <a:ln>
            <a:solidFill>
              <a:srgbClr val="237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518048" y="566635"/>
            <a:ext cx="792088" cy="45719"/>
          </a:xfrm>
          <a:prstGeom prst="rect">
            <a:avLst/>
          </a:prstGeom>
          <a:solidFill>
            <a:srgbClr val="323333"/>
          </a:solidFill>
          <a:ln>
            <a:solidFill>
              <a:srgbClr val="32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4" name="1 Título"/>
          <p:cNvSpPr txBox="1">
            <a:spLocks/>
          </p:cNvSpPr>
          <p:nvPr/>
        </p:nvSpPr>
        <p:spPr>
          <a:xfrm>
            <a:off x="107504" y="0"/>
            <a:ext cx="6964826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32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  <a:cs typeface="Calibri" panose="020F0502020204030204" pitchFamily="34" charset="0"/>
              </a:rPr>
              <a:t>Operation &amp; Management--</a:t>
            </a:r>
            <a:r>
              <a:rPr lang="en-US" altLang="zh-CN" sz="2400" b="1" dirty="0" smtClean="0">
                <a:solidFill>
                  <a:srgbClr val="32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  <a:cs typeface="Calibri" panose="020F0502020204030204" pitchFamily="34" charset="0"/>
              </a:rPr>
              <a:t>Device Status</a:t>
            </a:r>
            <a:endParaRPr lang="zh-CN" altLang="en-US" sz="2000" b="1" dirty="0">
              <a:solidFill>
                <a:srgbClr val="FF0000"/>
              </a:solidFill>
              <a:latin typeface="Calibri" panose="020F0502020204030204" pitchFamily="34" charset="0"/>
              <a:ea typeface="微软雅黑" pitchFamily="34" charset="-122"/>
              <a:cs typeface="Calibri" panose="020F0502020204030204" pitchFamily="34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783107"/>
            <a:ext cx="8215370" cy="371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2354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96393" y="1292929"/>
            <a:ext cx="349859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dirty="0" smtClean="0">
                <a:solidFill>
                  <a:schemeClr val="tx1">
                    <a:alpha val="3000"/>
                  </a:schemeClr>
                </a:solidFill>
                <a:latin typeface="Arial Black" panose="020B0A04020102020204" pitchFamily="34" charset="0"/>
              </a:rPr>
              <a:t>01</a:t>
            </a:r>
            <a:endParaRPr lang="zh-CN" altLang="en-US" sz="16600" dirty="0">
              <a:solidFill>
                <a:schemeClr val="tx1">
                  <a:alpha val="3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任意多边形 2"/>
          <p:cNvSpPr/>
          <p:nvPr/>
        </p:nvSpPr>
        <p:spPr>
          <a:xfrm rot="16200000" flipV="1">
            <a:off x="-1797041" y="1838526"/>
            <a:ext cx="4699514" cy="1083281"/>
          </a:xfrm>
          <a:custGeom>
            <a:avLst/>
            <a:gdLst>
              <a:gd name="connsiteX0" fmla="*/ 6260239 w 6260239"/>
              <a:gd name="connsiteY0" fmla="*/ 1443042 h 1443042"/>
              <a:gd name="connsiteX1" fmla="*/ 6260239 w 6260239"/>
              <a:gd name="connsiteY1" fmla="*/ 1370077 h 1443042"/>
              <a:gd name="connsiteX2" fmla="*/ 3239468 w 6260239"/>
              <a:gd name="connsiteY2" fmla="*/ 0 h 1443042"/>
              <a:gd name="connsiteX3" fmla="*/ 0 w 6260239"/>
              <a:gd name="connsiteY3" fmla="*/ 1443042 h 1443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0239" h="1443042">
                <a:moveTo>
                  <a:pt x="6260239" y="1443042"/>
                </a:moveTo>
                <a:lnTo>
                  <a:pt x="6260239" y="1370077"/>
                </a:lnTo>
                <a:lnTo>
                  <a:pt x="3239468" y="0"/>
                </a:lnTo>
                <a:lnTo>
                  <a:pt x="0" y="1443042"/>
                </a:lnTo>
                <a:close/>
              </a:path>
            </a:pathLst>
          </a:custGeom>
          <a:solidFill>
            <a:srgbClr val="3FA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 rot="16200000" flipV="1">
            <a:off x="-1848193" y="2236110"/>
            <a:ext cx="4801818" cy="1083280"/>
          </a:xfrm>
          <a:custGeom>
            <a:avLst/>
            <a:gdLst>
              <a:gd name="connsiteX0" fmla="*/ 6396518 w 6396518"/>
              <a:gd name="connsiteY0" fmla="*/ 1443041 h 1443041"/>
              <a:gd name="connsiteX1" fmla="*/ 3214875 w 6396518"/>
              <a:gd name="connsiteY1" fmla="*/ 0 h 1443041"/>
              <a:gd name="connsiteX2" fmla="*/ 0 w 6396518"/>
              <a:gd name="connsiteY2" fmla="*/ 1432086 h 1443041"/>
              <a:gd name="connsiteX3" fmla="*/ 0 w 6396518"/>
              <a:gd name="connsiteY3" fmla="*/ 1443041 h 144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96518" h="1443041">
                <a:moveTo>
                  <a:pt x="6396518" y="1443041"/>
                </a:moveTo>
                <a:lnTo>
                  <a:pt x="3214875" y="0"/>
                </a:lnTo>
                <a:lnTo>
                  <a:pt x="0" y="1432086"/>
                </a:lnTo>
                <a:lnTo>
                  <a:pt x="0" y="1443041"/>
                </a:lnTo>
                <a:close/>
              </a:path>
            </a:pathLst>
          </a:cu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 rot="16200000" flipV="1">
            <a:off x="-325636" y="510016"/>
            <a:ext cx="1815980" cy="828167"/>
          </a:xfrm>
          <a:prstGeom prst="line">
            <a:avLst/>
          </a:prstGeom>
          <a:ln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2502904" y="2164652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Yu Gothic UI Light" panose="020B0300000000000000" pitchFamily="34" charset="-128"/>
              </a:rPr>
              <a:t>01</a:t>
            </a:r>
            <a:endParaRPr lang="zh-CN" alt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Yu Gothic UI Light" panose="020B0300000000000000" pitchFamily="34" charset="-128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3509670" y="2095263"/>
            <a:ext cx="0" cy="1070318"/>
          </a:xfrm>
          <a:prstGeom prst="line">
            <a:avLst/>
          </a:prstGeom>
          <a:ln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任意多边形 10"/>
          <p:cNvSpPr/>
          <p:nvPr/>
        </p:nvSpPr>
        <p:spPr>
          <a:xfrm rot="2700000">
            <a:off x="8775440" y="2259552"/>
            <a:ext cx="713633" cy="713633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3FA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3799772" y="2211710"/>
            <a:ext cx="36809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4800" b="1" dirty="0" smtClean="0">
                <a:solidFill>
                  <a:srgbClr val="1B8C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Introduction </a:t>
            </a:r>
            <a:endParaRPr lang="zh-CN" altLang="en-US" sz="4800" b="1" dirty="0">
              <a:solidFill>
                <a:srgbClr val="1B8CC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7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58416" y="566251"/>
            <a:ext cx="1259632" cy="45719"/>
          </a:xfrm>
          <a:prstGeom prst="rect">
            <a:avLst/>
          </a:prstGeom>
          <a:solidFill>
            <a:srgbClr val="237CB0"/>
          </a:solidFill>
          <a:ln>
            <a:solidFill>
              <a:srgbClr val="237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518048" y="566635"/>
            <a:ext cx="792088" cy="45719"/>
          </a:xfrm>
          <a:prstGeom prst="rect">
            <a:avLst/>
          </a:prstGeom>
          <a:solidFill>
            <a:srgbClr val="323333"/>
          </a:solidFill>
          <a:ln>
            <a:solidFill>
              <a:srgbClr val="32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4" name="1 Título"/>
          <p:cNvSpPr txBox="1">
            <a:spLocks/>
          </p:cNvSpPr>
          <p:nvPr/>
        </p:nvSpPr>
        <p:spPr>
          <a:xfrm>
            <a:off x="107504" y="0"/>
            <a:ext cx="6964826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32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  <a:cs typeface="Calibri" panose="020F0502020204030204" pitchFamily="34" charset="0"/>
              </a:rPr>
              <a:t>Operation &amp; Management--</a:t>
            </a:r>
            <a:r>
              <a:rPr lang="en-US" altLang="zh-CN" sz="2400" b="1" dirty="0" smtClean="0">
                <a:solidFill>
                  <a:srgbClr val="32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  <a:cs typeface="Calibri" panose="020F0502020204030204" pitchFamily="34" charset="0"/>
              </a:rPr>
              <a:t>Log Status</a:t>
            </a:r>
            <a:endParaRPr lang="zh-CN" altLang="en-US" sz="2000" b="1" dirty="0">
              <a:solidFill>
                <a:srgbClr val="FF0000"/>
              </a:solidFill>
              <a:latin typeface="Calibri" panose="020F0502020204030204" pitchFamily="34" charset="0"/>
              <a:ea typeface="微软雅黑" pitchFamily="34" charset="-122"/>
              <a:cs typeface="Calibri" panose="020F0502020204030204" pitchFamily="34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928676"/>
            <a:ext cx="833970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2354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96393" y="1292929"/>
            <a:ext cx="349859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dirty="0" smtClean="0">
                <a:solidFill>
                  <a:schemeClr val="tx1">
                    <a:alpha val="3000"/>
                  </a:schemeClr>
                </a:solidFill>
                <a:latin typeface="Arial Black" panose="020B0A04020102020204" pitchFamily="34" charset="0"/>
              </a:rPr>
              <a:t>03</a:t>
            </a:r>
            <a:endParaRPr lang="zh-CN" altLang="en-US" sz="16600" dirty="0">
              <a:solidFill>
                <a:schemeClr val="tx1">
                  <a:alpha val="3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任意多边形 2"/>
          <p:cNvSpPr/>
          <p:nvPr/>
        </p:nvSpPr>
        <p:spPr>
          <a:xfrm rot="16200000" flipV="1">
            <a:off x="-1797041" y="1838526"/>
            <a:ext cx="4699514" cy="1083281"/>
          </a:xfrm>
          <a:custGeom>
            <a:avLst/>
            <a:gdLst>
              <a:gd name="connsiteX0" fmla="*/ 6260239 w 6260239"/>
              <a:gd name="connsiteY0" fmla="*/ 1443042 h 1443042"/>
              <a:gd name="connsiteX1" fmla="*/ 6260239 w 6260239"/>
              <a:gd name="connsiteY1" fmla="*/ 1370077 h 1443042"/>
              <a:gd name="connsiteX2" fmla="*/ 3239468 w 6260239"/>
              <a:gd name="connsiteY2" fmla="*/ 0 h 1443042"/>
              <a:gd name="connsiteX3" fmla="*/ 0 w 6260239"/>
              <a:gd name="connsiteY3" fmla="*/ 1443042 h 1443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0239" h="1443042">
                <a:moveTo>
                  <a:pt x="6260239" y="1443042"/>
                </a:moveTo>
                <a:lnTo>
                  <a:pt x="6260239" y="1370077"/>
                </a:lnTo>
                <a:lnTo>
                  <a:pt x="3239468" y="0"/>
                </a:lnTo>
                <a:lnTo>
                  <a:pt x="0" y="1443042"/>
                </a:lnTo>
                <a:close/>
              </a:path>
            </a:pathLst>
          </a:custGeom>
          <a:solidFill>
            <a:srgbClr val="3FA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 rot="16200000" flipV="1">
            <a:off x="-1848193" y="2236110"/>
            <a:ext cx="4801818" cy="1083280"/>
          </a:xfrm>
          <a:custGeom>
            <a:avLst/>
            <a:gdLst>
              <a:gd name="connsiteX0" fmla="*/ 6396518 w 6396518"/>
              <a:gd name="connsiteY0" fmla="*/ 1443041 h 1443041"/>
              <a:gd name="connsiteX1" fmla="*/ 3214875 w 6396518"/>
              <a:gd name="connsiteY1" fmla="*/ 0 h 1443041"/>
              <a:gd name="connsiteX2" fmla="*/ 0 w 6396518"/>
              <a:gd name="connsiteY2" fmla="*/ 1432086 h 1443041"/>
              <a:gd name="connsiteX3" fmla="*/ 0 w 6396518"/>
              <a:gd name="connsiteY3" fmla="*/ 1443041 h 144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96518" h="1443041">
                <a:moveTo>
                  <a:pt x="6396518" y="1443041"/>
                </a:moveTo>
                <a:lnTo>
                  <a:pt x="3214875" y="0"/>
                </a:lnTo>
                <a:lnTo>
                  <a:pt x="0" y="1432086"/>
                </a:lnTo>
                <a:lnTo>
                  <a:pt x="0" y="1443041"/>
                </a:lnTo>
                <a:close/>
              </a:path>
            </a:pathLst>
          </a:cu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 rot="16200000" flipV="1">
            <a:off x="-325636" y="510016"/>
            <a:ext cx="1815980" cy="828167"/>
          </a:xfrm>
          <a:prstGeom prst="line">
            <a:avLst/>
          </a:prstGeom>
          <a:ln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2502904" y="2164652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Yu Gothic UI Light" panose="020B0300000000000000" pitchFamily="34" charset="-128"/>
              </a:rPr>
              <a:t>03</a:t>
            </a:r>
            <a:endParaRPr lang="zh-CN" alt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Yu Gothic UI Light" panose="020B0300000000000000" pitchFamily="34" charset="-128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3509670" y="2095263"/>
            <a:ext cx="0" cy="1070318"/>
          </a:xfrm>
          <a:prstGeom prst="line">
            <a:avLst/>
          </a:prstGeom>
          <a:ln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任意多边形 10"/>
          <p:cNvSpPr/>
          <p:nvPr/>
        </p:nvSpPr>
        <p:spPr>
          <a:xfrm rot="2700000">
            <a:off x="8775440" y="2259552"/>
            <a:ext cx="713633" cy="713633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3FA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3799772" y="2211710"/>
            <a:ext cx="30764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4800" b="1" dirty="0" smtClean="0">
                <a:solidFill>
                  <a:srgbClr val="1B8C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Reliability </a:t>
            </a:r>
            <a:endParaRPr lang="zh-CN" altLang="en-US" sz="4800" b="1" dirty="0">
              <a:solidFill>
                <a:srgbClr val="1B8CC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7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107504" y="-18797"/>
            <a:ext cx="6964826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微软雅黑" pitchFamily="34" charset="-122"/>
                <a:cs typeface="Calibri" panose="020F0502020204030204" pitchFamily="34" charset="0"/>
              </a:rPr>
              <a:t>Quality- Rigorous R&amp;D test</a:t>
            </a:r>
            <a:endParaRPr lang="zh-CN" altLang="en-US" sz="3600" b="1" dirty="0">
              <a:solidFill>
                <a:srgbClr val="FF0000"/>
              </a:solidFill>
              <a:latin typeface="Calibri" panose="020F0502020204030204" pitchFamily="34" charset="0"/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7" name="MH_SubTitle_1"/>
          <p:cNvSpPr/>
          <p:nvPr>
            <p:custDataLst>
              <p:tags r:id="rId1"/>
            </p:custDataLst>
          </p:nvPr>
        </p:nvSpPr>
        <p:spPr>
          <a:xfrm>
            <a:off x="672183" y="1275606"/>
            <a:ext cx="1379537" cy="1613297"/>
          </a:xfrm>
          <a:prstGeom prst="roundRect">
            <a:avLst>
              <a:gd name="adj" fmla="val 10553"/>
            </a:avLst>
          </a:prstGeom>
          <a:solidFill>
            <a:srgbClr val="228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540000" anchor="ctr">
            <a:normAutofit fontScale="25000" lnSpcReduction="200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800" b="1" dirty="0" smtClean="0">
              <a:solidFill>
                <a:srgbClr val="FFFF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200" b="1" dirty="0" smtClean="0">
                <a:solidFill>
                  <a:srgbClr val="FFFF00"/>
                </a:solidFill>
              </a:rPr>
              <a:t>8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800" b="1" dirty="0" smtClean="0">
              <a:solidFill>
                <a:srgbClr val="FFFF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7200" b="1" dirty="0" smtClean="0">
                <a:solidFill>
                  <a:srgbClr val="FFFFFF"/>
                </a:solidFill>
              </a:rPr>
              <a:t>System reviews</a:t>
            </a:r>
            <a:endParaRPr lang="zh-CN" altLang="en-US" sz="7200" b="1" dirty="0">
              <a:solidFill>
                <a:srgbClr val="FFFFFF"/>
              </a:solidFill>
            </a:endParaRPr>
          </a:p>
        </p:txBody>
      </p:sp>
      <p:sp>
        <p:nvSpPr>
          <p:cNvPr id="8" name="MH_SubTitle_2"/>
          <p:cNvSpPr/>
          <p:nvPr>
            <p:custDataLst>
              <p:tags r:id="rId2"/>
            </p:custDataLst>
          </p:nvPr>
        </p:nvSpPr>
        <p:spPr>
          <a:xfrm>
            <a:off x="2252783" y="1275606"/>
            <a:ext cx="1379537" cy="1613297"/>
          </a:xfrm>
          <a:prstGeom prst="roundRect">
            <a:avLst>
              <a:gd name="adj" fmla="val 10553"/>
            </a:avLst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540000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b="1" dirty="0" smtClean="0">
              <a:solidFill>
                <a:srgbClr val="FFFF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b="1" dirty="0" smtClean="0">
              <a:solidFill>
                <a:srgbClr val="FFFF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FFFF00"/>
                </a:solidFill>
              </a:rPr>
              <a:t>37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 smtClean="0">
                <a:solidFill>
                  <a:srgbClr val="FFFFFF"/>
                </a:solidFill>
              </a:rPr>
              <a:t>Product level functional tests</a:t>
            </a:r>
            <a:endParaRPr lang="zh-CN" altLang="en-US" b="1" dirty="0">
              <a:solidFill>
                <a:srgbClr val="FFFFFF"/>
              </a:solidFill>
            </a:endParaRPr>
          </a:p>
        </p:txBody>
      </p:sp>
      <p:sp>
        <p:nvSpPr>
          <p:cNvPr id="9" name="MH_SubTitle_3"/>
          <p:cNvSpPr/>
          <p:nvPr>
            <p:custDataLst>
              <p:tags r:id="rId3"/>
            </p:custDataLst>
          </p:nvPr>
        </p:nvSpPr>
        <p:spPr>
          <a:xfrm>
            <a:off x="3833383" y="1275606"/>
            <a:ext cx="1377950" cy="1613297"/>
          </a:xfrm>
          <a:prstGeom prst="roundRect">
            <a:avLst>
              <a:gd name="adj" fmla="val 10553"/>
            </a:avLst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540000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FFFF00"/>
                </a:solidFill>
              </a:rPr>
              <a:t>418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b="1" dirty="0" smtClean="0">
              <a:solidFill>
                <a:srgbClr val="FFFF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 smtClean="0">
                <a:solidFill>
                  <a:srgbClr val="FFFFFF"/>
                </a:solidFill>
              </a:rPr>
              <a:t>Board tests</a:t>
            </a:r>
            <a:endParaRPr lang="zh-CN" altLang="en-US" b="1" dirty="0">
              <a:solidFill>
                <a:srgbClr val="FFFFFF"/>
              </a:solidFill>
            </a:endParaRPr>
          </a:p>
        </p:txBody>
      </p:sp>
      <p:sp>
        <p:nvSpPr>
          <p:cNvPr id="10" name="MH_SubTitle_4"/>
          <p:cNvSpPr/>
          <p:nvPr>
            <p:custDataLst>
              <p:tags r:id="rId4"/>
            </p:custDataLst>
          </p:nvPr>
        </p:nvSpPr>
        <p:spPr>
          <a:xfrm>
            <a:off x="5412396" y="1275606"/>
            <a:ext cx="1395428" cy="1613297"/>
          </a:xfrm>
          <a:prstGeom prst="roundRect">
            <a:avLst>
              <a:gd name="adj" fmla="val 10553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540000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b="1" dirty="0" smtClean="0">
              <a:solidFill>
                <a:srgbClr val="FFFFFF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b="1" dirty="0" smtClean="0">
              <a:solidFill>
                <a:srgbClr val="FFFFFF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FFFF00"/>
                </a:solidFill>
              </a:rPr>
              <a:t>22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dirty="0" smtClean="0">
                <a:solidFill>
                  <a:srgbClr val="FFFFFF"/>
                </a:solidFill>
              </a:rPr>
              <a:t>Environment</a:t>
            </a:r>
            <a:r>
              <a:rPr lang="en-US" altLang="zh-CN" b="1" dirty="0" smtClean="0">
                <a:solidFill>
                  <a:srgbClr val="FFFFFF"/>
                </a:solidFill>
              </a:rPr>
              <a:t> and reliability tests</a:t>
            </a:r>
            <a:endParaRPr lang="zh-CN" altLang="en-US" b="1" dirty="0">
              <a:solidFill>
                <a:srgbClr val="FFFFFF"/>
              </a:solidFill>
            </a:endParaRPr>
          </a:p>
        </p:txBody>
      </p:sp>
      <p:sp>
        <p:nvSpPr>
          <p:cNvPr id="11" name="MH_SubTitle_5"/>
          <p:cNvSpPr/>
          <p:nvPr>
            <p:custDataLst>
              <p:tags r:id="rId5"/>
            </p:custDataLst>
          </p:nvPr>
        </p:nvSpPr>
        <p:spPr>
          <a:xfrm>
            <a:off x="7008886" y="1275606"/>
            <a:ext cx="1379538" cy="1613297"/>
          </a:xfrm>
          <a:prstGeom prst="roundRect">
            <a:avLst>
              <a:gd name="adj" fmla="val 10553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540000" anchor="ctr">
            <a:normAutofit fontScale="25000" lnSpcReduction="200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b="1" dirty="0" smtClean="0">
              <a:solidFill>
                <a:srgbClr val="FFFFFF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5900" b="1" dirty="0" smtClean="0">
              <a:solidFill>
                <a:srgbClr val="FFFF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200" b="1" dirty="0" smtClean="0">
                <a:solidFill>
                  <a:srgbClr val="FFFF00"/>
                </a:solidFill>
              </a:rPr>
              <a:t>201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5900" b="1" dirty="0" smtClean="0">
              <a:solidFill>
                <a:srgbClr val="FFFF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7200" b="1" dirty="0" smtClean="0">
                <a:solidFill>
                  <a:srgbClr val="FFFFFF"/>
                </a:solidFill>
              </a:rPr>
              <a:t>Product tests</a:t>
            </a:r>
            <a:endParaRPr lang="zh-CN" altLang="en-US" sz="7200" b="1" dirty="0">
              <a:solidFill>
                <a:srgbClr val="FFFFFF"/>
              </a:solidFill>
            </a:endParaRPr>
          </a:p>
        </p:txBody>
      </p:sp>
      <p:sp>
        <p:nvSpPr>
          <p:cNvPr id="12" name="MH_Desc_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8416" y="3219822"/>
            <a:ext cx="8490821" cy="1414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Uniview has always pushing the edge of high quality.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We scrutinize every element and chip, carefully selected all materials.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Each detail was meticulously designed, engineered, and crafted until products had the industry-leading quality.</a:t>
            </a:r>
            <a:endParaRPr lang="zh-CN" alt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5574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107504" y="0"/>
            <a:ext cx="9036496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微软雅黑" pitchFamily="34" charset="-122"/>
                <a:cs typeface="Calibri" panose="020F0502020204030204" pitchFamily="34" charset="0"/>
              </a:rPr>
              <a:t>Architecture - Dual Network Interfaces</a:t>
            </a:r>
            <a:endParaRPr lang="zh-CN" altLang="en-US" sz="3600" b="1" dirty="0" smtClean="0">
              <a:solidFill>
                <a:srgbClr val="FF0000"/>
              </a:solidFill>
              <a:latin typeface="Calibri" panose="020F0502020204030204" pitchFamily="34" charset="0"/>
              <a:ea typeface="微软雅黑" pitchFamily="34" charset="-122"/>
              <a:cs typeface="Calibri" panose="020F0502020204030204" pitchFamily="34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8416" y="566251"/>
            <a:ext cx="1259632" cy="45719"/>
          </a:xfrm>
          <a:prstGeom prst="rect">
            <a:avLst/>
          </a:prstGeom>
          <a:solidFill>
            <a:srgbClr val="237CB0"/>
          </a:solidFill>
          <a:ln>
            <a:solidFill>
              <a:srgbClr val="237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518048" y="566635"/>
            <a:ext cx="792088" cy="45719"/>
          </a:xfrm>
          <a:prstGeom prst="rect">
            <a:avLst/>
          </a:prstGeom>
          <a:solidFill>
            <a:srgbClr val="323333"/>
          </a:solidFill>
          <a:ln>
            <a:solidFill>
              <a:srgbClr val="32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1520" y="782384"/>
            <a:ext cx="4752528" cy="402161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450"/>
              </a:spcBef>
              <a:spcAft>
                <a:spcPts val="150"/>
              </a:spcAft>
              <a:buClr>
                <a:srgbClr val="0070C0"/>
              </a:buClr>
              <a:buSzPts val="750"/>
            </a:pPr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1.Multi-address mode</a:t>
            </a:r>
          </a:p>
          <a:p>
            <a:pPr>
              <a:spcBef>
                <a:spcPts val="450"/>
              </a:spcBef>
              <a:spcAft>
                <a:spcPts val="150"/>
              </a:spcAft>
              <a:buClr>
                <a:srgbClr val="0070C0"/>
              </a:buClr>
              <a:buSzPts val="750"/>
            </a:pP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Two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IP addresses 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for connection to two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different 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networks (one for local access and the other for remote)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>
              <a:spcBef>
                <a:spcPts val="450"/>
              </a:spcBef>
              <a:spcAft>
                <a:spcPts val="150"/>
              </a:spcAft>
              <a:buClr>
                <a:srgbClr val="0070C0"/>
              </a:buClr>
              <a:buSzPts val="750"/>
            </a:pP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>
              <a:spcBef>
                <a:spcPts val="450"/>
              </a:spcBef>
              <a:spcAft>
                <a:spcPts val="150"/>
              </a:spcAft>
              <a:buClr>
                <a:srgbClr val="0070C0"/>
              </a:buClr>
              <a:buSzPts val="750"/>
            </a:pPr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2.Load Balance mode</a:t>
            </a:r>
          </a:p>
          <a:p>
            <a:pPr>
              <a:spcBef>
                <a:spcPts val="450"/>
              </a:spcBef>
              <a:spcAft>
                <a:spcPts val="150"/>
              </a:spcAft>
              <a:buClr>
                <a:srgbClr val="0070C0"/>
              </a:buClr>
              <a:buSzPts val="750"/>
            </a:pP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Automatically balance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the 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throughout, combine 2 Gigabyte Ethernet interface to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one 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marL="385763" indent="-385763">
              <a:spcBef>
                <a:spcPts val="450"/>
              </a:spcBef>
              <a:spcAft>
                <a:spcPts val="150"/>
              </a:spcAft>
              <a:buClr>
                <a:srgbClr val="0070C0"/>
              </a:buClr>
              <a:buSzPts val="750"/>
              <a:buAutoNum type="arabicPeriod"/>
            </a:pPr>
            <a:endParaRPr lang="en-US" altLang="zh-CN" b="1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>
              <a:spcBef>
                <a:spcPts val="450"/>
              </a:spcBef>
              <a:spcAft>
                <a:spcPts val="150"/>
              </a:spcAft>
              <a:buClr>
                <a:srgbClr val="0070C0"/>
              </a:buClr>
              <a:buSzPts val="750"/>
            </a:pPr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3.Fault-tolerant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mode</a:t>
            </a:r>
          </a:p>
          <a:p>
            <a:pPr>
              <a:spcBef>
                <a:spcPts val="450"/>
              </a:spcBef>
              <a:spcAft>
                <a:spcPts val="150"/>
              </a:spcAft>
              <a:buClr>
                <a:srgbClr val="0070C0"/>
              </a:buClr>
              <a:buSzPts val="750"/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Automatically enable the backup port when the main port 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failed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95" b="21373"/>
          <a:stretch/>
        </p:blipFill>
        <p:spPr>
          <a:xfrm>
            <a:off x="4982443" y="1688296"/>
            <a:ext cx="4143285" cy="138751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091052" y="2490885"/>
            <a:ext cx="227994" cy="35947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29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107504" y="0"/>
            <a:ext cx="7536330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微软雅黑" pitchFamily="34" charset="-122"/>
                <a:cs typeface="Calibri" panose="020F0502020204030204" pitchFamily="34" charset="0"/>
              </a:rPr>
              <a:t>Hardware – Intelligent Fan</a:t>
            </a:r>
            <a:endParaRPr lang="zh-CN" altLang="en-US" sz="3600" b="1" dirty="0" smtClean="0">
              <a:solidFill>
                <a:srgbClr val="FF0000"/>
              </a:solidFill>
              <a:latin typeface="Calibri" panose="020F0502020204030204" pitchFamily="34" charset="0"/>
              <a:ea typeface="微软雅黑" pitchFamily="34" charset="-122"/>
              <a:cs typeface="Calibri" panose="020F0502020204030204" pitchFamily="34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8416" y="566251"/>
            <a:ext cx="1259632" cy="45719"/>
          </a:xfrm>
          <a:prstGeom prst="rect">
            <a:avLst/>
          </a:prstGeom>
          <a:solidFill>
            <a:srgbClr val="237CB0"/>
          </a:solidFill>
          <a:ln>
            <a:solidFill>
              <a:srgbClr val="237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518048" y="566635"/>
            <a:ext cx="792088" cy="45719"/>
          </a:xfrm>
          <a:prstGeom prst="rect">
            <a:avLst/>
          </a:prstGeom>
          <a:solidFill>
            <a:srgbClr val="323333"/>
          </a:solidFill>
          <a:ln>
            <a:solidFill>
              <a:srgbClr val="32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3" descr="F:\分销海外产品彩页\海外产品彩页\海外彩页\GNVR V5R1\B01\NVR516 Series V2.1\NVR516_FL.png"/>
          <p:cNvPicPr>
            <a:picLocks noChangeAspect="1" noChangeArrowheads="1"/>
          </p:cNvPicPr>
          <p:nvPr/>
        </p:nvPicPr>
        <p:blipFill>
          <a:blip r:embed="rId3" cstate="print"/>
          <a:srcRect t="25287" b="26458"/>
          <a:stretch>
            <a:fillRect/>
          </a:stretch>
        </p:blipFill>
        <p:spPr bwMode="auto">
          <a:xfrm>
            <a:off x="179512" y="2283718"/>
            <a:ext cx="4252876" cy="1368152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文本框 2"/>
          <p:cNvSpPr txBox="1"/>
          <p:nvPr/>
        </p:nvSpPr>
        <p:spPr>
          <a:xfrm>
            <a:off x="539552" y="978166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Automatically adjust fan speed according to different temperatures.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组合 10"/>
          <p:cNvGrpSpPr/>
          <p:nvPr/>
        </p:nvGrpSpPr>
        <p:grpSpPr>
          <a:xfrm>
            <a:off x="4211960" y="1776840"/>
            <a:ext cx="4425719" cy="2667118"/>
            <a:chOff x="1270462" y="2296252"/>
            <a:chExt cx="6081903" cy="2736669"/>
          </a:xfrm>
        </p:grpSpPr>
        <p:cxnSp>
          <p:nvCxnSpPr>
            <p:cNvPr id="12" name="直接箭头连接符 11"/>
            <p:cNvCxnSpPr/>
            <p:nvPr/>
          </p:nvCxnSpPr>
          <p:spPr>
            <a:xfrm rot="16200000" flipV="1">
              <a:off x="1521290" y="3617061"/>
              <a:ext cx="2213785" cy="795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箭头连接符 12"/>
            <p:cNvCxnSpPr/>
            <p:nvPr/>
          </p:nvCxnSpPr>
          <p:spPr>
            <a:xfrm flipV="1">
              <a:off x="2627784" y="4725144"/>
              <a:ext cx="4286280" cy="873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5"/>
            <p:cNvSpPr txBox="1"/>
            <p:nvPr/>
          </p:nvSpPr>
          <p:spPr>
            <a:xfrm>
              <a:off x="6583693" y="4725144"/>
              <a:ext cx="7686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 smtClean="0"/>
                <a:t>Temp</a:t>
              </a:r>
              <a:r>
                <a:rPr lang="zh-CN" altLang="en-US" sz="1400" b="1" dirty="0" smtClean="0"/>
                <a:t>℃</a:t>
              </a:r>
              <a:endParaRPr lang="zh-CN" altLang="en-US" sz="1400" b="1" dirty="0"/>
            </a:p>
          </p:txBody>
        </p:sp>
        <p:sp>
          <p:nvSpPr>
            <p:cNvPr id="15" name="TextBox 6"/>
            <p:cNvSpPr txBox="1"/>
            <p:nvPr/>
          </p:nvSpPr>
          <p:spPr>
            <a:xfrm>
              <a:off x="1270462" y="2296252"/>
              <a:ext cx="13370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 smtClean="0"/>
                <a:t>Fan Speed RPM</a:t>
              </a:r>
              <a:endParaRPr lang="zh-CN" altLang="en-US" sz="1400" b="1" dirty="0"/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2627784" y="4153640"/>
              <a:ext cx="2571768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/>
            <p:nvPr/>
          </p:nvCxnSpPr>
          <p:spPr>
            <a:xfrm rot="5400000" flipH="1" flipV="1">
              <a:off x="4734411" y="3689293"/>
              <a:ext cx="929488" cy="79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4485172" y="3224946"/>
              <a:ext cx="214314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/>
            <p:nvPr/>
          </p:nvCxnSpPr>
          <p:spPr>
            <a:xfrm rot="5400000">
              <a:off x="4021222" y="3689690"/>
              <a:ext cx="927900" cy="158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2627784" y="3224946"/>
              <a:ext cx="2143140" cy="1588"/>
            </a:xfrm>
            <a:prstGeom prst="line">
              <a:avLst/>
            </a:prstGeom>
            <a:ln w="1587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rot="5400000">
              <a:off x="4204182" y="4434630"/>
              <a:ext cx="571504" cy="9524"/>
            </a:xfrm>
            <a:prstGeom prst="line">
              <a:avLst/>
            </a:prstGeom>
            <a:ln w="1587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rot="5400000">
              <a:off x="4909038" y="4434630"/>
              <a:ext cx="571504" cy="9524"/>
            </a:xfrm>
            <a:prstGeom prst="line">
              <a:avLst/>
            </a:prstGeom>
            <a:ln w="1587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14"/>
            <p:cNvSpPr txBox="1"/>
            <p:nvPr/>
          </p:nvSpPr>
          <p:spPr>
            <a:xfrm>
              <a:off x="4985238" y="4725144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 smtClean="0"/>
                <a:t>60</a:t>
              </a:r>
              <a:endParaRPr lang="zh-CN" altLang="en-US" sz="1400" b="1" dirty="0"/>
            </a:p>
          </p:txBody>
        </p:sp>
        <p:sp>
          <p:nvSpPr>
            <p:cNvPr id="25" name="TextBox 15"/>
            <p:cNvSpPr txBox="1"/>
            <p:nvPr/>
          </p:nvSpPr>
          <p:spPr>
            <a:xfrm>
              <a:off x="4342296" y="4725144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 smtClean="0"/>
                <a:t>51</a:t>
              </a:r>
              <a:endParaRPr lang="zh-CN" altLang="en-US" sz="1400" b="1" dirty="0"/>
            </a:p>
          </p:txBody>
        </p:sp>
        <p:sp>
          <p:nvSpPr>
            <p:cNvPr id="26" name="TextBox 16"/>
            <p:cNvSpPr txBox="1"/>
            <p:nvPr/>
          </p:nvSpPr>
          <p:spPr>
            <a:xfrm>
              <a:off x="1863319" y="3082070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 smtClean="0"/>
                <a:t>5000</a:t>
              </a:r>
              <a:endParaRPr lang="zh-CN" altLang="en-US" sz="1400" b="1" dirty="0"/>
            </a:p>
          </p:txBody>
        </p:sp>
        <p:sp>
          <p:nvSpPr>
            <p:cNvPr id="27" name="TextBox 17"/>
            <p:cNvSpPr txBox="1"/>
            <p:nvPr/>
          </p:nvSpPr>
          <p:spPr>
            <a:xfrm>
              <a:off x="1913404" y="3988739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 smtClean="0"/>
                <a:t>3000</a:t>
              </a:r>
              <a:endParaRPr lang="zh-CN" altLang="en-US" sz="1400" b="1" dirty="0"/>
            </a:p>
          </p:txBody>
        </p:sp>
      </p:grpSp>
      <p:sp>
        <p:nvSpPr>
          <p:cNvPr id="28" name="矩形 27"/>
          <p:cNvSpPr/>
          <p:nvPr/>
        </p:nvSpPr>
        <p:spPr>
          <a:xfrm>
            <a:off x="428596" y="3786196"/>
            <a:ext cx="41434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926"/>
            <a:r>
              <a:rPr lang="en-US" altLang="zh-CN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6 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Efficient heat dissipation with fans </a:t>
            </a:r>
          </a:p>
          <a:p>
            <a:pPr defTabSz="1218926"/>
            <a:endParaRPr lang="zh-CN" altLang="en-US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defTabSz="1218926"/>
            <a:endParaRPr lang="en-US" altLang="zh-CN" sz="1400" b="1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214678" y="4304898"/>
            <a:ext cx="37029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926"/>
            <a:r>
              <a:rPr lang="en-US" altLang="zh-CN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Change fan speed by temperature</a:t>
            </a:r>
            <a:endParaRPr lang="en-US" altLang="zh-CN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670956" y="4610415"/>
            <a:ext cx="2570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≥</a:t>
            </a: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60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℃</a:t>
            </a: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: high speed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＜</a:t>
            </a: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51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℃</a:t>
            </a: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: low speed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047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107504" y="0"/>
            <a:ext cx="612068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微软雅黑" pitchFamily="34" charset="-122"/>
                <a:cs typeface="Calibri" panose="020F0502020204030204" pitchFamily="34" charset="0"/>
              </a:rPr>
              <a:t>Hardware – Dual BIOS</a:t>
            </a:r>
            <a:endParaRPr lang="zh-CN" alt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8416" y="566251"/>
            <a:ext cx="1259632" cy="45719"/>
          </a:xfrm>
          <a:prstGeom prst="rect">
            <a:avLst/>
          </a:prstGeom>
          <a:solidFill>
            <a:srgbClr val="237CB0"/>
          </a:solidFill>
          <a:ln>
            <a:solidFill>
              <a:srgbClr val="237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518048" y="566635"/>
            <a:ext cx="792088" cy="45719"/>
          </a:xfrm>
          <a:prstGeom prst="rect">
            <a:avLst/>
          </a:prstGeom>
          <a:solidFill>
            <a:srgbClr val="323333"/>
          </a:solidFill>
          <a:ln>
            <a:solidFill>
              <a:srgbClr val="32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67389" y="803488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Dual BIOS ensure </a:t>
            </a:r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high </a:t>
            </a:r>
            <a:r>
              <a:rPr lang="en-US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reliability </a:t>
            </a:r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</a:t>
            </a:r>
            <a:r>
              <a:rPr lang="en-US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system running</a:t>
            </a:r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3350015" y="1976324"/>
            <a:ext cx="5793986" cy="1894232"/>
          </a:xfrm>
          <a:custGeom>
            <a:avLst/>
            <a:gdLst>
              <a:gd name="connsiteX0" fmla="*/ 2463210 w 7725314"/>
              <a:gd name="connsiteY0" fmla="*/ 0 h 2525643"/>
              <a:gd name="connsiteX1" fmla="*/ 7725314 w 7725314"/>
              <a:gd name="connsiteY1" fmla="*/ 0 h 2525643"/>
              <a:gd name="connsiteX2" fmla="*/ 7725314 w 7725314"/>
              <a:gd name="connsiteY2" fmla="*/ 2525643 h 2525643"/>
              <a:gd name="connsiteX3" fmla="*/ 0 w 7725314"/>
              <a:gd name="connsiteY3" fmla="*/ 2525643 h 2525643"/>
              <a:gd name="connsiteX4" fmla="*/ 2463210 w 7725314"/>
              <a:gd name="connsiteY4" fmla="*/ 0 h 252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25314" h="2525643">
                <a:moveTo>
                  <a:pt x="2463210" y="0"/>
                </a:moveTo>
                <a:lnTo>
                  <a:pt x="7725314" y="0"/>
                </a:lnTo>
                <a:lnTo>
                  <a:pt x="7725314" y="2525643"/>
                </a:lnTo>
                <a:lnTo>
                  <a:pt x="0" y="2525643"/>
                </a:lnTo>
                <a:lnTo>
                  <a:pt x="246321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4800" dirty="0" smtClean="0">
                <a:latin typeface="Arial Black" panose="020B0A04020102020204" pitchFamily="34" charset="0"/>
              </a:rPr>
              <a:t>BIOS 2</a:t>
            </a:r>
            <a:endParaRPr lang="zh-CN" altLang="en-US" sz="4800" dirty="0">
              <a:latin typeface="Arial Black" panose="020B0A04020102020204" pitchFamily="34" charset="0"/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0" y="1746411"/>
            <a:ext cx="5197422" cy="1894232"/>
          </a:xfrm>
          <a:custGeom>
            <a:avLst/>
            <a:gdLst>
              <a:gd name="connsiteX0" fmla="*/ 0 w 6929896"/>
              <a:gd name="connsiteY0" fmla="*/ 0 h 2525643"/>
              <a:gd name="connsiteX1" fmla="*/ 6929896 w 6929896"/>
              <a:gd name="connsiteY1" fmla="*/ 0 h 2525643"/>
              <a:gd name="connsiteX2" fmla="*/ 4466686 w 6929896"/>
              <a:gd name="connsiteY2" fmla="*/ 2525643 h 2525643"/>
              <a:gd name="connsiteX3" fmla="*/ 0 w 6929896"/>
              <a:gd name="connsiteY3" fmla="*/ 2525643 h 2525643"/>
              <a:gd name="connsiteX4" fmla="*/ 0 w 6929896"/>
              <a:gd name="connsiteY4" fmla="*/ 0 h 252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9896" h="2525643">
                <a:moveTo>
                  <a:pt x="0" y="0"/>
                </a:moveTo>
                <a:lnTo>
                  <a:pt x="6929896" y="0"/>
                </a:lnTo>
                <a:lnTo>
                  <a:pt x="4466686" y="2525643"/>
                </a:lnTo>
                <a:lnTo>
                  <a:pt x="0" y="2525643"/>
                </a:lnTo>
                <a:lnTo>
                  <a:pt x="0" y="0"/>
                </a:lnTo>
                <a:close/>
              </a:path>
            </a:pathLst>
          </a:custGeom>
          <a:solidFill>
            <a:srgbClr val="1B8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4800" dirty="0" smtClean="0">
                <a:latin typeface="Arial Black" panose="020B0A04020102020204" pitchFamily="34" charset="0"/>
              </a:rPr>
              <a:t>BIOS 1</a:t>
            </a:r>
            <a:endParaRPr lang="zh-CN" altLang="en-US" sz="4800" dirty="0">
              <a:latin typeface="Arial Black" panose="020B0A04020102020204" pitchFamily="34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H="1">
            <a:off x="3350015" y="1203598"/>
            <a:ext cx="2440066" cy="2501912"/>
          </a:xfrm>
          <a:prstGeom prst="line">
            <a:avLst/>
          </a:prstGeom>
          <a:ln>
            <a:solidFill>
              <a:srgbClr val="1B8C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2723315" y="2748453"/>
            <a:ext cx="1647387" cy="1689142"/>
          </a:xfrm>
          <a:prstGeom prst="line">
            <a:avLst/>
          </a:prstGeom>
          <a:ln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右箭头 1"/>
          <p:cNvSpPr/>
          <p:nvPr/>
        </p:nvSpPr>
        <p:spPr>
          <a:xfrm>
            <a:off x="3779912" y="1884801"/>
            <a:ext cx="1345502" cy="667434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右箭头 11"/>
          <p:cNvSpPr/>
          <p:nvPr/>
        </p:nvSpPr>
        <p:spPr>
          <a:xfrm rot="10800000">
            <a:off x="3491880" y="3005643"/>
            <a:ext cx="1345502" cy="667434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92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107504" y="0"/>
            <a:ext cx="7848872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微软雅黑" pitchFamily="34" charset="-122"/>
                <a:cs typeface="Calibri" panose="020F0502020204030204" pitchFamily="34" charset="0"/>
              </a:rPr>
              <a:t>Hardware – Redundant Power Supply</a:t>
            </a:r>
            <a:endParaRPr lang="zh-CN" alt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8416" y="566251"/>
            <a:ext cx="1259632" cy="45719"/>
          </a:xfrm>
          <a:prstGeom prst="rect">
            <a:avLst/>
          </a:prstGeom>
          <a:solidFill>
            <a:srgbClr val="237CB0"/>
          </a:solidFill>
          <a:ln>
            <a:solidFill>
              <a:srgbClr val="237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518048" y="566635"/>
            <a:ext cx="792088" cy="45719"/>
          </a:xfrm>
          <a:prstGeom prst="rect">
            <a:avLst/>
          </a:prstGeom>
          <a:solidFill>
            <a:srgbClr val="323333"/>
          </a:solidFill>
          <a:ln>
            <a:solidFill>
              <a:srgbClr val="32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8"/>
          <p:cNvSpPr txBox="1"/>
          <p:nvPr/>
        </p:nvSpPr>
        <p:spPr>
          <a:xfrm>
            <a:off x="35496" y="4011910"/>
            <a:ext cx="9187394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622006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1244011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866016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248802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3110025" algn="l" defTabSz="1244011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3732031" algn="l" defTabSz="1244011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4354035" algn="l" defTabSz="1244011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4976041" algn="l" defTabSz="1244011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en-US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微软雅黑" panose="020B0503020204020204" pitchFamily="34" charset="-122"/>
              </a:rPr>
              <a:t>In case of power failure, redundant power supply takes over to keep normal working.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95" b="21373"/>
          <a:stretch/>
        </p:blipFill>
        <p:spPr>
          <a:xfrm>
            <a:off x="238493" y="1976328"/>
            <a:ext cx="4143285" cy="138751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331640" y="2120344"/>
            <a:ext cx="978496" cy="43204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437731" y="2120344"/>
            <a:ext cx="978496" cy="432048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肘形连接符 3"/>
          <p:cNvCxnSpPr>
            <a:stCxn id="2" idx="0"/>
            <a:endCxn id="12" idx="1"/>
          </p:cNvCxnSpPr>
          <p:nvPr/>
        </p:nvCxnSpPr>
        <p:spPr>
          <a:xfrm rot="5400000" flipH="1" flipV="1">
            <a:off x="2982115" y="314435"/>
            <a:ext cx="644683" cy="2967136"/>
          </a:xfrm>
          <a:prstGeom prst="bentConnector2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肘形连接符 10"/>
          <p:cNvCxnSpPr>
            <a:stCxn id="9" idx="2"/>
            <a:endCxn id="14" idx="1"/>
          </p:cNvCxnSpPr>
          <p:nvPr/>
        </p:nvCxnSpPr>
        <p:spPr>
          <a:xfrm rot="16200000" flipH="1">
            <a:off x="3520738" y="1958632"/>
            <a:ext cx="673527" cy="1861045"/>
          </a:xfrm>
          <a:prstGeom prst="bentConnector2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4788024" y="1275606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Power supply 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788024" y="2871976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Redundant </a:t>
            </a:r>
          </a:p>
          <a:p>
            <a:pPr algn="ctr"/>
            <a:r>
              <a:rPr lang="en-US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Power supply 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588224" y="2120344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Data 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integrity 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1" name="肘形连接符 20"/>
          <p:cNvCxnSpPr>
            <a:stCxn id="12" idx="3"/>
            <a:endCxn id="17" idx="0"/>
          </p:cNvCxnSpPr>
          <p:nvPr/>
        </p:nvCxnSpPr>
        <p:spPr>
          <a:xfrm>
            <a:off x="6444208" y="1475661"/>
            <a:ext cx="1116124" cy="644683"/>
          </a:xfrm>
          <a:prstGeom prst="bentConnector2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肘形连接符 23"/>
          <p:cNvCxnSpPr>
            <a:stCxn id="14" idx="3"/>
            <a:endCxn id="17" idx="2"/>
          </p:cNvCxnSpPr>
          <p:nvPr/>
        </p:nvCxnSpPr>
        <p:spPr>
          <a:xfrm flipV="1">
            <a:off x="6444208" y="2582009"/>
            <a:ext cx="1116124" cy="643910"/>
          </a:xfrm>
          <a:prstGeom prst="bentConnector2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乘号 30"/>
          <p:cNvSpPr/>
          <p:nvPr/>
        </p:nvSpPr>
        <p:spPr>
          <a:xfrm>
            <a:off x="1607732" y="2000625"/>
            <a:ext cx="432048" cy="720080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97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 8"/>
          <p:cNvSpPr>
            <a:spLocks/>
          </p:cNvSpPr>
          <p:nvPr/>
        </p:nvSpPr>
        <p:spPr bwMode="auto">
          <a:xfrm>
            <a:off x="346847" y="3071816"/>
            <a:ext cx="4020266" cy="1214446"/>
          </a:xfrm>
          <a:custGeom>
            <a:avLst/>
            <a:gdLst>
              <a:gd name="T0" fmla="*/ 1016 w 1236"/>
              <a:gd name="T1" fmla="*/ 0 h 385"/>
              <a:gd name="T2" fmla="*/ 220 w 1236"/>
              <a:gd name="T3" fmla="*/ 0 h 385"/>
              <a:gd name="T4" fmla="*/ 0 w 1236"/>
              <a:gd name="T5" fmla="*/ 385 h 385"/>
              <a:gd name="T6" fmla="*/ 618 w 1236"/>
              <a:gd name="T7" fmla="*/ 385 h 385"/>
              <a:gd name="T8" fmla="*/ 1236 w 1236"/>
              <a:gd name="T9" fmla="*/ 385 h 385"/>
              <a:gd name="T10" fmla="*/ 1016 w 1236"/>
              <a:gd name="T11" fmla="*/ 0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36" h="385">
                <a:moveTo>
                  <a:pt x="1016" y="0"/>
                </a:moveTo>
                <a:lnTo>
                  <a:pt x="220" y="0"/>
                </a:lnTo>
                <a:lnTo>
                  <a:pt x="0" y="385"/>
                </a:lnTo>
                <a:lnTo>
                  <a:pt x="618" y="385"/>
                </a:lnTo>
                <a:lnTo>
                  <a:pt x="1236" y="385"/>
                </a:lnTo>
                <a:lnTo>
                  <a:pt x="1016" y="0"/>
                </a:lnTo>
                <a:close/>
              </a:path>
            </a:pathLst>
          </a:custGeom>
          <a:solidFill>
            <a:srgbClr val="32333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107504" y="0"/>
            <a:ext cx="612068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微软雅黑" pitchFamily="34" charset="-122"/>
                <a:cs typeface="Calibri" panose="020F0502020204030204" pitchFamily="34" charset="0"/>
              </a:rPr>
              <a:t>Software </a:t>
            </a:r>
            <a:endParaRPr lang="zh-CN" alt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8416" y="566251"/>
            <a:ext cx="1259632" cy="45719"/>
          </a:xfrm>
          <a:prstGeom prst="rect">
            <a:avLst/>
          </a:prstGeom>
          <a:solidFill>
            <a:srgbClr val="237CB0"/>
          </a:solidFill>
          <a:ln>
            <a:solidFill>
              <a:srgbClr val="237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518048" y="566635"/>
            <a:ext cx="792088" cy="45719"/>
          </a:xfrm>
          <a:prstGeom prst="rect">
            <a:avLst/>
          </a:prstGeom>
          <a:solidFill>
            <a:srgbClr val="323333"/>
          </a:solidFill>
          <a:ln>
            <a:solidFill>
              <a:srgbClr val="32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8"/>
          <p:cNvSpPr txBox="1"/>
          <p:nvPr/>
        </p:nvSpPr>
        <p:spPr>
          <a:xfrm>
            <a:off x="4422166" y="3983421"/>
            <a:ext cx="16620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622006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1244011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866016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248802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3110025" algn="l" defTabSz="1244011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3732031" algn="l" defTabSz="1244011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4354035" algn="l" defTabSz="1244011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4976041" algn="l" defTabSz="1244011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285750" indent="-285750">
              <a:buClr>
                <a:schemeClr val="bg1"/>
              </a:buClr>
            </a:pPr>
            <a:r>
              <a:rPr lang="en-US" altLang="zh-CN" sz="12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802.1x</a:t>
            </a:r>
          </a:p>
        </p:txBody>
      </p:sp>
      <p:grpSp>
        <p:nvGrpSpPr>
          <p:cNvPr id="14" name="组合 8"/>
          <p:cNvGrpSpPr/>
          <p:nvPr/>
        </p:nvGrpSpPr>
        <p:grpSpPr>
          <a:xfrm>
            <a:off x="4315413" y="3076752"/>
            <a:ext cx="750366" cy="713769"/>
            <a:chOff x="1847528" y="2189282"/>
            <a:chExt cx="2049805" cy="1975177"/>
          </a:xfrm>
        </p:grpSpPr>
        <p:sp>
          <p:nvSpPr>
            <p:cNvPr id="15" name="椭圆 14"/>
            <p:cNvSpPr/>
            <p:nvPr/>
          </p:nvSpPr>
          <p:spPr>
            <a:xfrm>
              <a:off x="1991544" y="2223975"/>
              <a:ext cx="1905789" cy="1905789"/>
            </a:xfrm>
            <a:prstGeom prst="ellipse">
              <a:avLst/>
            </a:prstGeom>
            <a:noFill/>
            <a:ln w="25400">
              <a:solidFill>
                <a:srgbClr val="1B8C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1B8CCE"/>
                </a:solidFill>
              </a:endParaRPr>
            </a:p>
          </p:txBody>
        </p:sp>
        <p:sp>
          <p:nvSpPr>
            <p:cNvPr id="16" name="等腰三角形 15"/>
            <p:cNvSpPr/>
            <p:nvPr/>
          </p:nvSpPr>
          <p:spPr>
            <a:xfrm rot="16200000">
              <a:off x="1711309" y="2325501"/>
              <a:ext cx="1975177" cy="1702739"/>
            </a:xfrm>
            <a:prstGeom prst="triangle">
              <a:avLst/>
            </a:prstGeom>
            <a:solidFill>
              <a:srgbClr val="1B8CCE">
                <a:alpha val="70000"/>
              </a:srgbClr>
            </a:solidFill>
            <a:ln>
              <a:solidFill>
                <a:srgbClr val="1B8C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1B8CCE"/>
                </a:solidFill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7092280" y="3973074"/>
            <a:ext cx="22662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>
              <a:buClr>
                <a:schemeClr val="bg1"/>
              </a:buClr>
            </a:pPr>
            <a:r>
              <a:rPr lang="en-US" altLang="zh-CN" sz="12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Telnet On/Off</a:t>
            </a:r>
          </a:p>
        </p:txBody>
      </p:sp>
      <p:sp>
        <p:nvSpPr>
          <p:cNvPr id="23" name="文本框 8"/>
          <p:cNvSpPr txBox="1"/>
          <p:nvPr/>
        </p:nvSpPr>
        <p:spPr>
          <a:xfrm>
            <a:off x="5078834" y="3983421"/>
            <a:ext cx="16534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622006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1244011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866016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248802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3110025" algn="l" defTabSz="1244011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3732031" algn="l" defTabSz="1244011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4354035" algn="l" defTabSz="1244011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4976041" algn="l" defTabSz="1244011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285750" indent="-285750">
              <a:buClr>
                <a:schemeClr val="bg1"/>
              </a:buClr>
            </a:pPr>
            <a:r>
              <a:rPr lang="en-US" altLang="zh-CN" sz="12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ARP Protection</a:t>
            </a:r>
          </a:p>
        </p:txBody>
      </p:sp>
      <p:sp>
        <p:nvSpPr>
          <p:cNvPr id="27" name="文本框 8"/>
          <p:cNvSpPr txBox="1"/>
          <p:nvPr/>
        </p:nvSpPr>
        <p:spPr>
          <a:xfrm>
            <a:off x="6732240" y="3981827"/>
            <a:ext cx="1044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622006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1244011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866016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248802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3110025" algn="l" defTabSz="1244011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3732031" algn="l" defTabSz="1244011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4354035" algn="l" defTabSz="1244011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4976041" algn="l" defTabSz="1244011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285750" indent="-285750">
              <a:buClr>
                <a:schemeClr val="bg1"/>
              </a:buClr>
            </a:pPr>
            <a:r>
              <a:rPr lang="en-US" altLang="zh-CN" sz="12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HTTPS</a:t>
            </a:r>
          </a:p>
        </p:txBody>
      </p:sp>
      <p:grpSp>
        <p:nvGrpSpPr>
          <p:cNvPr id="34" name="组合 8"/>
          <p:cNvGrpSpPr/>
          <p:nvPr/>
        </p:nvGrpSpPr>
        <p:grpSpPr>
          <a:xfrm>
            <a:off x="5458421" y="3076752"/>
            <a:ext cx="750366" cy="713769"/>
            <a:chOff x="1847528" y="2189282"/>
            <a:chExt cx="2049805" cy="1975177"/>
          </a:xfrm>
        </p:grpSpPr>
        <p:sp>
          <p:nvSpPr>
            <p:cNvPr id="35" name="椭圆 34"/>
            <p:cNvSpPr/>
            <p:nvPr/>
          </p:nvSpPr>
          <p:spPr>
            <a:xfrm>
              <a:off x="1991544" y="2223975"/>
              <a:ext cx="1905789" cy="1905789"/>
            </a:xfrm>
            <a:prstGeom prst="ellipse">
              <a:avLst/>
            </a:prstGeom>
            <a:noFill/>
            <a:ln w="25400">
              <a:solidFill>
                <a:srgbClr val="1B8C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1B8CCE"/>
                </a:solidFill>
              </a:endParaRPr>
            </a:p>
          </p:txBody>
        </p:sp>
        <p:sp>
          <p:nvSpPr>
            <p:cNvPr id="36" name="等腰三角形 35"/>
            <p:cNvSpPr/>
            <p:nvPr/>
          </p:nvSpPr>
          <p:spPr>
            <a:xfrm rot="16200000">
              <a:off x="1711309" y="2325501"/>
              <a:ext cx="1975177" cy="1702739"/>
            </a:xfrm>
            <a:prstGeom prst="triangle">
              <a:avLst/>
            </a:prstGeom>
            <a:solidFill>
              <a:srgbClr val="1B8CCE">
                <a:alpha val="70000"/>
              </a:srgbClr>
            </a:solidFill>
            <a:ln>
              <a:solidFill>
                <a:srgbClr val="1B8C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1B8CCE"/>
                </a:solidFill>
              </a:endParaRPr>
            </a:p>
          </p:txBody>
        </p:sp>
      </p:grpSp>
      <p:grpSp>
        <p:nvGrpSpPr>
          <p:cNvPr id="37" name="组合 8"/>
          <p:cNvGrpSpPr/>
          <p:nvPr/>
        </p:nvGrpSpPr>
        <p:grpSpPr>
          <a:xfrm>
            <a:off x="6636881" y="3075158"/>
            <a:ext cx="750366" cy="713769"/>
            <a:chOff x="1847528" y="2189282"/>
            <a:chExt cx="2049805" cy="1975177"/>
          </a:xfrm>
        </p:grpSpPr>
        <p:sp>
          <p:nvSpPr>
            <p:cNvPr id="38" name="椭圆 37"/>
            <p:cNvSpPr/>
            <p:nvPr/>
          </p:nvSpPr>
          <p:spPr>
            <a:xfrm>
              <a:off x="1991544" y="2223975"/>
              <a:ext cx="1905789" cy="1905789"/>
            </a:xfrm>
            <a:prstGeom prst="ellipse">
              <a:avLst/>
            </a:prstGeom>
            <a:noFill/>
            <a:ln w="25400">
              <a:solidFill>
                <a:srgbClr val="1B8C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1B8CCE"/>
                </a:solidFill>
              </a:endParaRPr>
            </a:p>
          </p:txBody>
        </p:sp>
        <p:sp>
          <p:nvSpPr>
            <p:cNvPr id="39" name="等腰三角形 38"/>
            <p:cNvSpPr/>
            <p:nvPr/>
          </p:nvSpPr>
          <p:spPr>
            <a:xfrm rot="16200000">
              <a:off x="1711309" y="2325501"/>
              <a:ext cx="1975177" cy="1702739"/>
            </a:xfrm>
            <a:prstGeom prst="triangle">
              <a:avLst/>
            </a:prstGeom>
            <a:solidFill>
              <a:srgbClr val="1B8CCE">
                <a:alpha val="70000"/>
              </a:srgbClr>
            </a:solidFill>
            <a:ln>
              <a:solidFill>
                <a:srgbClr val="1B8C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1B8CCE"/>
                </a:solidFill>
              </a:endParaRPr>
            </a:p>
          </p:txBody>
        </p:sp>
      </p:grpSp>
      <p:grpSp>
        <p:nvGrpSpPr>
          <p:cNvPr id="40" name="组合 8"/>
          <p:cNvGrpSpPr/>
          <p:nvPr/>
        </p:nvGrpSpPr>
        <p:grpSpPr>
          <a:xfrm>
            <a:off x="7779889" y="3075158"/>
            <a:ext cx="750366" cy="713769"/>
            <a:chOff x="1847528" y="2189282"/>
            <a:chExt cx="2049805" cy="1975177"/>
          </a:xfrm>
        </p:grpSpPr>
        <p:sp>
          <p:nvSpPr>
            <p:cNvPr id="41" name="椭圆 40"/>
            <p:cNvSpPr/>
            <p:nvPr/>
          </p:nvSpPr>
          <p:spPr>
            <a:xfrm>
              <a:off x="1991544" y="2223975"/>
              <a:ext cx="1905789" cy="1905789"/>
            </a:xfrm>
            <a:prstGeom prst="ellipse">
              <a:avLst/>
            </a:prstGeom>
            <a:noFill/>
            <a:ln w="25400">
              <a:solidFill>
                <a:srgbClr val="1B8C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1B8CCE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6200000">
              <a:off x="1711309" y="2325501"/>
              <a:ext cx="1975177" cy="1702739"/>
            </a:xfrm>
            <a:prstGeom prst="triangle">
              <a:avLst/>
            </a:prstGeom>
            <a:solidFill>
              <a:srgbClr val="1B8CCE">
                <a:alpha val="70000"/>
              </a:srgbClr>
            </a:solidFill>
            <a:ln>
              <a:solidFill>
                <a:srgbClr val="1B8C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1B8CCE"/>
                </a:solidFill>
              </a:endParaRPr>
            </a:p>
          </p:txBody>
        </p:sp>
      </p:grpSp>
      <p:sp>
        <p:nvSpPr>
          <p:cNvPr id="44" name="Freeform 9"/>
          <p:cNvSpPr>
            <a:spLocks/>
          </p:cNvSpPr>
          <p:nvPr/>
        </p:nvSpPr>
        <p:spPr bwMode="auto">
          <a:xfrm>
            <a:off x="1122132" y="928676"/>
            <a:ext cx="2454669" cy="2000264"/>
          </a:xfrm>
          <a:custGeom>
            <a:avLst/>
            <a:gdLst>
              <a:gd name="T0" fmla="*/ 342 w 685"/>
              <a:gd name="T1" fmla="*/ 0 h 599"/>
              <a:gd name="T2" fmla="*/ 0 w 685"/>
              <a:gd name="T3" fmla="*/ 599 h 599"/>
              <a:gd name="T4" fmla="*/ 685 w 685"/>
              <a:gd name="T5" fmla="*/ 599 h 599"/>
              <a:gd name="T6" fmla="*/ 342 w 685"/>
              <a:gd name="T7" fmla="*/ 0 h 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5" h="599">
                <a:moveTo>
                  <a:pt x="342" y="0"/>
                </a:moveTo>
                <a:lnTo>
                  <a:pt x="0" y="599"/>
                </a:lnTo>
                <a:lnTo>
                  <a:pt x="685" y="599"/>
                </a:lnTo>
                <a:lnTo>
                  <a:pt x="342" y="0"/>
                </a:lnTo>
                <a:close/>
              </a:path>
            </a:pathLst>
          </a:custGeom>
          <a:solidFill>
            <a:srgbClr val="1B8CC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>
            <a:off x="1532673" y="1731461"/>
            <a:ext cx="16430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Embedded</a:t>
            </a:r>
          </a:p>
          <a:p>
            <a:pPr algn="ctr">
              <a:lnSpc>
                <a:spcPct val="150000"/>
              </a:lnSpc>
            </a:pPr>
            <a:r>
              <a:rPr lang="en-US" altLang="zh-CN" sz="16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Linux OS</a:t>
            </a:r>
          </a:p>
          <a:p>
            <a:pPr algn="ctr">
              <a:lnSpc>
                <a:spcPct val="150000"/>
              </a:lnSpc>
            </a:pPr>
            <a:r>
              <a:rPr lang="en-US" altLang="zh-CN" sz="16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More Secure</a:t>
            </a:r>
            <a:endParaRPr lang="en-US" altLang="zh-CN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899592" y="3214692"/>
            <a:ext cx="29523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 defTabSz="1218926">
              <a:lnSpc>
                <a:spcPct val="150000"/>
              </a:lnSpc>
            </a:pPr>
            <a:r>
              <a:rPr lang="en-US" altLang="zh-CN" b="1" kern="0" dirty="0" smtClean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Multiple</a:t>
            </a:r>
          </a:p>
          <a:p>
            <a:pPr marL="285750" lvl="0" indent="-285750" algn="ctr" defTabSz="1218926">
              <a:lnSpc>
                <a:spcPct val="150000"/>
              </a:lnSpc>
            </a:pPr>
            <a:r>
              <a:rPr lang="en-US" altLang="zh-CN" b="1" kern="0" dirty="0" smtClean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network protections</a:t>
            </a:r>
          </a:p>
        </p:txBody>
      </p:sp>
    </p:spTree>
    <p:extLst>
      <p:ext uri="{BB962C8B-B14F-4D97-AF65-F5344CB8AC3E}">
        <p14:creationId xmlns:p14="http://schemas.microsoft.com/office/powerpoint/2010/main" val="298014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399" y="1815007"/>
            <a:ext cx="2204761" cy="338354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079" y="62047"/>
            <a:ext cx="5083644" cy="338909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04432" y="3507854"/>
            <a:ext cx="936103" cy="2185130"/>
            <a:chOff x="899593" y="3663132"/>
            <a:chExt cx="489671" cy="1143031"/>
          </a:xfrm>
        </p:grpSpPr>
        <p:sp>
          <p:nvSpPr>
            <p:cNvPr id="7" name="任意多边形 6"/>
            <p:cNvSpPr/>
            <p:nvPr/>
          </p:nvSpPr>
          <p:spPr>
            <a:xfrm rot="2700000">
              <a:off x="679656" y="4096556"/>
              <a:ext cx="1143031" cy="276184"/>
            </a:xfrm>
            <a:custGeom>
              <a:avLst/>
              <a:gdLst>
                <a:gd name="connsiteX0" fmla="*/ 0 w 1716663"/>
                <a:gd name="connsiteY0" fmla="*/ 0 h 414787"/>
                <a:gd name="connsiteX1" fmla="*/ 1716663 w 1716663"/>
                <a:gd name="connsiteY1" fmla="*/ 0 h 414787"/>
                <a:gd name="connsiteX2" fmla="*/ 1301876 w 1716663"/>
                <a:gd name="connsiteY2" fmla="*/ 414787 h 414787"/>
                <a:gd name="connsiteX3" fmla="*/ 414787 w 1716663"/>
                <a:gd name="connsiteY3" fmla="*/ 414787 h 414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6663" h="414787">
                  <a:moveTo>
                    <a:pt x="0" y="0"/>
                  </a:moveTo>
                  <a:lnTo>
                    <a:pt x="1716663" y="0"/>
                  </a:lnTo>
                  <a:lnTo>
                    <a:pt x="1301876" y="414787"/>
                  </a:lnTo>
                  <a:lnTo>
                    <a:pt x="414787" y="414787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2700000">
              <a:off x="745604" y="4301575"/>
              <a:ext cx="615953" cy="307976"/>
            </a:xfrm>
            <a:custGeom>
              <a:avLst/>
              <a:gdLst>
                <a:gd name="connsiteX0" fmla="*/ 0 w 925070"/>
                <a:gd name="connsiteY0" fmla="*/ 0 h 462535"/>
                <a:gd name="connsiteX1" fmla="*/ 925070 w 925070"/>
                <a:gd name="connsiteY1" fmla="*/ 0 h 462535"/>
                <a:gd name="connsiteX2" fmla="*/ 462535 w 925070"/>
                <a:gd name="connsiteY2" fmla="*/ 462535 h 46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5070" h="462535">
                  <a:moveTo>
                    <a:pt x="0" y="0"/>
                  </a:moveTo>
                  <a:lnTo>
                    <a:pt x="925070" y="0"/>
                  </a:lnTo>
                  <a:lnTo>
                    <a:pt x="462535" y="462535"/>
                  </a:lnTo>
                  <a:close/>
                </a:path>
              </a:pathLst>
            </a:custGeom>
            <a:solidFill>
              <a:srgbClr val="207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5" name="任意多边形 4"/>
          <p:cNvSpPr/>
          <p:nvPr/>
        </p:nvSpPr>
        <p:spPr>
          <a:xfrm rot="2700000">
            <a:off x="3948800" y="-1194629"/>
            <a:ext cx="2377586" cy="2377586"/>
          </a:xfrm>
          <a:custGeom>
            <a:avLst/>
            <a:gdLst>
              <a:gd name="connsiteX0" fmla="*/ 0 w 3177271"/>
              <a:gd name="connsiteY0" fmla="*/ 3166723 h 3177271"/>
              <a:gd name="connsiteX1" fmla="*/ 3166723 w 3177271"/>
              <a:gd name="connsiteY1" fmla="*/ 0 h 3177271"/>
              <a:gd name="connsiteX2" fmla="*/ 3177271 w 3177271"/>
              <a:gd name="connsiteY2" fmla="*/ 0 h 3177271"/>
              <a:gd name="connsiteX3" fmla="*/ 3177271 w 3177271"/>
              <a:gd name="connsiteY3" fmla="*/ 3177271 h 3177271"/>
              <a:gd name="connsiteX4" fmla="*/ 0 w 3177271"/>
              <a:gd name="connsiteY4" fmla="*/ 3177271 h 3177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7271" h="3177271">
                <a:moveTo>
                  <a:pt x="0" y="3166723"/>
                </a:moveTo>
                <a:lnTo>
                  <a:pt x="3166723" y="0"/>
                </a:lnTo>
                <a:lnTo>
                  <a:pt x="3177271" y="0"/>
                </a:lnTo>
                <a:lnTo>
                  <a:pt x="3177271" y="3177271"/>
                </a:lnTo>
                <a:lnTo>
                  <a:pt x="0" y="3177271"/>
                </a:lnTo>
                <a:close/>
              </a:path>
            </a:pathLst>
          </a:custGeom>
          <a:solidFill>
            <a:srgbClr val="0A6B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/>
        </p:nvSpPr>
        <p:spPr>
          <a:xfrm rot="2700000">
            <a:off x="8841311" y="1451136"/>
            <a:ext cx="610919" cy="610919"/>
          </a:xfrm>
          <a:custGeom>
            <a:avLst/>
            <a:gdLst>
              <a:gd name="connsiteX0" fmla="*/ 0 w 816398"/>
              <a:gd name="connsiteY0" fmla="*/ 0 h 816398"/>
              <a:gd name="connsiteX1" fmla="*/ 816398 w 816398"/>
              <a:gd name="connsiteY1" fmla="*/ 816398 h 816398"/>
              <a:gd name="connsiteX2" fmla="*/ 0 w 816398"/>
              <a:gd name="connsiteY2" fmla="*/ 816398 h 816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6398" h="816398">
                <a:moveTo>
                  <a:pt x="0" y="0"/>
                </a:moveTo>
                <a:lnTo>
                  <a:pt x="816398" y="816398"/>
                </a:lnTo>
                <a:lnTo>
                  <a:pt x="0" y="816398"/>
                </a:lnTo>
                <a:close/>
              </a:path>
            </a:pathLst>
          </a:custGeom>
          <a:solidFill>
            <a:srgbClr val="207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>
            <a:off x="4195116" y="1043622"/>
            <a:ext cx="942477" cy="942477"/>
          </a:xfrm>
          <a:prstGeom prst="line">
            <a:avLst/>
          </a:prstGeom>
          <a:ln>
            <a:solidFill>
              <a:srgbClr val="207A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988783" y="1714533"/>
            <a:ext cx="942477" cy="942477"/>
          </a:xfrm>
          <a:prstGeom prst="line">
            <a:avLst/>
          </a:prstGeom>
          <a:ln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任意多边形 13"/>
          <p:cNvSpPr/>
          <p:nvPr/>
        </p:nvSpPr>
        <p:spPr>
          <a:xfrm rot="2700000">
            <a:off x="8873270" y="4831610"/>
            <a:ext cx="379526" cy="657761"/>
          </a:xfrm>
          <a:custGeom>
            <a:avLst/>
            <a:gdLst>
              <a:gd name="connsiteX0" fmla="*/ 0 w 307527"/>
              <a:gd name="connsiteY0" fmla="*/ 0 h 532977"/>
              <a:gd name="connsiteX1" fmla="*/ 307527 w 307527"/>
              <a:gd name="connsiteY1" fmla="*/ 307527 h 532977"/>
              <a:gd name="connsiteX2" fmla="*/ 82077 w 307527"/>
              <a:gd name="connsiteY2" fmla="*/ 532977 h 532977"/>
              <a:gd name="connsiteX3" fmla="*/ 0 w 307527"/>
              <a:gd name="connsiteY3" fmla="*/ 532977 h 532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527" h="532977">
                <a:moveTo>
                  <a:pt x="0" y="0"/>
                </a:moveTo>
                <a:lnTo>
                  <a:pt x="307527" y="307527"/>
                </a:lnTo>
                <a:lnTo>
                  <a:pt x="82077" y="532977"/>
                </a:lnTo>
                <a:lnTo>
                  <a:pt x="0" y="532977"/>
                </a:lnTo>
                <a:close/>
              </a:path>
            </a:pathLst>
          </a:custGeom>
          <a:solidFill>
            <a:srgbClr val="207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/>
        </p:nvCxnSpPr>
        <p:spPr>
          <a:xfrm>
            <a:off x="6376912" y="3099002"/>
            <a:ext cx="2255536" cy="2214985"/>
          </a:xfrm>
          <a:prstGeom prst="line">
            <a:avLst/>
          </a:prstGeom>
          <a:ln>
            <a:solidFill>
              <a:srgbClr val="207A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1326434" y="2945462"/>
            <a:ext cx="290016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Microsoft YaHei UI" panose="020B0503020204020204" pitchFamily="34" charset="-122"/>
                <a:cs typeface="Calibri" panose="020F0502020204030204" pitchFamily="34" charset="0"/>
              </a:rPr>
              <a:t>Thank you!</a:t>
            </a:r>
            <a:endParaRPr lang="en-US" altLang="zh-CN" sz="4000" baseline="0" smtClean="0">
              <a:solidFill>
                <a:schemeClr val="tx1">
                  <a:lumMod val="85000"/>
                  <a:lumOff val="15000"/>
                </a:schemeClr>
              </a:solidFill>
              <a:ea typeface="Microsoft YaHei U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79" y="1641758"/>
            <a:ext cx="2098471" cy="10165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978" y="-5836"/>
            <a:ext cx="2254021" cy="172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4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258416" y="42647"/>
            <a:ext cx="3089448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32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itchFamily="34" charset="-122"/>
                <a:cs typeface="Calibri" panose="020F0502020204030204" pitchFamily="34" charset="0"/>
              </a:rPr>
              <a:t>What is Unicorn</a:t>
            </a:r>
            <a:endParaRPr lang="zh-CN" altLang="en-US" sz="2800" b="1" dirty="0">
              <a:solidFill>
                <a:srgbClr val="32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8416" y="566251"/>
            <a:ext cx="1259632" cy="45719"/>
          </a:xfrm>
          <a:prstGeom prst="rect">
            <a:avLst/>
          </a:prstGeom>
          <a:solidFill>
            <a:srgbClr val="237CB0"/>
          </a:solidFill>
          <a:ln>
            <a:solidFill>
              <a:srgbClr val="237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518048" y="566635"/>
            <a:ext cx="792088" cy="45719"/>
          </a:xfrm>
          <a:prstGeom prst="rect">
            <a:avLst/>
          </a:prstGeom>
          <a:solidFill>
            <a:srgbClr val="323333"/>
          </a:solidFill>
          <a:ln>
            <a:solidFill>
              <a:srgbClr val="32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95" b="21373"/>
          <a:stretch/>
        </p:blipFill>
        <p:spPr>
          <a:xfrm>
            <a:off x="197513" y="2857502"/>
            <a:ext cx="4374487" cy="1464935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4714876" y="1785932"/>
            <a:ext cx="3929090" cy="1857388"/>
          </a:xfrm>
          <a:prstGeom prst="roundRect">
            <a:avLst>
              <a:gd name="adj" fmla="val 7531"/>
            </a:avLst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2400"/>
              </a:lnSpc>
            </a:pPr>
            <a:r>
              <a:rPr lang="en-US" altLang="zh-CN" sz="1600" dirty="0" smtClean="0">
                <a:ea typeface="微软雅黑" pitchFamily="34" charset="-122"/>
              </a:rPr>
              <a:t>Unicorn is an </a:t>
            </a:r>
            <a:r>
              <a:rPr lang="en-US" altLang="zh-CN" sz="1600" b="1" dirty="0" smtClean="0">
                <a:solidFill>
                  <a:srgbClr val="FFC000"/>
                </a:solidFill>
                <a:ea typeface="微软雅黑" pitchFamily="34" charset="-122"/>
              </a:rPr>
              <a:t>easy-to-deploy, scalable, and reliable</a:t>
            </a:r>
            <a:r>
              <a:rPr lang="en-US" altLang="zh-CN" sz="1600" dirty="0" smtClean="0">
                <a:ea typeface="微软雅黑" pitchFamily="34" charset="-122"/>
              </a:rPr>
              <a:t> management platform integrated with </a:t>
            </a:r>
            <a:r>
              <a:rPr lang="en-US" altLang="zh-CN" sz="1600" b="1" dirty="0" smtClean="0">
                <a:solidFill>
                  <a:srgbClr val="FFC000"/>
                </a:solidFill>
                <a:ea typeface="微软雅黑" pitchFamily="34" charset="-122"/>
              </a:rPr>
              <a:t>Manage, Store, Decode and Transfer </a:t>
            </a:r>
            <a:r>
              <a:rPr lang="en-US" altLang="zh-CN" sz="1600" dirty="0" smtClean="0">
                <a:ea typeface="微软雅黑" pitchFamily="34" charset="-122"/>
              </a:rPr>
              <a:t>functions for IPC, NVR, encoder, decoder, network keyboard and cloud devices.</a:t>
            </a:r>
            <a:endParaRPr lang="en-US" altLang="zh-CN" sz="1600" dirty="0" smtClean="0"/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57" b="7547"/>
          <a:stretch/>
        </p:blipFill>
        <p:spPr bwMode="auto">
          <a:xfrm>
            <a:off x="363278" y="1071552"/>
            <a:ext cx="3994408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70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 txBox="1">
            <a:spLocks/>
          </p:cNvSpPr>
          <p:nvPr/>
        </p:nvSpPr>
        <p:spPr>
          <a:xfrm>
            <a:off x="258416" y="42647"/>
            <a:ext cx="3593504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32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itchFamily="34" charset="-122"/>
                <a:cs typeface="Calibri" panose="020F0502020204030204" pitchFamily="34" charset="0"/>
              </a:rPr>
              <a:t>Applications</a:t>
            </a:r>
            <a:endParaRPr lang="zh-CN" altLang="en-US" sz="2800" b="1" dirty="0">
              <a:solidFill>
                <a:srgbClr val="32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00034" y="785800"/>
            <a:ext cx="8286808" cy="369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微软雅黑" pitchFamily="34" charset="-122"/>
              </a:rPr>
              <a:t>Suitable for video surveillance scenarios with </a:t>
            </a:r>
            <a:r>
              <a:rPr lang="en-US" altLang="zh-CN" sz="1600" b="1" kern="0" dirty="0" smtClean="0">
                <a:solidFill>
                  <a:srgbClr val="1B8CCE"/>
                </a:solidFill>
                <a:latin typeface="+mn-lt"/>
                <a:ea typeface="微软雅黑" pitchFamily="34" charset="-122"/>
              </a:rPr>
              <a:t>200~1000 cameras</a:t>
            </a:r>
            <a:r>
              <a:rPr lang="en-US" altLang="zh-CN" sz="16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微软雅黑" pitchFamily="34" charset="-122"/>
              </a:rPr>
              <a:t>.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微软雅黑" pitchFamily="34" charset="-122"/>
            </a:endParaRPr>
          </a:p>
        </p:txBody>
      </p:sp>
      <p:pic>
        <p:nvPicPr>
          <p:cNvPr id="18" name="Picture 6" descr="C:\Users\f00870\Desktop\B200行业应用图\小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539" y="1563638"/>
            <a:ext cx="2281385" cy="1298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1115616" y="2854383"/>
            <a:ext cx="1923739" cy="30777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微软雅黑" pitchFamily="34" charset="-122"/>
              </a:rPr>
              <a:t>Residential area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微软雅黑" pitchFamily="34" charset="-122"/>
            </a:endParaRPr>
          </a:p>
        </p:txBody>
      </p:sp>
      <p:pic>
        <p:nvPicPr>
          <p:cNvPr id="20" name="Picture 2" descr="C:\Users\f00870\Desktop\B200行业应用图\校园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2580" y="1554870"/>
            <a:ext cx="2281386" cy="1229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3" descr="C:\Users\f00870\Desktop\B200行业应用图\楼宇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6498" y="1562092"/>
            <a:ext cx="2281386" cy="1286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5" descr="C:\Users\f00870\Desktop\B200行业应用图\文博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3452" y="3364895"/>
            <a:ext cx="2281386" cy="1268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4" descr="C:\Users\f00870\Desktop\B200行业应用图\商场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5780" y="3385792"/>
            <a:ext cx="2281385" cy="124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4199420" y="2854383"/>
            <a:ext cx="1944216" cy="30777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微软雅黑" pitchFamily="34" charset="-122"/>
              </a:rPr>
              <a:t>Office building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微软雅黑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02439" y="2854383"/>
            <a:ext cx="1112838" cy="30777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微软雅黑" pitchFamily="34" charset="-122"/>
              </a:rPr>
              <a:t>School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微软雅黑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57488" y="4663871"/>
            <a:ext cx="1112838" cy="30777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微软雅黑" pitchFamily="34" charset="-122"/>
              </a:rPr>
              <a:t>Museum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微软雅黑" pitchFamily="34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80112" y="4659982"/>
            <a:ext cx="1398402" cy="30777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微软雅黑" pitchFamily="34" charset="-122"/>
              </a:rPr>
              <a:t>Shopping mall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044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1357290" y="4442409"/>
            <a:ext cx="2571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rgbClr val="1B8CCE"/>
                </a:solidFill>
                <a:latin typeface="+mn-lt"/>
                <a:ea typeface="微软雅黑" pitchFamily="34" charset="-122"/>
              </a:rPr>
              <a:t>Play animation in full screen</a:t>
            </a:r>
            <a:endParaRPr lang="zh-CN" altLang="en-US" sz="1200" dirty="0">
              <a:solidFill>
                <a:srgbClr val="1B8CCE"/>
              </a:solidFill>
              <a:latin typeface="+mn-lt"/>
              <a:ea typeface="微软雅黑" pitchFamily="34" charset="-122"/>
            </a:endParaRPr>
          </a:p>
        </p:txBody>
      </p:sp>
      <p:sp>
        <p:nvSpPr>
          <p:cNvPr id="66" name="1 Título"/>
          <p:cNvSpPr txBox="1">
            <a:spLocks/>
          </p:cNvSpPr>
          <p:nvPr/>
        </p:nvSpPr>
        <p:spPr>
          <a:xfrm>
            <a:off x="186408" y="42647"/>
            <a:ext cx="8274024" cy="89255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  <a:t>Application</a:t>
            </a:r>
            <a:r>
              <a:rPr lang="en-US" altLang="zh-CN" sz="2400" b="1" dirty="0" smtClean="0">
                <a:solidFill>
                  <a:srgbClr val="32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  <a:cs typeface="Calibri" panose="020F0502020204030204" pitchFamily="34" charset="0"/>
              </a:rPr>
              <a:t> ——Advantages of Networking with Unicorn</a:t>
            </a:r>
            <a:endParaRPr lang="en-US" altLang="zh-CN" sz="2400" b="1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800" b="1" dirty="0">
              <a:solidFill>
                <a:srgbClr val="323333"/>
              </a:solidFill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203" name="圆角矩形 202"/>
          <p:cNvSpPr/>
          <p:nvPr/>
        </p:nvSpPr>
        <p:spPr>
          <a:xfrm>
            <a:off x="5041856" y="1687602"/>
            <a:ext cx="3816424" cy="2713762"/>
          </a:xfrm>
          <a:prstGeom prst="roundRect">
            <a:avLst>
              <a:gd name="adj" fmla="val 3747"/>
            </a:avLst>
          </a:prstGeom>
          <a:solidFill>
            <a:srgbClr val="4C4948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  <a:defRPr/>
            </a:pPr>
            <a:r>
              <a:rPr lang="en-US" altLang="zh-CN" sz="1600" b="1" dirty="0" smtClean="0">
                <a:solidFill>
                  <a:schemeClr val="bg1"/>
                </a:solidFill>
                <a:latin typeface="+mn-lt"/>
                <a:ea typeface="微软雅黑" pitchFamily="34" charset="-122"/>
              </a:rPr>
              <a:t>Easy to deploy and scale</a:t>
            </a:r>
          </a:p>
          <a:p>
            <a:pPr>
              <a:buClr>
                <a:schemeClr val="bg1"/>
              </a:buClr>
              <a:buFont typeface="Wingdings" pitchFamily="2" charset="2"/>
              <a:buChar char="Ø"/>
              <a:defRPr/>
            </a:pPr>
            <a:endParaRPr lang="en-US" altLang="zh-CN" dirty="0" smtClean="0">
              <a:solidFill>
                <a:schemeClr val="bg1"/>
              </a:solidFill>
              <a:latin typeface="+mn-lt"/>
              <a:ea typeface="微软雅黑" pitchFamily="34" charset="-122"/>
            </a:endParaRPr>
          </a:p>
          <a:p>
            <a:pPr>
              <a:buClr>
                <a:schemeClr val="bg1"/>
              </a:buClr>
              <a:defRPr/>
            </a:pPr>
            <a:r>
              <a:rPr lang="en-US" altLang="zh-CN" sz="1600" b="1" dirty="0" smtClean="0">
                <a:solidFill>
                  <a:schemeClr val="bg1"/>
                </a:solidFill>
                <a:latin typeface="+mn-lt"/>
                <a:ea typeface="微软雅黑" pitchFamily="34" charset="-122"/>
              </a:rPr>
              <a:t>Highly reliable (Linux)</a:t>
            </a:r>
          </a:p>
          <a:p>
            <a:pPr>
              <a:buClr>
                <a:schemeClr val="bg1"/>
              </a:buClr>
              <a:buFont typeface="Wingdings" pitchFamily="2" charset="2"/>
              <a:buChar char="Ø"/>
              <a:defRPr/>
            </a:pPr>
            <a:endParaRPr lang="en-US" altLang="zh-CN" sz="1600" b="1" dirty="0" smtClean="0">
              <a:solidFill>
                <a:schemeClr val="bg1"/>
              </a:solidFill>
              <a:latin typeface="+mn-lt"/>
              <a:ea typeface="微软雅黑" pitchFamily="34" charset="-122"/>
            </a:endParaRPr>
          </a:p>
          <a:p>
            <a:pPr>
              <a:buClr>
                <a:schemeClr val="bg1"/>
              </a:buClr>
              <a:defRPr/>
            </a:pPr>
            <a:r>
              <a:rPr lang="en-US" altLang="zh-CN" sz="1600" b="1" dirty="0" smtClean="0">
                <a:solidFill>
                  <a:schemeClr val="bg1"/>
                </a:solidFill>
                <a:latin typeface="+mn-lt"/>
                <a:ea typeface="微软雅黑" pitchFamily="34" charset="-122"/>
              </a:rPr>
              <a:t>Distributed storage</a:t>
            </a:r>
          </a:p>
          <a:p>
            <a:pPr>
              <a:buClr>
                <a:schemeClr val="bg1"/>
              </a:buClr>
              <a:defRPr/>
            </a:pPr>
            <a:endParaRPr lang="en-US" altLang="zh-CN" sz="900" dirty="0" smtClean="0">
              <a:solidFill>
                <a:schemeClr val="bg1"/>
              </a:solidFill>
              <a:latin typeface="+mn-lt"/>
              <a:ea typeface="微软雅黑" pitchFamily="34" charset="-122"/>
            </a:endParaRPr>
          </a:p>
          <a:p>
            <a:pPr>
              <a:buClr>
                <a:schemeClr val="bg1"/>
              </a:buClr>
              <a:defRPr/>
            </a:pPr>
            <a:r>
              <a:rPr lang="en-US" altLang="zh-CN" sz="1400" dirty="0" smtClean="0">
                <a:solidFill>
                  <a:schemeClr val="bg1"/>
                </a:solidFill>
                <a:latin typeface="+mn-lt"/>
                <a:ea typeface="微软雅黑" pitchFamily="34" charset="-122"/>
              </a:rPr>
              <a:t>Video saved on NVR 24/7 and on Unicorn as backup</a:t>
            </a:r>
          </a:p>
          <a:p>
            <a:pPr>
              <a:buClr>
                <a:schemeClr val="bg1"/>
              </a:buClr>
              <a:buFont typeface="Wingdings" pitchFamily="2" charset="2"/>
              <a:buChar char="n"/>
              <a:defRPr/>
            </a:pPr>
            <a:endParaRPr lang="en-US" altLang="zh-CN" dirty="0" smtClean="0">
              <a:solidFill>
                <a:schemeClr val="bg1"/>
              </a:solidFill>
              <a:latin typeface="+mn-lt"/>
              <a:ea typeface="微软雅黑" pitchFamily="34" charset="-122"/>
            </a:endParaRPr>
          </a:p>
          <a:p>
            <a:pPr>
              <a:buClr>
                <a:schemeClr val="bg1"/>
              </a:buClr>
              <a:defRPr/>
            </a:pPr>
            <a:r>
              <a:rPr lang="en-US" altLang="zh-CN" sz="1600" b="1" dirty="0" smtClean="0">
                <a:solidFill>
                  <a:schemeClr val="bg1"/>
                </a:solidFill>
                <a:latin typeface="+mn-lt"/>
                <a:ea typeface="微软雅黑" pitchFamily="34" charset="-122"/>
              </a:rPr>
              <a:t>Service load balance</a:t>
            </a:r>
          </a:p>
          <a:p>
            <a:pPr>
              <a:buClr>
                <a:schemeClr val="bg1"/>
              </a:buClr>
              <a:defRPr/>
            </a:pPr>
            <a:r>
              <a:rPr lang="en-US" altLang="zh-CN" sz="1400" dirty="0" smtClean="0">
                <a:solidFill>
                  <a:schemeClr val="bg1"/>
                </a:solidFill>
                <a:latin typeface="+mn-lt"/>
                <a:ea typeface="微软雅黑" pitchFamily="34" charset="-122"/>
              </a:rPr>
              <a:t>Surveillance deployable from Unicorn or NVR</a:t>
            </a:r>
            <a:endParaRPr lang="zh-CN" altLang="en-US" sz="1400" dirty="0" smtClean="0">
              <a:solidFill>
                <a:schemeClr val="bg1"/>
              </a:solidFill>
              <a:latin typeface="+mn-lt"/>
              <a:ea typeface="微软雅黑" pitchFamily="34" charset="-122"/>
            </a:endParaRPr>
          </a:p>
        </p:txBody>
      </p:sp>
      <p:sp>
        <p:nvSpPr>
          <p:cNvPr id="204" name="圆角矩形 203"/>
          <p:cNvSpPr/>
          <p:nvPr/>
        </p:nvSpPr>
        <p:spPr>
          <a:xfrm>
            <a:off x="5060710" y="1214428"/>
            <a:ext cx="3782224" cy="408623"/>
          </a:xfrm>
          <a:prstGeom prst="roundRect">
            <a:avLst/>
          </a:prstGeom>
          <a:solidFill>
            <a:srgbClr val="1B8CCE"/>
          </a:solidFill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+mn-lt"/>
                <a:ea typeface="微软雅黑" pitchFamily="34" charset="-122"/>
              </a:rPr>
              <a:t>Advantages</a:t>
            </a:r>
            <a:endParaRPr lang="en-US" altLang="zh-CN" b="1" kern="0" dirty="0" smtClean="0">
              <a:solidFill>
                <a:schemeClr val="bg1"/>
              </a:solidFill>
              <a:latin typeface="+mn-lt"/>
              <a:ea typeface="微软雅黑" pitchFamily="34" charset="-122"/>
            </a:endParaRPr>
          </a:p>
        </p:txBody>
      </p:sp>
      <p:pic>
        <p:nvPicPr>
          <p:cNvPr id="187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1851" y="1291930"/>
            <a:ext cx="372396" cy="410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8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4859" y="2935004"/>
            <a:ext cx="474441" cy="676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89" name="直接连接符 188"/>
          <p:cNvCxnSpPr/>
          <p:nvPr/>
        </p:nvCxnSpPr>
        <p:spPr>
          <a:xfrm>
            <a:off x="1658817" y="1577682"/>
            <a:ext cx="571504" cy="0"/>
          </a:xfrm>
          <a:prstGeom prst="line">
            <a:avLst/>
          </a:prstGeom>
          <a:ln w="19050">
            <a:solidFill>
              <a:srgbClr val="1B8C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直接连接符 189"/>
          <p:cNvCxnSpPr/>
          <p:nvPr/>
        </p:nvCxnSpPr>
        <p:spPr>
          <a:xfrm>
            <a:off x="1787405" y="2649252"/>
            <a:ext cx="500066" cy="0"/>
          </a:xfrm>
          <a:prstGeom prst="line">
            <a:avLst/>
          </a:prstGeom>
          <a:ln w="19050">
            <a:solidFill>
              <a:srgbClr val="1B8C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6925" y="2980935"/>
            <a:ext cx="81060" cy="23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92" name="直接连接符 191"/>
          <p:cNvCxnSpPr/>
          <p:nvPr/>
        </p:nvCxnSpPr>
        <p:spPr>
          <a:xfrm>
            <a:off x="1682629" y="2096798"/>
            <a:ext cx="571504" cy="0"/>
          </a:xfrm>
          <a:prstGeom prst="line">
            <a:avLst/>
          </a:prstGeom>
          <a:ln w="19050">
            <a:solidFill>
              <a:srgbClr val="1B8C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TextBox 192"/>
          <p:cNvSpPr txBox="1"/>
          <p:nvPr/>
        </p:nvSpPr>
        <p:spPr>
          <a:xfrm>
            <a:off x="1000100" y="1753896"/>
            <a:ext cx="6429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微软雅黑" pitchFamily="34" charset="-122"/>
              </a:rPr>
              <a:t>IPC</a:t>
            </a: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微软雅黑" pitchFamily="34" charset="-122"/>
            </a:endParaRPr>
          </a:p>
        </p:txBody>
      </p:sp>
      <p:cxnSp>
        <p:nvCxnSpPr>
          <p:cNvPr id="194" name="直接连接符 193"/>
          <p:cNvCxnSpPr/>
          <p:nvPr/>
        </p:nvCxnSpPr>
        <p:spPr>
          <a:xfrm>
            <a:off x="1385571" y="2550827"/>
            <a:ext cx="214314" cy="0"/>
          </a:xfrm>
          <a:prstGeom prst="line">
            <a:avLst/>
          </a:prstGeom>
          <a:ln w="19050">
            <a:solidFill>
              <a:srgbClr val="1B8C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直接连接符 194"/>
          <p:cNvCxnSpPr/>
          <p:nvPr/>
        </p:nvCxnSpPr>
        <p:spPr>
          <a:xfrm>
            <a:off x="1382589" y="2874678"/>
            <a:ext cx="357190" cy="0"/>
          </a:xfrm>
          <a:prstGeom prst="line">
            <a:avLst/>
          </a:prstGeom>
          <a:ln w="19050">
            <a:solidFill>
              <a:srgbClr val="1B8C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直接连接符 195"/>
          <p:cNvCxnSpPr/>
          <p:nvPr/>
        </p:nvCxnSpPr>
        <p:spPr>
          <a:xfrm>
            <a:off x="1820743" y="3435070"/>
            <a:ext cx="500066" cy="0"/>
          </a:xfrm>
          <a:prstGeom prst="line">
            <a:avLst/>
          </a:prstGeom>
          <a:ln w="19050">
            <a:solidFill>
              <a:srgbClr val="1B8C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直接连接符 196"/>
          <p:cNvCxnSpPr/>
          <p:nvPr/>
        </p:nvCxnSpPr>
        <p:spPr>
          <a:xfrm>
            <a:off x="1392115" y="3403320"/>
            <a:ext cx="214314" cy="0"/>
          </a:xfrm>
          <a:prstGeom prst="line">
            <a:avLst/>
          </a:prstGeom>
          <a:ln w="19050">
            <a:solidFill>
              <a:srgbClr val="1B8C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直接连接符 197"/>
          <p:cNvCxnSpPr/>
          <p:nvPr/>
        </p:nvCxnSpPr>
        <p:spPr>
          <a:xfrm>
            <a:off x="1394998" y="3668434"/>
            <a:ext cx="357190" cy="0"/>
          </a:xfrm>
          <a:prstGeom prst="line">
            <a:avLst/>
          </a:prstGeom>
          <a:ln w="19050">
            <a:solidFill>
              <a:srgbClr val="1B8C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TextBox 198"/>
          <p:cNvSpPr txBox="1"/>
          <p:nvPr/>
        </p:nvSpPr>
        <p:spPr>
          <a:xfrm>
            <a:off x="1358777" y="2975962"/>
            <a:ext cx="6429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微软雅黑" pitchFamily="34" charset="-122"/>
              </a:rPr>
              <a:t>NVR</a:t>
            </a: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微软雅黑" pitchFamily="34" charset="-122"/>
            </a:endParaRPr>
          </a:p>
        </p:txBody>
      </p:sp>
      <p:pic>
        <p:nvPicPr>
          <p:cNvPr id="20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28" y="2485436"/>
            <a:ext cx="622869" cy="436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8801" y="3292194"/>
            <a:ext cx="622869" cy="436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02" name="直接连接符 201"/>
          <p:cNvCxnSpPr/>
          <p:nvPr/>
        </p:nvCxnSpPr>
        <p:spPr>
          <a:xfrm>
            <a:off x="2430347" y="1649120"/>
            <a:ext cx="571504" cy="0"/>
          </a:xfrm>
          <a:prstGeom prst="line">
            <a:avLst/>
          </a:prstGeom>
          <a:ln w="19050">
            <a:solidFill>
              <a:srgbClr val="1B8C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" name="组合 89"/>
          <p:cNvGrpSpPr/>
          <p:nvPr/>
        </p:nvGrpSpPr>
        <p:grpSpPr>
          <a:xfrm>
            <a:off x="2383961" y="1857370"/>
            <a:ext cx="2188038" cy="434550"/>
            <a:chOff x="1928794" y="1851306"/>
            <a:chExt cx="2188038" cy="434550"/>
          </a:xfrm>
        </p:grpSpPr>
        <p:pic>
          <p:nvPicPr>
            <p:cNvPr id="207" name="Picture 1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96642" y="1928808"/>
              <a:ext cx="575160" cy="357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08" name="直接连接符 207"/>
            <p:cNvCxnSpPr/>
            <p:nvPr/>
          </p:nvCxnSpPr>
          <p:spPr>
            <a:xfrm>
              <a:off x="1928794" y="2071684"/>
              <a:ext cx="571504" cy="0"/>
            </a:xfrm>
            <a:prstGeom prst="line">
              <a:avLst/>
            </a:prstGeom>
            <a:ln w="19050">
              <a:solidFill>
                <a:srgbClr val="1B8C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TextBox 208"/>
            <p:cNvSpPr txBox="1"/>
            <p:nvPr/>
          </p:nvSpPr>
          <p:spPr>
            <a:xfrm>
              <a:off x="3000363" y="1851306"/>
              <a:ext cx="11164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微软雅黑" pitchFamily="34" charset="-122"/>
                </a:rPr>
                <a:t>Management server</a:t>
              </a:r>
              <a:endPara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微软雅黑" pitchFamily="34" charset="-122"/>
              </a:endParaRPr>
            </a:p>
          </p:txBody>
        </p:sp>
      </p:grpSp>
      <p:grpSp>
        <p:nvGrpSpPr>
          <p:cNvPr id="210" name="组合 90"/>
          <p:cNvGrpSpPr/>
          <p:nvPr/>
        </p:nvGrpSpPr>
        <p:grpSpPr>
          <a:xfrm>
            <a:off x="2362565" y="2285998"/>
            <a:ext cx="1995120" cy="430887"/>
            <a:chOff x="1932450" y="2279934"/>
            <a:chExt cx="1995120" cy="430887"/>
          </a:xfrm>
        </p:grpSpPr>
        <p:pic>
          <p:nvPicPr>
            <p:cNvPr id="211" name="Picture 1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500298" y="2285998"/>
              <a:ext cx="575160" cy="357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12" name="直接连接符 211"/>
            <p:cNvCxnSpPr/>
            <p:nvPr/>
          </p:nvCxnSpPr>
          <p:spPr>
            <a:xfrm>
              <a:off x="1932450" y="2428874"/>
              <a:ext cx="571504" cy="0"/>
            </a:xfrm>
            <a:prstGeom prst="line">
              <a:avLst/>
            </a:prstGeom>
            <a:ln w="19050">
              <a:solidFill>
                <a:srgbClr val="1B8C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TextBox 212"/>
            <p:cNvSpPr txBox="1"/>
            <p:nvPr/>
          </p:nvSpPr>
          <p:spPr>
            <a:xfrm>
              <a:off x="3004019" y="2279934"/>
              <a:ext cx="92355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微软雅黑" pitchFamily="34" charset="-122"/>
                </a:rPr>
                <a:t>Forwarding server</a:t>
              </a:r>
              <a:endPara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微软雅黑" pitchFamily="34" charset="-122"/>
              </a:endParaRPr>
            </a:p>
          </p:txBody>
        </p:sp>
      </p:grpSp>
      <p:grpSp>
        <p:nvGrpSpPr>
          <p:cNvPr id="214" name="组合 91"/>
          <p:cNvGrpSpPr/>
          <p:nvPr/>
        </p:nvGrpSpPr>
        <p:grpSpPr>
          <a:xfrm>
            <a:off x="2430347" y="2649252"/>
            <a:ext cx="1861044" cy="453341"/>
            <a:chOff x="2000232" y="2643188"/>
            <a:chExt cx="1861044" cy="453341"/>
          </a:xfrm>
        </p:grpSpPr>
        <p:pic>
          <p:nvPicPr>
            <p:cNvPr id="215" name="Picture 1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500298" y="2643188"/>
              <a:ext cx="575160" cy="357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16" name="直接连接符 215"/>
            <p:cNvCxnSpPr/>
            <p:nvPr/>
          </p:nvCxnSpPr>
          <p:spPr>
            <a:xfrm>
              <a:off x="2000232" y="2786064"/>
              <a:ext cx="571504" cy="0"/>
            </a:xfrm>
            <a:prstGeom prst="line">
              <a:avLst/>
            </a:prstGeom>
            <a:ln w="19050">
              <a:solidFill>
                <a:srgbClr val="1B8C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7" name="TextBox 216"/>
            <p:cNvSpPr txBox="1"/>
            <p:nvPr/>
          </p:nvSpPr>
          <p:spPr>
            <a:xfrm>
              <a:off x="3004020" y="2665642"/>
              <a:ext cx="8572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微软雅黑" pitchFamily="34" charset="-122"/>
                </a:rPr>
                <a:t>Storage server</a:t>
              </a:r>
              <a:endPara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微软雅黑" pitchFamily="34" charset="-122"/>
              </a:endParaRPr>
            </a:p>
          </p:txBody>
        </p:sp>
      </p:grpSp>
      <p:cxnSp>
        <p:nvCxnSpPr>
          <p:cNvPr id="235" name="直接连接符 234"/>
          <p:cNvCxnSpPr/>
          <p:nvPr/>
        </p:nvCxnSpPr>
        <p:spPr>
          <a:xfrm>
            <a:off x="2408951" y="3208230"/>
            <a:ext cx="571504" cy="0"/>
          </a:xfrm>
          <a:prstGeom prst="line">
            <a:avLst/>
          </a:prstGeom>
          <a:ln w="19050">
            <a:solidFill>
              <a:srgbClr val="1B8C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直接箭头连接符 238"/>
          <p:cNvCxnSpPr/>
          <p:nvPr/>
        </p:nvCxnSpPr>
        <p:spPr>
          <a:xfrm>
            <a:off x="3520967" y="3220756"/>
            <a:ext cx="655642" cy="0"/>
          </a:xfrm>
          <a:prstGeom prst="straightConnector1">
            <a:avLst/>
          </a:prstGeom>
          <a:ln w="19050">
            <a:solidFill>
              <a:srgbClr val="1B8CCE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3" name="组合 92"/>
          <p:cNvGrpSpPr/>
          <p:nvPr/>
        </p:nvGrpSpPr>
        <p:grpSpPr>
          <a:xfrm>
            <a:off x="2976799" y="3065354"/>
            <a:ext cx="1238011" cy="385105"/>
            <a:chOff x="2546684" y="3059290"/>
            <a:chExt cx="1238011" cy="385105"/>
          </a:xfrm>
        </p:grpSpPr>
        <p:pic>
          <p:nvPicPr>
            <p:cNvPr id="249" name="Picture 1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546684" y="3059290"/>
              <a:ext cx="575160" cy="357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2" name="TextBox 251"/>
            <p:cNvSpPr txBox="1"/>
            <p:nvPr/>
          </p:nvSpPr>
          <p:spPr>
            <a:xfrm>
              <a:off x="3037941" y="3182785"/>
              <a:ext cx="74675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微软雅黑" pitchFamily="34" charset="-122"/>
                </a:rPr>
                <a:t>Decoder</a:t>
              </a:r>
              <a:endPara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微软雅黑" pitchFamily="34" charset="-122"/>
              </a:endParaRPr>
            </a:p>
          </p:txBody>
        </p:sp>
      </p:grpSp>
      <p:grpSp>
        <p:nvGrpSpPr>
          <p:cNvPr id="257" name="组合 82"/>
          <p:cNvGrpSpPr/>
          <p:nvPr/>
        </p:nvGrpSpPr>
        <p:grpSpPr>
          <a:xfrm>
            <a:off x="2501785" y="3546039"/>
            <a:ext cx="1498710" cy="690238"/>
            <a:chOff x="2071670" y="3500444"/>
            <a:chExt cx="1498710" cy="690238"/>
          </a:xfrm>
        </p:grpSpPr>
        <p:pic>
          <p:nvPicPr>
            <p:cNvPr id="259" name="Picture 2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609836" y="3500444"/>
              <a:ext cx="520701" cy="4530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62" name="直接连接符 261"/>
            <p:cNvCxnSpPr/>
            <p:nvPr/>
          </p:nvCxnSpPr>
          <p:spPr>
            <a:xfrm>
              <a:off x="2071670" y="3643320"/>
              <a:ext cx="571504" cy="0"/>
            </a:xfrm>
            <a:prstGeom prst="line">
              <a:avLst/>
            </a:prstGeom>
            <a:ln w="19050">
              <a:solidFill>
                <a:srgbClr val="1B8C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3" name="TextBox 262"/>
            <p:cNvSpPr txBox="1"/>
            <p:nvPr/>
          </p:nvSpPr>
          <p:spPr>
            <a:xfrm>
              <a:off x="2355935" y="3929072"/>
              <a:ext cx="121444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微软雅黑" pitchFamily="34" charset="-122"/>
                </a:rPr>
                <a:t>Storage device</a:t>
              </a:r>
              <a:endPara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微软雅黑" pitchFamily="34" charset="-122"/>
              </a:endParaRPr>
            </a:p>
          </p:txBody>
        </p:sp>
      </p:grpSp>
      <p:pic>
        <p:nvPicPr>
          <p:cNvPr id="335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52609" y="1220492"/>
            <a:ext cx="43600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0" name="Picture 2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01851" y="3006442"/>
            <a:ext cx="520701" cy="453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9" name="TextBox 398"/>
          <p:cNvSpPr txBox="1"/>
          <p:nvPr/>
        </p:nvSpPr>
        <p:spPr>
          <a:xfrm>
            <a:off x="2787537" y="3357568"/>
            <a:ext cx="928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 smtClean="0">
                <a:solidFill>
                  <a:srgbClr val="F28F00"/>
                </a:solidFill>
                <a:latin typeface="+mn-lt"/>
                <a:ea typeface="微软雅黑" pitchFamily="34" charset="-122"/>
              </a:rPr>
              <a:t>Unicorn</a:t>
            </a:r>
            <a:endParaRPr lang="zh-CN" altLang="en-US" sz="1200" b="1" dirty="0">
              <a:solidFill>
                <a:srgbClr val="F28F00"/>
              </a:solidFill>
              <a:latin typeface="+mn-lt"/>
              <a:ea typeface="微软雅黑" pitchFamily="34" charset="-122"/>
            </a:endParaRPr>
          </a:p>
        </p:txBody>
      </p:sp>
      <p:grpSp>
        <p:nvGrpSpPr>
          <p:cNvPr id="400" name="组合 7917"/>
          <p:cNvGrpSpPr>
            <a:grpSpLocks noChangeAspect="1"/>
          </p:cNvGrpSpPr>
          <p:nvPr/>
        </p:nvGrpSpPr>
        <p:grpSpPr bwMode="auto">
          <a:xfrm>
            <a:off x="1285852" y="1496741"/>
            <a:ext cx="359187" cy="219055"/>
            <a:chOff x="5853113" y="3354388"/>
            <a:chExt cx="530226" cy="323580"/>
          </a:xfrm>
        </p:grpSpPr>
        <p:sp>
          <p:nvSpPr>
            <p:cNvPr id="401" name="Freeform 2795"/>
            <p:cNvSpPr>
              <a:spLocks/>
            </p:cNvSpPr>
            <p:nvPr/>
          </p:nvSpPr>
          <p:spPr bwMode="auto">
            <a:xfrm>
              <a:off x="6264454" y="3354388"/>
              <a:ext cx="118885" cy="163376"/>
            </a:xfrm>
            <a:custGeom>
              <a:avLst/>
              <a:gdLst>
                <a:gd name="T0" fmla="*/ 77 w 304"/>
                <a:gd name="T1" fmla="*/ 1 h 412"/>
                <a:gd name="T2" fmla="*/ 102 w 304"/>
                <a:gd name="T3" fmla="*/ 4 h 412"/>
                <a:gd name="T4" fmla="*/ 146 w 304"/>
                <a:gd name="T5" fmla="*/ 10 h 412"/>
                <a:gd name="T6" fmla="*/ 204 w 304"/>
                <a:gd name="T7" fmla="*/ 19 h 412"/>
                <a:gd name="T8" fmla="*/ 246 w 304"/>
                <a:gd name="T9" fmla="*/ 25 h 412"/>
                <a:gd name="T10" fmla="*/ 263 w 304"/>
                <a:gd name="T11" fmla="*/ 29 h 412"/>
                <a:gd name="T12" fmla="*/ 273 w 304"/>
                <a:gd name="T13" fmla="*/ 36 h 412"/>
                <a:gd name="T14" fmla="*/ 282 w 304"/>
                <a:gd name="T15" fmla="*/ 44 h 412"/>
                <a:gd name="T16" fmla="*/ 287 w 304"/>
                <a:gd name="T17" fmla="*/ 56 h 412"/>
                <a:gd name="T18" fmla="*/ 292 w 304"/>
                <a:gd name="T19" fmla="*/ 73 h 412"/>
                <a:gd name="T20" fmla="*/ 295 w 304"/>
                <a:gd name="T21" fmla="*/ 108 h 412"/>
                <a:gd name="T22" fmla="*/ 298 w 304"/>
                <a:gd name="T23" fmla="*/ 172 h 412"/>
                <a:gd name="T24" fmla="*/ 302 w 304"/>
                <a:gd name="T25" fmla="*/ 227 h 412"/>
                <a:gd name="T26" fmla="*/ 303 w 304"/>
                <a:gd name="T27" fmla="*/ 271 h 412"/>
                <a:gd name="T28" fmla="*/ 303 w 304"/>
                <a:gd name="T29" fmla="*/ 308 h 412"/>
                <a:gd name="T30" fmla="*/ 303 w 304"/>
                <a:gd name="T31" fmla="*/ 346 h 412"/>
                <a:gd name="T32" fmla="*/ 300 w 304"/>
                <a:gd name="T33" fmla="*/ 371 h 412"/>
                <a:gd name="T34" fmla="*/ 296 w 304"/>
                <a:gd name="T35" fmla="*/ 384 h 412"/>
                <a:gd name="T36" fmla="*/ 290 w 304"/>
                <a:gd name="T37" fmla="*/ 393 h 412"/>
                <a:gd name="T38" fmla="*/ 280 w 304"/>
                <a:gd name="T39" fmla="*/ 401 h 412"/>
                <a:gd name="T40" fmla="*/ 266 w 304"/>
                <a:gd name="T41" fmla="*/ 407 h 412"/>
                <a:gd name="T42" fmla="*/ 248 w 304"/>
                <a:gd name="T43" fmla="*/ 411 h 412"/>
                <a:gd name="T44" fmla="*/ 230 w 304"/>
                <a:gd name="T45" fmla="*/ 409 h 412"/>
                <a:gd name="T46" fmla="*/ 189 w 304"/>
                <a:gd name="T47" fmla="*/ 391 h 412"/>
                <a:gd name="T48" fmla="*/ 132 w 304"/>
                <a:gd name="T49" fmla="*/ 366 h 412"/>
                <a:gd name="T50" fmla="*/ 83 w 304"/>
                <a:gd name="T51" fmla="*/ 344 h 412"/>
                <a:gd name="T52" fmla="*/ 63 w 304"/>
                <a:gd name="T53" fmla="*/ 332 h 412"/>
                <a:gd name="T54" fmla="*/ 52 w 304"/>
                <a:gd name="T55" fmla="*/ 322 h 412"/>
                <a:gd name="T56" fmla="*/ 46 w 304"/>
                <a:gd name="T57" fmla="*/ 307 h 412"/>
                <a:gd name="T58" fmla="*/ 41 w 304"/>
                <a:gd name="T59" fmla="*/ 283 h 412"/>
                <a:gd name="T60" fmla="*/ 38 w 304"/>
                <a:gd name="T61" fmla="*/ 246 h 412"/>
                <a:gd name="T62" fmla="*/ 26 w 304"/>
                <a:gd name="T63" fmla="*/ 189 h 412"/>
                <a:gd name="T64" fmla="*/ 13 w 304"/>
                <a:gd name="T65" fmla="*/ 129 h 412"/>
                <a:gd name="T66" fmla="*/ 2 w 304"/>
                <a:gd name="T67" fmla="*/ 84 h 412"/>
                <a:gd name="T68" fmla="*/ 0 w 304"/>
                <a:gd name="T69" fmla="*/ 57 h 412"/>
                <a:gd name="T70" fmla="*/ 5 w 304"/>
                <a:gd name="T71" fmla="*/ 35 h 412"/>
                <a:gd name="T72" fmla="*/ 9 w 304"/>
                <a:gd name="T73" fmla="*/ 22 h 412"/>
                <a:gd name="T74" fmla="*/ 18 w 304"/>
                <a:gd name="T75" fmla="*/ 12 h 412"/>
                <a:gd name="T76" fmla="*/ 28 w 304"/>
                <a:gd name="T77" fmla="*/ 6 h 412"/>
                <a:gd name="T78" fmla="*/ 43 w 304"/>
                <a:gd name="T79" fmla="*/ 1 h 412"/>
                <a:gd name="T80" fmla="*/ 62 w 304"/>
                <a:gd name="T81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412">
                  <a:moveTo>
                    <a:pt x="74" y="0"/>
                  </a:moveTo>
                  <a:lnTo>
                    <a:pt x="77" y="1"/>
                  </a:lnTo>
                  <a:lnTo>
                    <a:pt x="87" y="2"/>
                  </a:lnTo>
                  <a:lnTo>
                    <a:pt x="102" y="4"/>
                  </a:lnTo>
                  <a:lnTo>
                    <a:pt x="122" y="7"/>
                  </a:lnTo>
                  <a:lnTo>
                    <a:pt x="146" y="10"/>
                  </a:lnTo>
                  <a:lnTo>
                    <a:pt x="174" y="13"/>
                  </a:lnTo>
                  <a:lnTo>
                    <a:pt x="204" y="19"/>
                  </a:lnTo>
                  <a:lnTo>
                    <a:pt x="237" y="23"/>
                  </a:lnTo>
                  <a:lnTo>
                    <a:pt x="246" y="25"/>
                  </a:lnTo>
                  <a:lnTo>
                    <a:pt x="255" y="27"/>
                  </a:lnTo>
                  <a:lnTo>
                    <a:pt x="263" y="29"/>
                  </a:lnTo>
                  <a:lnTo>
                    <a:pt x="269" y="31"/>
                  </a:lnTo>
                  <a:lnTo>
                    <a:pt x="273" y="36"/>
                  </a:lnTo>
                  <a:lnTo>
                    <a:pt x="279" y="39"/>
                  </a:lnTo>
                  <a:lnTo>
                    <a:pt x="282" y="44"/>
                  </a:lnTo>
                  <a:lnTo>
                    <a:pt x="285" y="50"/>
                  </a:lnTo>
                  <a:lnTo>
                    <a:pt x="287" y="56"/>
                  </a:lnTo>
                  <a:lnTo>
                    <a:pt x="290" y="64"/>
                  </a:lnTo>
                  <a:lnTo>
                    <a:pt x="292" y="73"/>
                  </a:lnTo>
                  <a:lnTo>
                    <a:pt x="293" y="83"/>
                  </a:lnTo>
                  <a:lnTo>
                    <a:pt x="295" y="108"/>
                  </a:lnTo>
                  <a:lnTo>
                    <a:pt x="296" y="138"/>
                  </a:lnTo>
                  <a:lnTo>
                    <a:pt x="298" y="172"/>
                  </a:lnTo>
                  <a:lnTo>
                    <a:pt x="299" y="201"/>
                  </a:lnTo>
                  <a:lnTo>
                    <a:pt x="302" y="227"/>
                  </a:lnTo>
                  <a:lnTo>
                    <a:pt x="302" y="251"/>
                  </a:lnTo>
                  <a:lnTo>
                    <a:pt x="303" y="271"/>
                  </a:lnTo>
                  <a:lnTo>
                    <a:pt x="303" y="290"/>
                  </a:lnTo>
                  <a:lnTo>
                    <a:pt x="303" y="308"/>
                  </a:lnTo>
                  <a:lnTo>
                    <a:pt x="304" y="324"/>
                  </a:lnTo>
                  <a:lnTo>
                    <a:pt x="303" y="346"/>
                  </a:lnTo>
                  <a:lnTo>
                    <a:pt x="302" y="363"/>
                  </a:lnTo>
                  <a:lnTo>
                    <a:pt x="300" y="371"/>
                  </a:lnTo>
                  <a:lnTo>
                    <a:pt x="299" y="378"/>
                  </a:lnTo>
                  <a:lnTo>
                    <a:pt x="296" y="384"/>
                  </a:lnTo>
                  <a:lnTo>
                    <a:pt x="294" y="389"/>
                  </a:lnTo>
                  <a:lnTo>
                    <a:pt x="290" y="393"/>
                  </a:lnTo>
                  <a:lnTo>
                    <a:pt x="285" y="398"/>
                  </a:lnTo>
                  <a:lnTo>
                    <a:pt x="280" y="401"/>
                  </a:lnTo>
                  <a:lnTo>
                    <a:pt x="273" y="404"/>
                  </a:lnTo>
                  <a:lnTo>
                    <a:pt x="266" y="407"/>
                  </a:lnTo>
                  <a:lnTo>
                    <a:pt x="257" y="408"/>
                  </a:lnTo>
                  <a:lnTo>
                    <a:pt x="248" y="411"/>
                  </a:lnTo>
                  <a:lnTo>
                    <a:pt x="237" y="412"/>
                  </a:lnTo>
                  <a:lnTo>
                    <a:pt x="230" y="409"/>
                  </a:lnTo>
                  <a:lnTo>
                    <a:pt x="214" y="402"/>
                  </a:lnTo>
                  <a:lnTo>
                    <a:pt x="189" y="391"/>
                  </a:lnTo>
                  <a:lnTo>
                    <a:pt x="161" y="379"/>
                  </a:lnTo>
                  <a:lnTo>
                    <a:pt x="132" y="366"/>
                  </a:lnTo>
                  <a:lnTo>
                    <a:pt x="105" y="353"/>
                  </a:lnTo>
                  <a:lnTo>
                    <a:pt x="83" y="344"/>
                  </a:lnTo>
                  <a:lnTo>
                    <a:pt x="69" y="336"/>
                  </a:lnTo>
                  <a:lnTo>
                    <a:pt x="63" y="332"/>
                  </a:lnTo>
                  <a:lnTo>
                    <a:pt x="57" y="327"/>
                  </a:lnTo>
                  <a:lnTo>
                    <a:pt x="52" y="322"/>
                  </a:lnTo>
                  <a:lnTo>
                    <a:pt x="49" y="316"/>
                  </a:lnTo>
                  <a:lnTo>
                    <a:pt x="46" y="307"/>
                  </a:lnTo>
                  <a:lnTo>
                    <a:pt x="43" y="296"/>
                  </a:lnTo>
                  <a:lnTo>
                    <a:pt x="41" y="283"/>
                  </a:lnTo>
                  <a:lnTo>
                    <a:pt x="40" y="268"/>
                  </a:lnTo>
                  <a:lnTo>
                    <a:pt x="38" y="246"/>
                  </a:lnTo>
                  <a:lnTo>
                    <a:pt x="33" y="219"/>
                  </a:lnTo>
                  <a:lnTo>
                    <a:pt x="26" y="189"/>
                  </a:lnTo>
                  <a:lnTo>
                    <a:pt x="20" y="158"/>
                  </a:lnTo>
                  <a:lnTo>
                    <a:pt x="13" y="129"/>
                  </a:lnTo>
                  <a:lnTo>
                    <a:pt x="7" y="103"/>
                  </a:lnTo>
                  <a:lnTo>
                    <a:pt x="2" y="84"/>
                  </a:lnTo>
                  <a:lnTo>
                    <a:pt x="1" y="75"/>
                  </a:lnTo>
                  <a:lnTo>
                    <a:pt x="0" y="57"/>
                  </a:lnTo>
                  <a:lnTo>
                    <a:pt x="2" y="41"/>
                  </a:lnTo>
                  <a:lnTo>
                    <a:pt x="5" y="35"/>
                  </a:lnTo>
                  <a:lnTo>
                    <a:pt x="7" y="28"/>
                  </a:lnTo>
                  <a:lnTo>
                    <a:pt x="9" y="22"/>
                  </a:lnTo>
                  <a:lnTo>
                    <a:pt x="13" y="17"/>
                  </a:lnTo>
                  <a:lnTo>
                    <a:pt x="18" y="12"/>
                  </a:lnTo>
                  <a:lnTo>
                    <a:pt x="23" y="9"/>
                  </a:lnTo>
                  <a:lnTo>
                    <a:pt x="28" y="6"/>
                  </a:lnTo>
                  <a:lnTo>
                    <a:pt x="36" y="2"/>
                  </a:lnTo>
                  <a:lnTo>
                    <a:pt x="43" y="1"/>
                  </a:lnTo>
                  <a:lnTo>
                    <a:pt x="52" y="0"/>
                  </a:lnTo>
                  <a:lnTo>
                    <a:pt x="62" y="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02" name="Freeform 2796"/>
            <p:cNvSpPr>
              <a:spLocks/>
            </p:cNvSpPr>
            <p:nvPr/>
          </p:nvSpPr>
          <p:spPr bwMode="auto">
            <a:xfrm>
              <a:off x="6262869" y="3362319"/>
              <a:ext cx="109374" cy="155445"/>
            </a:xfrm>
            <a:custGeom>
              <a:avLst/>
              <a:gdLst>
                <a:gd name="T0" fmla="*/ 62 w 278"/>
                <a:gd name="T1" fmla="*/ 4 h 391"/>
                <a:gd name="T2" fmla="*/ 150 w 278"/>
                <a:gd name="T3" fmla="*/ 18 h 391"/>
                <a:gd name="T4" fmla="*/ 225 w 278"/>
                <a:gd name="T5" fmla="*/ 32 h 391"/>
                <a:gd name="T6" fmla="*/ 244 w 278"/>
                <a:gd name="T7" fmla="*/ 39 h 391"/>
                <a:gd name="T8" fmla="*/ 254 w 278"/>
                <a:gd name="T9" fmla="*/ 46 h 391"/>
                <a:gd name="T10" fmla="*/ 260 w 278"/>
                <a:gd name="T11" fmla="*/ 57 h 391"/>
                <a:gd name="T12" fmla="*/ 265 w 278"/>
                <a:gd name="T13" fmla="*/ 72 h 391"/>
                <a:gd name="T14" fmla="*/ 269 w 278"/>
                <a:gd name="T15" fmla="*/ 106 h 391"/>
                <a:gd name="T16" fmla="*/ 273 w 278"/>
                <a:gd name="T17" fmla="*/ 169 h 391"/>
                <a:gd name="T18" fmla="*/ 275 w 278"/>
                <a:gd name="T19" fmla="*/ 224 h 391"/>
                <a:gd name="T20" fmla="*/ 277 w 278"/>
                <a:gd name="T21" fmla="*/ 268 h 391"/>
                <a:gd name="T22" fmla="*/ 278 w 278"/>
                <a:gd name="T23" fmla="*/ 304 h 391"/>
                <a:gd name="T24" fmla="*/ 278 w 278"/>
                <a:gd name="T25" fmla="*/ 343 h 391"/>
                <a:gd name="T26" fmla="*/ 274 w 278"/>
                <a:gd name="T27" fmla="*/ 368 h 391"/>
                <a:gd name="T28" fmla="*/ 269 w 278"/>
                <a:gd name="T29" fmla="*/ 379 h 391"/>
                <a:gd name="T30" fmla="*/ 261 w 278"/>
                <a:gd name="T31" fmla="*/ 386 h 391"/>
                <a:gd name="T32" fmla="*/ 251 w 278"/>
                <a:gd name="T33" fmla="*/ 391 h 391"/>
                <a:gd name="T34" fmla="*/ 235 w 278"/>
                <a:gd name="T35" fmla="*/ 391 h 391"/>
                <a:gd name="T36" fmla="*/ 217 w 278"/>
                <a:gd name="T37" fmla="*/ 386 h 391"/>
                <a:gd name="T38" fmla="*/ 162 w 278"/>
                <a:gd name="T39" fmla="*/ 370 h 391"/>
                <a:gd name="T40" fmla="*/ 91 w 278"/>
                <a:gd name="T41" fmla="*/ 351 h 391"/>
                <a:gd name="T42" fmla="*/ 55 w 278"/>
                <a:gd name="T43" fmla="*/ 339 h 391"/>
                <a:gd name="T44" fmla="*/ 38 w 278"/>
                <a:gd name="T45" fmla="*/ 329 h 391"/>
                <a:gd name="T46" fmla="*/ 27 w 278"/>
                <a:gd name="T47" fmla="*/ 319 h 391"/>
                <a:gd name="T48" fmla="*/ 20 w 278"/>
                <a:gd name="T49" fmla="*/ 304 h 391"/>
                <a:gd name="T50" fmla="*/ 16 w 278"/>
                <a:gd name="T51" fmla="*/ 280 h 391"/>
                <a:gd name="T52" fmla="*/ 13 w 278"/>
                <a:gd name="T53" fmla="*/ 244 h 391"/>
                <a:gd name="T54" fmla="*/ 9 w 278"/>
                <a:gd name="T55" fmla="*/ 183 h 391"/>
                <a:gd name="T56" fmla="*/ 3 w 278"/>
                <a:gd name="T57" fmla="*/ 120 h 391"/>
                <a:gd name="T58" fmla="*/ 0 w 278"/>
                <a:gd name="T59" fmla="*/ 72 h 391"/>
                <a:gd name="T60" fmla="*/ 0 w 278"/>
                <a:gd name="T61" fmla="*/ 42 h 391"/>
                <a:gd name="T62" fmla="*/ 2 w 278"/>
                <a:gd name="T63" fmla="*/ 20 h 391"/>
                <a:gd name="T64" fmla="*/ 4 w 278"/>
                <a:gd name="T65" fmla="*/ 10 h 391"/>
                <a:gd name="T66" fmla="*/ 10 w 278"/>
                <a:gd name="T67" fmla="*/ 4 h 391"/>
                <a:gd name="T68" fmla="*/ 16 w 278"/>
                <a:gd name="T69" fmla="*/ 1 h 391"/>
                <a:gd name="T70" fmla="*/ 32 w 278"/>
                <a:gd name="T71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8" h="391">
                  <a:moveTo>
                    <a:pt x="47" y="2"/>
                  </a:moveTo>
                  <a:lnTo>
                    <a:pt x="62" y="4"/>
                  </a:lnTo>
                  <a:lnTo>
                    <a:pt x="98" y="10"/>
                  </a:lnTo>
                  <a:lnTo>
                    <a:pt x="150" y="18"/>
                  </a:lnTo>
                  <a:lnTo>
                    <a:pt x="206" y="28"/>
                  </a:lnTo>
                  <a:lnTo>
                    <a:pt x="225" y="32"/>
                  </a:lnTo>
                  <a:lnTo>
                    <a:pt x="239" y="36"/>
                  </a:lnTo>
                  <a:lnTo>
                    <a:pt x="244" y="39"/>
                  </a:lnTo>
                  <a:lnTo>
                    <a:pt x="250" y="43"/>
                  </a:lnTo>
                  <a:lnTo>
                    <a:pt x="254" y="46"/>
                  </a:lnTo>
                  <a:lnTo>
                    <a:pt x="257" y="52"/>
                  </a:lnTo>
                  <a:lnTo>
                    <a:pt x="260" y="57"/>
                  </a:lnTo>
                  <a:lnTo>
                    <a:pt x="262" y="64"/>
                  </a:lnTo>
                  <a:lnTo>
                    <a:pt x="265" y="72"/>
                  </a:lnTo>
                  <a:lnTo>
                    <a:pt x="267" y="82"/>
                  </a:lnTo>
                  <a:lnTo>
                    <a:pt x="269" y="106"/>
                  </a:lnTo>
                  <a:lnTo>
                    <a:pt x="271" y="136"/>
                  </a:lnTo>
                  <a:lnTo>
                    <a:pt x="273" y="169"/>
                  </a:lnTo>
                  <a:lnTo>
                    <a:pt x="274" y="198"/>
                  </a:lnTo>
                  <a:lnTo>
                    <a:pt x="275" y="224"/>
                  </a:lnTo>
                  <a:lnTo>
                    <a:pt x="277" y="247"/>
                  </a:lnTo>
                  <a:lnTo>
                    <a:pt x="277" y="268"/>
                  </a:lnTo>
                  <a:lnTo>
                    <a:pt x="278" y="287"/>
                  </a:lnTo>
                  <a:lnTo>
                    <a:pt x="278" y="304"/>
                  </a:lnTo>
                  <a:lnTo>
                    <a:pt x="278" y="322"/>
                  </a:lnTo>
                  <a:lnTo>
                    <a:pt x="278" y="343"/>
                  </a:lnTo>
                  <a:lnTo>
                    <a:pt x="275" y="360"/>
                  </a:lnTo>
                  <a:lnTo>
                    <a:pt x="274" y="368"/>
                  </a:lnTo>
                  <a:lnTo>
                    <a:pt x="272" y="373"/>
                  </a:lnTo>
                  <a:lnTo>
                    <a:pt x="269" y="379"/>
                  </a:lnTo>
                  <a:lnTo>
                    <a:pt x="266" y="383"/>
                  </a:lnTo>
                  <a:lnTo>
                    <a:pt x="261" y="386"/>
                  </a:lnTo>
                  <a:lnTo>
                    <a:pt x="256" y="390"/>
                  </a:lnTo>
                  <a:lnTo>
                    <a:pt x="251" y="391"/>
                  </a:lnTo>
                  <a:lnTo>
                    <a:pt x="244" y="391"/>
                  </a:lnTo>
                  <a:lnTo>
                    <a:pt x="235" y="391"/>
                  </a:lnTo>
                  <a:lnTo>
                    <a:pt x="227" y="388"/>
                  </a:lnTo>
                  <a:lnTo>
                    <a:pt x="217" y="386"/>
                  </a:lnTo>
                  <a:lnTo>
                    <a:pt x="205" y="383"/>
                  </a:lnTo>
                  <a:lnTo>
                    <a:pt x="162" y="370"/>
                  </a:lnTo>
                  <a:lnTo>
                    <a:pt x="113" y="356"/>
                  </a:lnTo>
                  <a:lnTo>
                    <a:pt x="91" y="351"/>
                  </a:lnTo>
                  <a:lnTo>
                    <a:pt x="71" y="344"/>
                  </a:lnTo>
                  <a:lnTo>
                    <a:pt x="55" y="339"/>
                  </a:lnTo>
                  <a:lnTo>
                    <a:pt x="44" y="333"/>
                  </a:lnTo>
                  <a:lnTo>
                    <a:pt x="38" y="329"/>
                  </a:lnTo>
                  <a:lnTo>
                    <a:pt x="31" y="325"/>
                  </a:lnTo>
                  <a:lnTo>
                    <a:pt x="27" y="319"/>
                  </a:lnTo>
                  <a:lnTo>
                    <a:pt x="23" y="312"/>
                  </a:lnTo>
                  <a:lnTo>
                    <a:pt x="20" y="304"/>
                  </a:lnTo>
                  <a:lnTo>
                    <a:pt x="17" y="293"/>
                  </a:lnTo>
                  <a:lnTo>
                    <a:pt x="16" y="280"/>
                  </a:lnTo>
                  <a:lnTo>
                    <a:pt x="14" y="265"/>
                  </a:lnTo>
                  <a:lnTo>
                    <a:pt x="13" y="244"/>
                  </a:lnTo>
                  <a:lnTo>
                    <a:pt x="11" y="216"/>
                  </a:lnTo>
                  <a:lnTo>
                    <a:pt x="9" y="183"/>
                  </a:lnTo>
                  <a:lnTo>
                    <a:pt x="7" y="151"/>
                  </a:lnTo>
                  <a:lnTo>
                    <a:pt x="3" y="120"/>
                  </a:lnTo>
                  <a:lnTo>
                    <a:pt x="2" y="93"/>
                  </a:lnTo>
                  <a:lnTo>
                    <a:pt x="0" y="72"/>
                  </a:lnTo>
                  <a:lnTo>
                    <a:pt x="0" y="62"/>
                  </a:lnTo>
                  <a:lnTo>
                    <a:pt x="0" y="42"/>
                  </a:lnTo>
                  <a:lnTo>
                    <a:pt x="1" y="27"/>
                  </a:lnTo>
                  <a:lnTo>
                    <a:pt x="2" y="20"/>
                  </a:lnTo>
                  <a:lnTo>
                    <a:pt x="3" y="15"/>
                  </a:lnTo>
                  <a:lnTo>
                    <a:pt x="4" y="10"/>
                  </a:lnTo>
                  <a:lnTo>
                    <a:pt x="7" y="7"/>
                  </a:lnTo>
                  <a:lnTo>
                    <a:pt x="10" y="4"/>
                  </a:lnTo>
                  <a:lnTo>
                    <a:pt x="13" y="2"/>
                  </a:lnTo>
                  <a:lnTo>
                    <a:pt x="16" y="1"/>
                  </a:lnTo>
                  <a:lnTo>
                    <a:pt x="21" y="0"/>
                  </a:lnTo>
                  <a:lnTo>
                    <a:pt x="32" y="0"/>
                  </a:lnTo>
                  <a:lnTo>
                    <a:pt x="47" y="2"/>
                  </a:lnTo>
                  <a:close/>
                </a:path>
              </a:pathLst>
            </a:custGeom>
            <a:solidFill>
              <a:srgbClr val="45528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03" name="Freeform 2797"/>
            <p:cNvSpPr>
              <a:spLocks/>
            </p:cNvSpPr>
            <p:nvPr/>
          </p:nvSpPr>
          <p:spPr bwMode="auto">
            <a:xfrm>
              <a:off x="6231166" y="3395629"/>
              <a:ext cx="91938" cy="88826"/>
            </a:xfrm>
            <a:custGeom>
              <a:avLst/>
              <a:gdLst>
                <a:gd name="T0" fmla="*/ 0 w 233"/>
                <a:gd name="T1" fmla="*/ 12 h 221"/>
                <a:gd name="T2" fmla="*/ 5 w 233"/>
                <a:gd name="T3" fmla="*/ 10 h 221"/>
                <a:gd name="T4" fmla="*/ 20 w 233"/>
                <a:gd name="T5" fmla="*/ 4 h 221"/>
                <a:gd name="T6" fmla="*/ 28 w 233"/>
                <a:gd name="T7" fmla="*/ 2 h 221"/>
                <a:gd name="T8" fmla="*/ 38 w 233"/>
                <a:gd name="T9" fmla="*/ 1 h 221"/>
                <a:gd name="T10" fmla="*/ 48 w 233"/>
                <a:gd name="T11" fmla="*/ 0 h 221"/>
                <a:gd name="T12" fmla="*/ 58 w 233"/>
                <a:gd name="T13" fmla="*/ 2 h 221"/>
                <a:gd name="T14" fmla="*/ 88 w 233"/>
                <a:gd name="T15" fmla="*/ 9 h 221"/>
                <a:gd name="T16" fmla="*/ 130 w 233"/>
                <a:gd name="T17" fmla="*/ 15 h 221"/>
                <a:gd name="T18" fmla="*/ 166 w 233"/>
                <a:gd name="T19" fmla="*/ 20 h 221"/>
                <a:gd name="T20" fmla="*/ 183 w 233"/>
                <a:gd name="T21" fmla="*/ 23 h 221"/>
                <a:gd name="T22" fmla="*/ 185 w 233"/>
                <a:gd name="T23" fmla="*/ 24 h 221"/>
                <a:gd name="T24" fmla="*/ 190 w 233"/>
                <a:gd name="T25" fmla="*/ 27 h 221"/>
                <a:gd name="T26" fmla="*/ 199 w 233"/>
                <a:gd name="T27" fmla="*/ 32 h 221"/>
                <a:gd name="T28" fmla="*/ 208 w 233"/>
                <a:gd name="T29" fmla="*/ 42 h 221"/>
                <a:gd name="T30" fmla="*/ 213 w 233"/>
                <a:gd name="T31" fmla="*/ 47 h 221"/>
                <a:gd name="T32" fmla="*/ 217 w 233"/>
                <a:gd name="T33" fmla="*/ 54 h 221"/>
                <a:gd name="T34" fmla="*/ 221 w 233"/>
                <a:gd name="T35" fmla="*/ 61 h 221"/>
                <a:gd name="T36" fmla="*/ 226 w 233"/>
                <a:gd name="T37" fmla="*/ 70 h 221"/>
                <a:gd name="T38" fmla="*/ 229 w 233"/>
                <a:gd name="T39" fmla="*/ 80 h 221"/>
                <a:gd name="T40" fmla="*/ 231 w 233"/>
                <a:gd name="T41" fmla="*/ 91 h 221"/>
                <a:gd name="T42" fmla="*/ 233 w 233"/>
                <a:gd name="T43" fmla="*/ 103 h 221"/>
                <a:gd name="T44" fmla="*/ 233 w 233"/>
                <a:gd name="T45" fmla="*/ 115 h 221"/>
                <a:gd name="T46" fmla="*/ 232 w 233"/>
                <a:gd name="T47" fmla="*/ 128 h 221"/>
                <a:gd name="T48" fmla="*/ 231 w 233"/>
                <a:gd name="T49" fmla="*/ 141 h 221"/>
                <a:gd name="T50" fmla="*/ 228 w 233"/>
                <a:gd name="T51" fmla="*/ 152 h 221"/>
                <a:gd name="T52" fmla="*/ 225 w 233"/>
                <a:gd name="T53" fmla="*/ 162 h 221"/>
                <a:gd name="T54" fmla="*/ 220 w 233"/>
                <a:gd name="T55" fmla="*/ 172 h 221"/>
                <a:gd name="T56" fmla="*/ 215 w 233"/>
                <a:gd name="T57" fmla="*/ 180 h 221"/>
                <a:gd name="T58" fmla="*/ 210 w 233"/>
                <a:gd name="T59" fmla="*/ 187 h 221"/>
                <a:gd name="T60" fmla="*/ 203 w 233"/>
                <a:gd name="T61" fmla="*/ 194 h 221"/>
                <a:gd name="T62" fmla="*/ 197 w 233"/>
                <a:gd name="T63" fmla="*/ 200 h 221"/>
                <a:gd name="T64" fmla="*/ 190 w 233"/>
                <a:gd name="T65" fmla="*/ 205 h 221"/>
                <a:gd name="T66" fmla="*/ 183 w 233"/>
                <a:gd name="T67" fmla="*/ 209 h 221"/>
                <a:gd name="T68" fmla="*/ 176 w 233"/>
                <a:gd name="T69" fmla="*/ 213 h 221"/>
                <a:gd name="T70" fmla="*/ 163 w 233"/>
                <a:gd name="T71" fmla="*/ 218 h 221"/>
                <a:gd name="T72" fmla="*/ 151 w 233"/>
                <a:gd name="T73" fmla="*/ 221 h 221"/>
                <a:gd name="T74" fmla="*/ 74 w 233"/>
                <a:gd name="T75" fmla="*/ 216 h 221"/>
                <a:gd name="T76" fmla="*/ 71 w 233"/>
                <a:gd name="T77" fmla="*/ 217 h 221"/>
                <a:gd name="T78" fmla="*/ 68 w 233"/>
                <a:gd name="T79" fmla="*/ 216 h 221"/>
                <a:gd name="T80" fmla="*/ 65 w 233"/>
                <a:gd name="T81" fmla="*/ 215 h 221"/>
                <a:gd name="T82" fmla="*/ 62 w 233"/>
                <a:gd name="T83" fmla="*/ 212 h 221"/>
                <a:gd name="T84" fmla="*/ 57 w 233"/>
                <a:gd name="T85" fmla="*/ 208 h 221"/>
                <a:gd name="T86" fmla="*/ 53 w 233"/>
                <a:gd name="T87" fmla="*/ 203 h 221"/>
                <a:gd name="T88" fmla="*/ 0 w 233"/>
                <a:gd name="T89" fmla="*/ 12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3" h="221">
                  <a:moveTo>
                    <a:pt x="0" y="12"/>
                  </a:moveTo>
                  <a:lnTo>
                    <a:pt x="5" y="10"/>
                  </a:lnTo>
                  <a:lnTo>
                    <a:pt x="20" y="4"/>
                  </a:lnTo>
                  <a:lnTo>
                    <a:pt x="28" y="2"/>
                  </a:lnTo>
                  <a:lnTo>
                    <a:pt x="38" y="1"/>
                  </a:lnTo>
                  <a:lnTo>
                    <a:pt x="48" y="0"/>
                  </a:lnTo>
                  <a:lnTo>
                    <a:pt x="58" y="2"/>
                  </a:lnTo>
                  <a:lnTo>
                    <a:pt x="88" y="9"/>
                  </a:lnTo>
                  <a:lnTo>
                    <a:pt x="130" y="15"/>
                  </a:lnTo>
                  <a:lnTo>
                    <a:pt x="166" y="20"/>
                  </a:lnTo>
                  <a:lnTo>
                    <a:pt x="183" y="23"/>
                  </a:lnTo>
                  <a:lnTo>
                    <a:pt x="185" y="24"/>
                  </a:lnTo>
                  <a:lnTo>
                    <a:pt x="190" y="27"/>
                  </a:lnTo>
                  <a:lnTo>
                    <a:pt x="199" y="32"/>
                  </a:lnTo>
                  <a:lnTo>
                    <a:pt x="208" y="42"/>
                  </a:lnTo>
                  <a:lnTo>
                    <a:pt x="213" y="47"/>
                  </a:lnTo>
                  <a:lnTo>
                    <a:pt x="217" y="54"/>
                  </a:lnTo>
                  <a:lnTo>
                    <a:pt x="221" y="61"/>
                  </a:lnTo>
                  <a:lnTo>
                    <a:pt x="226" y="70"/>
                  </a:lnTo>
                  <a:lnTo>
                    <a:pt x="229" y="80"/>
                  </a:lnTo>
                  <a:lnTo>
                    <a:pt x="231" y="91"/>
                  </a:lnTo>
                  <a:lnTo>
                    <a:pt x="233" y="103"/>
                  </a:lnTo>
                  <a:lnTo>
                    <a:pt x="233" y="115"/>
                  </a:lnTo>
                  <a:lnTo>
                    <a:pt x="232" y="128"/>
                  </a:lnTo>
                  <a:lnTo>
                    <a:pt x="231" y="141"/>
                  </a:lnTo>
                  <a:lnTo>
                    <a:pt x="228" y="152"/>
                  </a:lnTo>
                  <a:lnTo>
                    <a:pt x="225" y="162"/>
                  </a:lnTo>
                  <a:lnTo>
                    <a:pt x="220" y="172"/>
                  </a:lnTo>
                  <a:lnTo>
                    <a:pt x="215" y="180"/>
                  </a:lnTo>
                  <a:lnTo>
                    <a:pt x="210" y="187"/>
                  </a:lnTo>
                  <a:lnTo>
                    <a:pt x="203" y="194"/>
                  </a:lnTo>
                  <a:lnTo>
                    <a:pt x="197" y="200"/>
                  </a:lnTo>
                  <a:lnTo>
                    <a:pt x="190" y="205"/>
                  </a:lnTo>
                  <a:lnTo>
                    <a:pt x="183" y="209"/>
                  </a:lnTo>
                  <a:lnTo>
                    <a:pt x="176" y="213"/>
                  </a:lnTo>
                  <a:lnTo>
                    <a:pt x="163" y="218"/>
                  </a:lnTo>
                  <a:lnTo>
                    <a:pt x="151" y="221"/>
                  </a:lnTo>
                  <a:lnTo>
                    <a:pt x="74" y="216"/>
                  </a:lnTo>
                  <a:lnTo>
                    <a:pt x="71" y="217"/>
                  </a:lnTo>
                  <a:lnTo>
                    <a:pt x="68" y="216"/>
                  </a:lnTo>
                  <a:lnTo>
                    <a:pt x="65" y="215"/>
                  </a:lnTo>
                  <a:lnTo>
                    <a:pt x="62" y="212"/>
                  </a:lnTo>
                  <a:lnTo>
                    <a:pt x="57" y="208"/>
                  </a:lnTo>
                  <a:lnTo>
                    <a:pt x="53" y="203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6879AD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04" name="Freeform 2798"/>
            <p:cNvSpPr>
              <a:spLocks/>
            </p:cNvSpPr>
            <p:nvPr/>
          </p:nvSpPr>
          <p:spPr bwMode="auto">
            <a:xfrm>
              <a:off x="6300912" y="3435283"/>
              <a:ext cx="14266" cy="20620"/>
            </a:xfrm>
            <a:custGeom>
              <a:avLst/>
              <a:gdLst>
                <a:gd name="T0" fmla="*/ 37 w 37"/>
                <a:gd name="T1" fmla="*/ 25 h 50"/>
                <a:gd name="T2" fmla="*/ 36 w 37"/>
                <a:gd name="T3" fmla="*/ 31 h 50"/>
                <a:gd name="T4" fmla="*/ 35 w 37"/>
                <a:gd name="T5" fmla="*/ 35 h 50"/>
                <a:gd name="T6" fmla="*/ 34 w 37"/>
                <a:gd name="T7" fmla="*/ 39 h 50"/>
                <a:gd name="T8" fmla="*/ 31 w 37"/>
                <a:gd name="T9" fmla="*/ 42 h 50"/>
                <a:gd name="T10" fmla="*/ 28 w 37"/>
                <a:gd name="T11" fmla="*/ 46 h 50"/>
                <a:gd name="T12" fmla="*/ 25 w 37"/>
                <a:gd name="T13" fmla="*/ 48 h 50"/>
                <a:gd name="T14" fmla="*/ 22 w 37"/>
                <a:gd name="T15" fmla="*/ 50 h 50"/>
                <a:gd name="T16" fmla="*/ 18 w 37"/>
                <a:gd name="T17" fmla="*/ 50 h 50"/>
                <a:gd name="T18" fmla="*/ 14 w 37"/>
                <a:gd name="T19" fmla="*/ 50 h 50"/>
                <a:gd name="T20" fmla="*/ 11 w 37"/>
                <a:gd name="T21" fmla="*/ 48 h 50"/>
                <a:gd name="T22" fmla="*/ 8 w 37"/>
                <a:gd name="T23" fmla="*/ 46 h 50"/>
                <a:gd name="T24" fmla="*/ 5 w 37"/>
                <a:gd name="T25" fmla="*/ 42 h 50"/>
                <a:gd name="T26" fmla="*/ 3 w 37"/>
                <a:gd name="T27" fmla="*/ 39 h 50"/>
                <a:gd name="T28" fmla="*/ 1 w 37"/>
                <a:gd name="T29" fmla="*/ 35 h 50"/>
                <a:gd name="T30" fmla="*/ 0 w 37"/>
                <a:gd name="T31" fmla="*/ 31 h 50"/>
                <a:gd name="T32" fmla="*/ 0 w 37"/>
                <a:gd name="T33" fmla="*/ 25 h 50"/>
                <a:gd name="T34" fmla="*/ 0 w 37"/>
                <a:gd name="T35" fmla="*/ 21 h 50"/>
                <a:gd name="T36" fmla="*/ 1 w 37"/>
                <a:gd name="T37" fmla="*/ 15 h 50"/>
                <a:gd name="T38" fmla="*/ 3 w 37"/>
                <a:gd name="T39" fmla="*/ 11 h 50"/>
                <a:gd name="T40" fmla="*/ 5 w 37"/>
                <a:gd name="T41" fmla="*/ 8 h 50"/>
                <a:gd name="T42" fmla="*/ 8 w 37"/>
                <a:gd name="T43" fmla="*/ 5 h 50"/>
                <a:gd name="T44" fmla="*/ 11 w 37"/>
                <a:gd name="T45" fmla="*/ 2 h 50"/>
                <a:gd name="T46" fmla="*/ 14 w 37"/>
                <a:gd name="T47" fmla="*/ 1 h 50"/>
                <a:gd name="T48" fmla="*/ 18 w 37"/>
                <a:gd name="T49" fmla="*/ 0 h 50"/>
                <a:gd name="T50" fmla="*/ 22 w 37"/>
                <a:gd name="T51" fmla="*/ 1 h 50"/>
                <a:gd name="T52" fmla="*/ 25 w 37"/>
                <a:gd name="T53" fmla="*/ 2 h 50"/>
                <a:gd name="T54" fmla="*/ 28 w 37"/>
                <a:gd name="T55" fmla="*/ 5 h 50"/>
                <a:gd name="T56" fmla="*/ 31 w 37"/>
                <a:gd name="T57" fmla="*/ 8 h 50"/>
                <a:gd name="T58" fmla="*/ 34 w 37"/>
                <a:gd name="T59" fmla="*/ 11 h 50"/>
                <a:gd name="T60" fmla="*/ 35 w 37"/>
                <a:gd name="T61" fmla="*/ 15 h 50"/>
                <a:gd name="T62" fmla="*/ 36 w 37"/>
                <a:gd name="T63" fmla="*/ 21 h 50"/>
                <a:gd name="T64" fmla="*/ 37 w 37"/>
                <a:gd name="T65" fmla="*/ 2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7" h="50">
                  <a:moveTo>
                    <a:pt x="37" y="25"/>
                  </a:moveTo>
                  <a:lnTo>
                    <a:pt x="36" y="31"/>
                  </a:lnTo>
                  <a:lnTo>
                    <a:pt x="35" y="35"/>
                  </a:lnTo>
                  <a:lnTo>
                    <a:pt x="34" y="39"/>
                  </a:lnTo>
                  <a:lnTo>
                    <a:pt x="31" y="42"/>
                  </a:lnTo>
                  <a:lnTo>
                    <a:pt x="28" y="46"/>
                  </a:lnTo>
                  <a:lnTo>
                    <a:pt x="25" y="48"/>
                  </a:lnTo>
                  <a:lnTo>
                    <a:pt x="22" y="50"/>
                  </a:lnTo>
                  <a:lnTo>
                    <a:pt x="18" y="50"/>
                  </a:lnTo>
                  <a:lnTo>
                    <a:pt x="14" y="50"/>
                  </a:lnTo>
                  <a:lnTo>
                    <a:pt x="11" y="48"/>
                  </a:lnTo>
                  <a:lnTo>
                    <a:pt x="8" y="46"/>
                  </a:lnTo>
                  <a:lnTo>
                    <a:pt x="5" y="42"/>
                  </a:lnTo>
                  <a:lnTo>
                    <a:pt x="3" y="39"/>
                  </a:lnTo>
                  <a:lnTo>
                    <a:pt x="1" y="35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1" y="15"/>
                  </a:lnTo>
                  <a:lnTo>
                    <a:pt x="3" y="11"/>
                  </a:lnTo>
                  <a:lnTo>
                    <a:pt x="5" y="8"/>
                  </a:lnTo>
                  <a:lnTo>
                    <a:pt x="8" y="5"/>
                  </a:lnTo>
                  <a:lnTo>
                    <a:pt x="11" y="2"/>
                  </a:lnTo>
                  <a:lnTo>
                    <a:pt x="14" y="1"/>
                  </a:lnTo>
                  <a:lnTo>
                    <a:pt x="18" y="0"/>
                  </a:lnTo>
                  <a:lnTo>
                    <a:pt x="22" y="1"/>
                  </a:lnTo>
                  <a:lnTo>
                    <a:pt x="25" y="2"/>
                  </a:lnTo>
                  <a:lnTo>
                    <a:pt x="28" y="5"/>
                  </a:lnTo>
                  <a:lnTo>
                    <a:pt x="31" y="8"/>
                  </a:lnTo>
                  <a:lnTo>
                    <a:pt x="34" y="11"/>
                  </a:lnTo>
                  <a:lnTo>
                    <a:pt x="35" y="15"/>
                  </a:lnTo>
                  <a:lnTo>
                    <a:pt x="36" y="21"/>
                  </a:lnTo>
                  <a:lnTo>
                    <a:pt x="37" y="25"/>
                  </a:lnTo>
                  <a:close/>
                </a:path>
              </a:pathLst>
            </a:custGeom>
            <a:solidFill>
              <a:srgbClr val="506596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05" name="Freeform 2799"/>
            <p:cNvSpPr>
              <a:spLocks/>
            </p:cNvSpPr>
            <p:nvPr/>
          </p:nvSpPr>
          <p:spPr bwMode="auto">
            <a:xfrm>
              <a:off x="6300912" y="3436869"/>
              <a:ext cx="8718" cy="15862"/>
            </a:xfrm>
            <a:custGeom>
              <a:avLst/>
              <a:gdLst>
                <a:gd name="T0" fmla="*/ 23 w 23"/>
                <a:gd name="T1" fmla="*/ 21 h 41"/>
                <a:gd name="T2" fmla="*/ 22 w 23"/>
                <a:gd name="T3" fmla="*/ 29 h 41"/>
                <a:gd name="T4" fmla="*/ 20 w 23"/>
                <a:gd name="T5" fmla="*/ 35 h 41"/>
                <a:gd name="T6" fmla="*/ 17 w 23"/>
                <a:gd name="T7" fmla="*/ 37 h 41"/>
                <a:gd name="T8" fmla="*/ 15 w 23"/>
                <a:gd name="T9" fmla="*/ 39 h 41"/>
                <a:gd name="T10" fmla="*/ 13 w 23"/>
                <a:gd name="T11" fmla="*/ 40 h 41"/>
                <a:gd name="T12" fmla="*/ 11 w 23"/>
                <a:gd name="T13" fmla="*/ 41 h 41"/>
                <a:gd name="T14" fmla="*/ 9 w 23"/>
                <a:gd name="T15" fmla="*/ 40 h 41"/>
                <a:gd name="T16" fmla="*/ 7 w 23"/>
                <a:gd name="T17" fmla="*/ 39 h 41"/>
                <a:gd name="T18" fmla="*/ 4 w 23"/>
                <a:gd name="T19" fmla="*/ 37 h 41"/>
                <a:gd name="T20" fmla="*/ 3 w 23"/>
                <a:gd name="T21" fmla="*/ 35 h 41"/>
                <a:gd name="T22" fmla="*/ 1 w 23"/>
                <a:gd name="T23" fmla="*/ 29 h 41"/>
                <a:gd name="T24" fmla="*/ 0 w 23"/>
                <a:gd name="T25" fmla="*/ 21 h 41"/>
                <a:gd name="T26" fmla="*/ 1 w 23"/>
                <a:gd name="T27" fmla="*/ 13 h 41"/>
                <a:gd name="T28" fmla="*/ 3 w 23"/>
                <a:gd name="T29" fmla="*/ 7 h 41"/>
                <a:gd name="T30" fmla="*/ 4 w 23"/>
                <a:gd name="T31" fmla="*/ 5 h 41"/>
                <a:gd name="T32" fmla="*/ 7 w 23"/>
                <a:gd name="T33" fmla="*/ 3 h 41"/>
                <a:gd name="T34" fmla="*/ 9 w 23"/>
                <a:gd name="T35" fmla="*/ 2 h 41"/>
                <a:gd name="T36" fmla="*/ 11 w 23"/>
                <a:gd name="T37" fmla="*/ 0 h 41"/>
                <a:gd name="T38" fmla="*/ 13 w 23"/>
                <a:gd name="T39" fmla="*/ 2 h 41"/>
                <a:gd name="T40" fmla="*/ 15 w 23"/>
                <a:gd name="T41" fmla="*/ 3 h 41"/>
                <a:gd name="T42" fmla="*/ 17 w 23"/>
                <a:gd name="T43" fmla="*/ 5 h 41"/>
                <a:gd name="T44" fmla="*/ 20 w 23"/>
                <a:gd name="T45" fmla="*/ 7 h 41"/>
                <a:gd name="T46" fmla="*/ 22 w 23"/>
                <a:gd name="T47" fmla="*/ 13 h 41"/>
                <a:gd name="T48" fmla="*/ 23 w 23"/>
                <a:gd name="T49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41">
                  <a:moveTo>
                    <a:pt x="23" y="21"/>
                  </a:moveTo>
                  <a:lnTo>
                    <a:pt x="22" y="29"/>
                  </a:lnTo>
                  <a:lnTo>
                    <a:pt x="20" y="35"/>
                  </a:lnTo>
                  <a:lnTo>
                    <a:pt x="17" y="37"/>
                  </a:lnTo>
                  <a:lnTo>
                    <a:pt x="15" y="39"/>
                  </a:lnTo>
                  <a:lnTo>
                    <a:pt x="13" y="40"/>
                  </a:lnTo>
                  <a:lnTo>
                    <a:pt x="11" y="41"/>
                  </a:lnTo>
                  <a:lnTo>
                    <a:pt x="9" y="40"/>
                  </a:lnTo>
                  <a:lnTo>
                    <a:pt x="7" y="39"/>
                  </a:lnTo>
                  <a:lnTo>
                    <a:pt x="4" y="37"/>
                  </a:lnTo>
                  <a:lnTo>
                    <a:pt x="3" y="35"/>
                  </a:lnTo>
                  <a:lnTo>
                    <a:pt x="1" y="29"/>
                  </a:lnTo>
                  <a:lnTo>
                    <a:pt x="0" y="21"/>
                  </a:lnTo>
                  <a:lnTo>
                    <a:pt x="1" y="13"/>
                  </a:lnTo>
                  <a:lnTo>
                    <a:pt x="3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2"/>
                  </a:lnTo>
                  <a:lnTo>
                    <a:pt x="15" y="3"/>
                  </a:lnTo>
                  <a:lnTo>
                    <a:pt x="17" y="5"/>
                  </a:lnTo>
                  <a:lnTo>
                    <a:pt x="20" y="7"/>
                  </a:lnTo>
                  <a:lnTo>
                    <a:pt x="22" y="13"/>
                  </a:lnTo>
                  <a:lnTo>
                    <a:pt x="23" y="21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06" name="Freeform 2800"/>
            <p:cNvSpPr>
              <a:spLocks/>
            </p:cNvSpPr>
            <p:nvPr/>
          </p:nvSpPr>
          <p:spPr bwMode="auto">
            <a:xfrm>
              <a:off x="6285061" y="3473351"/>
              <a:ext cx="10304" cy="4759"/>
            </a:xfrm>
            <a:custGeom>
              <a:avLst/>
              <a:gdLst>
                <a:gd name="T0" fmla="*/ 29 w 29"/>
                <a:gd name="T1" fmla="*/ 6 h 11"/>
                <a:gd name="T2" fmla="*/ 28 w 29"/>
                <a:gd name="T3" fmla="*/ 8 h 11"/>
                <a:gd name="T4" fmla="*/ 25 w 29"/>
                <a:gd name="T5" fmla="*/ 10 h 11"/>
                <a:gd name="T6" fmla="*/ 21 w 29"/>
                <a:gd name="T7" fmla="*/ 11 h 11"/>
                <a:gd name="T8" fmla="*/ 15 w 29"/>
                <a:gd name="T9" fmla="*/ 11 h 11"/>
                <a:gd name="T10" fmla="*/ 9 w 29"/>
                <a:gd name="T11" fmla="*/ 11 h 11"/>
                <a:gd name="T12" fmla="*/ 5 w 29"/>
                <a:gd name="T13" fmla="*/ 10 h 11"/>
                <a:gd name="T14" fmla="*/ 1 w 29"/>
                <a:gd name="T15" fmla="*/ 8 h 11"/>
                <a:gd name="T16" fmla="*/ 0 w 29"/>
                <a:gd name="T17" fmla="*/ 6 h 11"/>
                <a:gd name="T18" fmla="*/ 1 w 29"/>
                <a:gd name="T19" fmla="*/ 4 h 11"/>
                <a:gd name="T20" fmla="*/ 5 w 29"/>
                <a:gd name="T21" fmla="*/ 2 h 11"/>
                <a:gd name="T22" fmla="*/ 9 w 29"/>
                <a:gd name="T23" fmla="*/ 1 h 11"/>
                <a:gd name="T24" fmla="*/ 15 w 29"/>
                <a:gd name="T25" fmla="*/ 0 h 11"/>
                <a:gd name="T26" fmla="*/ 21 w 29"/>
                <a:gd name="T27" fmla="*/ 1 h 11"/>
                <a:gd name="T28" fmla="*/ 25 w 29"/>
                <a:gd name="T29" fmla="*/ 2 h 11"/>
                <a:gd name="T30" fmla="*/ 28 w 29"/>
                <a:gd name="T31" fmla="*/ 4 h 11"/>
                <a:gd name="T32" fmla="*/ 29 w 29"/>
                <a:gd name="T3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11">
                  <a:moveTo>
                    <a:pt x="29" y="6"/>
                  </a:moveTo>
                  <a:lnTo>
                    <a:pt x="28" y="8"/>
                  </a:lnTo>
                  <a:lnTo>
                    <a:pt x="25" y="10"/>
                  </a:lnTo>
                  <a:lnTo>
                    <a:pt x="21" y="11"/>
                  </a:lnTo>
                  <a:lnTo>
                    <a:pt x="15" y="11"/>
                  </a:lnTo>
                  <a:lnTo>
                    <a:pt x="9" y="11"/>
                  </a:lnTo>
                  <a:lnTo>
                    <a:pt x="5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1" y="4"/>
                  </a:lnTo>
                  <a:lnTo>
                    <a:pt x="5" y="2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1" y="1"/>
                  </a:lnTo>
                  <a:lnTo>
                    <a:pt x="25" y="2"/>
                  </a:lnTo>
                  <a:lnTo>
                    <a:pt x="28" y="4"/>
                  </a:lnTo>
                  <a:lnTo>
                    <a:pt x="29" y="6"/>
                  </a:lnTo>
                  <a:close/>
                </a:path>
              </a:pathLst>
            </a:custGeom>
            <a:solidFill>
              <a:srgbClr val="506596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07" name="Freeform 2801"/>
            <p:cNvSpPr>
              <a:spLocks/>
            </p:cNvSpPr>
            <p:nvPr/>
          </p:nvSpPr>
          <p:spPr bwMode="auto">
            <a:xfrm>
              <a:off x="6285061" y="3473351"/>
              <a:ext cx="7926" cy="4759"/>
            </a:xfrm>
            <a:custGeom>
              <a:avLst/>
              <a:gdLst>
                <a:gd name="T0" fmla="*/ 19 w 19"/>
                <a:gd name="T1" fmla="*/ 5 h 9"/>
                <a:gd name="T2" fmla="*/ 18 w 19"/>
                <a:gd name="T3" fmla="*/ 6 h 9"/>
                <a:gd name="T4" fmla="*/ 15 w 19"/>
                <a:gd name="T5" fmla="*/ 7 h 9"/>
                <a:gd name="T6" fmla="*/ 12 w 19"/>
                <a:gd name="T7" fmla="*/ 8 h 9"/>
                <a:gd name="T8" fmla="*/ 9 w 19"/>
                <a:gd name="T9" fmla="*/ 9 h 9"/>
                <a:gd name="T10" fmla="*/ 6 w 19"/>
                <a:gd name="T11" fmla="*/ 8 h 9"/>
                <a:gd name="T12" fmla="*/ 2 w 19"/>
                <a:gd name="T13" fmla="*/ 7 h 9"/>
                <a:gd name="T14" fmla="*/ 0 w 19"/>
                <a:gd name="T15" fmla="*/ 6 h 9"/>
                <a:gd name="T16" fmla="*/ 0 w 19"/>
                <a:gd name="T17" fmla="*/ 5 h 9"/>
                <a:gd name="T18" fmla="*/ 0 w 19"/>
                <a:gd name="T19" fmla="*/ 3 h 9"/>
                <a:gd name="T20" fmla="*/ 2 w 19"/>
                <a:gd name="T21" fmla="*/ 1 h 9"/>
                <a:gd name="T22" fmla="*/ 6 w 19"/>
                <a:gd name="T23" fmla="*/ 0 h 9"/>
                <a:gd name="T24" fmla="*/ 9 w 19"/>
                <a:gd name="T25" fmla="*/ 0 h 9"/>
                <a:gd name="T26" fmla="*/ 12 w 19"/>
                <a:gd name="T27" fmla="*/ 0 h 9"/>
                <a:gd name="T28" fmla="*/ 15 w 19"/>
                <a:gd name="T29" fmla="*/ 1 h 9"/>
                <a:gd name="T30" fmla="*/ 18 w 19"/>
                <a:gd name="T31" fmla="*/ 3 h 9"/>
                <a:gd name="T32" fmla="*/ 19 w 19"/>
                <a:gd name="T3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9">
                  <a:moveTo>
                    <a:pt x="19" y="5"/>
                  </a:moveTo>
                  <a:lnTo>
                    <a:pt x="18" y="6"/>
                  </a:lnTo>
                  <a:lnTo>
                    <a:pt x="15" y="7"/>
                  </a:lnTo>
                  <a:lnTo>
                    <a:pt x="12" y="8"/>
                  </a:lnTo>
                  <a:lnTo>
                    <a:pt x="9" y="9"/>
                  </a:lnTo>
                  <a:lnTo>
                    <a:pt x="6" y="8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8" y="3"/>
                  </a:lnTo>
                  <a:lnTo>
                    <a:pt x="19" y="5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08" name="Freeform 2802"/>
            <p:cNvSpPr>
              <a:spLocks/>
            </p:cNvSpPr>
            <p:nvPr/>
          </p:nvSpPr>
          <p:spPr bwMode="auto">
            <a:xfrm>
              <a:off x="5853113" y="3395629"/>
              <a:ext cx="441459" cy="282339"/>
            </a:xfrm>
            <a:custGeom>
              <a:avLst/>
              <a:gdLst>
                <a:gd name="T0" fmla="*/ 0 w 1112"/>
                <a:gd name="T1" fmla="*/ 373 h 711"/>
                <a:gd name="T2" fmla="*/ 84 w 1112"/>
                <a:gd name="T3" fmla="*/ 536 h 711"/>
                <a:gd name="T4" fmla="*/ 108 w 1112"/>
                <a:gd name="T5" fmla="*/ 610 h 711"/>
                <a:gd name="T6" fmla="*/ 141 w 1112"/>
                <a:gd name="T7" fmla="*/ 653 h 711"/>
                <a:gd name="T8" fmla="*/ 297 w 1112"/>
                <a:gd name="T9" fmla="*/ 711 h 711"/>
                <a:gd name="T10" fmla="*/ 364 w 1112"/>
                <a:gd name="T11" fmla="*/ 692 h 711"/>
                <a:gd name="T12" fmla="*/ 1064 w 1112"/>
                <a:gd name="T13" fmla="*/ 277 h 711"/>
                <a:gd name="T14" fmla="*/ 1095 w 1112"/>
                <a:gd name="T15" fmla="*/ 247 h 711"/>
                <a:gd name="T16" fmla="*/ 1108 w 1112"/>
                <a:gd name="T17" fmla="*/ 84 h 711"/>
                <a:gd name="T18" fmla="*/ 1112 w 1112"/>
                <a:gd name="T19" fmla="*/ 78 h 711"/>
                <a:gd name="T20" fmla="*/ 1083 w 1112"/>
                <a:gd name="T21" fmla="*/ 40 h 711"/>
                <a:gd name="T22" fmla="*/ 945 w 1112"/>
                <a:gd name="T23" fmla="*/ 0 h 711"/>
                <a:gd name="T24" fmla="*/ 882 w 1112"/>
                <a:gd name="T25" fmla="*/ 18 h 711"/>
                <a:gd name="T26" fmla="*/ 42 w 1112"/>
                <a:gd name="T27" fmla="*/ 350 h 711"/>
                <a:gd name="T28" fmla="*/ 0 w 1112"/>
                <a:gd name="T29" fmla="*/ 373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12" h="711">
                  <a:moveTo>
                    <a:pt x="0" y="373"/>
                  </a:moveTo>
                  <a:lnTo>
                    <a:pt x="84" y="536"/>
                  </a:lnTo>
                  <a:lnTo>
                    <a:pt x="108" y="610"/>
                  </a:lnTo>
                  <a:lnTo>
                    <a:pt x="141" y="653"/>
                  </a:lnTo>
                  <a:lnTo>
                    <a:pt x="297" y="711"/>
                  </a:lnTo>
                  <a:lnTo>
                    <a:pt x="364" y="692"/>
                  </a:lnTo>
                  <a:lnTo>
                    <a:pt x="1064" y="277"/>
                  </a:lnTo>
                  <a:lnTo>
                    <a:pt x="1095" y="247"/>
                  </a:lnTo>
                  <a:lnTo>
                    <a:pt x="1108" y="84"/>
                  </a:lnTo>
                  <a:lnTo>
                    <a:pt x="1112" y="78"/>
                  </a:lnTo>
                  <a:lnTo>
                    <a:pt x="1083" y="40"/>
                  </a:lnTo>
                  <a:lnTo>
                    <a:pt x="945" y="0"/>
                  </a:lnTo>
                  <a:lnTo>
                    <a:pt x="882" y="18"/>
                  </a:lnTo>
                  <a:lnTo>
                    <a:pt x="42" y="350"/>
                  </a:lnTo>
                  <a:lnTo>
                    <a:pt x="0" y="373"/>
                  </a:lnTo>
                  <a:close/>
                </a:path>
              </a:pathLst>
            </a:custGeom>
            <a:solidFill>
              <a:srgbClr val="93B1D7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09" name="Freeform 2803"/>
            <p:cNvSpPr>
              <a:spLocks/>
            </p:cNvSpPr>
            <p:nvPr/>
          </p:nvSpPr>
          <p:spPr bwMode="auto">
            <a:xfrm>
              <a:off x="5856283" y="3538384"/>
              <a:ext cx="150587" cy="136411"/>
            </a:xfrm>
            <a:custGeom>
              <a:avLst/>
              <a:gdLst>
                <a:gd name="T0" fmla="*/ 373 w 379"/>
                <a:gd name="T1" fmla="*/ 151 h 342"/>
                <a:gd name="T2" fmla="*/ 376 w 379"/>
                <a:gd name="T3" fmla="*/ 144 h 342"/>
                <a:gd name="T4" fmla="*/ 343 w 379"/>
                <a:gd name="T5" fmla="*/ 99 h 342"/>
                <a:gd name="T6" fmla="*/ 36 w 379"/>
                <a:gd name="T7" fmla="*/ 0 h 342"/>
                <a:gd name="T8" fmla="*/ 0 w 379"/>
                <a:gd name="T9" fmla="*/ 16 h 342"/>
                <a:gd name="T10" fmla="*/ 6 w 379"/>
                <a:gd name="T11" fmla="*/ 28 h 342"/>
                <a:gd name="T12" fmla="*/ 18 w 379"/>
                <a:gd name="T13" fmla="*/ 50 h 342"/>
                <a:gd name="T14" fmla="*/ 43 w 379"/>
                <a:gd name="T15" fmla="*/ 101 h 342"/>
                <a:gd name="T16" fmla="*/ 69 w 379"/>
                <a:gd name="T17" fmla="*/ 152 h 342"/>
                <a:gd name="T18" fmla="*/ 81 w 379"/>
                <a:gd name="T19" fmla="*/ 175 h 342"/>
                <a:gd name="T20" fmla="*/ 106 w 379"/>
                <a:gd name="T21" fmla="*/ 249 h 342"/>
                <a:gd name="T22" fmla="*/ 160 w 379"/>
                <a:gd name="T23" fmla="*/ 297 h 342"/>
                <a:gd name="T24" fmla="*/ 285 w 379"/>
                <a:gd name="T25" fmla="*/ 342 h 342"/>
                <a:gd name="T26" fmla="*/ 358 w 379"/>
                <a:gd name="T27" fmla="*/ 324 h 342"/>
                <a:gd name="T28" fmla="*/ 379 w 379"/>
                <a:gd name="T29" fmla="*/ 283 h 342"/>
                <a:gd name="T30" fmla="*/ 373 w 379"/>
                <a:gd name="T31" fmla="*/ 151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9" h="342">
                  <a:moveTo>
                    <a:pt x="373" y="151"/>
                  </a:moveTo>
                  <a:lnTo>
                    <a:pt x="376" y="144"/>
                  </a:lnTo>
                  <a:lnTo>
                    <a:pt x="343" y="99"/>
                  </a:lnTo>
                  <a:lnTo>
                    <a:pt x="36" y="0"/>
                  </a:lnTo>
                  <a:lnTo>
                    <a:pt x="0" y="16"/>
                  </a:lnTo>
                  <a:lnTo>
                    <a:pt x="6" y="28"/>
                  </a:lnTo>
                  <a:lnTo>
                    <a:pt x="18" y="50"/>
                  </a:lnTo>
                  <a:lnTo>
                    <a:pt x="43" y="101"/>
                  </a:lnTo>
                  <a:lnTo>
                    <a:pt x="69" y="152"/>
                  </a:lnTo>
                  <a:lnTo>
                    <a:pt x="81" y="175"/>
                  </a:lnTo>
                  <a:lnTo>
                    <a:pt x="106" y="249"/>
                  </a:lnTo>
                  <a:lnTo>
                    <a:pt x="160" y="297"/>
                  </a:lnTo>
                  <a:lnTo>
                    <a:pt x="285" y="342"/>
                  </a:lnTo>
                  <a:lnTo>
                    <a:pt x="358" y="324"/>
                  </a:lnTo>
                  <a:lnTo>
                    <a:pt x="379" y="283"/>
                  </a:lnTo>
                  <a:lnTo>
                    <a:pt x="373" y="151"/>
                  </a:lnTo>
                  <a:close/>
                </a:path>
              </a:pathLst>
            </a:custGeom>
            <a:solidFill>
              <a:srgbClr val="2A304B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10" name="Freeform 2804"/>
            <p:cNvSpPr>
              <a:spLocks/>
            </p:cNvSpPr>
            <p:nvPr/>
          </p:nvSpPr>
          <p:spPr bwMode="auto">
            <a:xfrm>
              <a:off x="5878475" y="3544729"/>
              <a:ext cx="117300" cy="128480"/>
            </a:xfrm>
            <a:custGeom>
              <a:avLst/>
              <a:gdLst>
                <a:gd name="T0" fmla="*/ 44 w 292"/>
                <a:gd name="T1" fmla="*/ 6 h 324"/>
                <a:gd name="T2" fmla="*/ 18 w 292"/>
                <a:gd name="T3" fmla="*/ 14 h 324"/>
                <a:gd name="T4" fmla="*/ 8 w 292"/>
                <a:gd name="T5" fmla="*/ 86 h 324"/>
                <a:gd name="T6" fmla="*/ 8 w 292"/>
                <a:gd name="T7" fmla="*/ 95 h 324"/>
                <a:gd name="T8" fmla="*/ 57 w 292"/>
                <a:gd name="T9" fmla="*/ 222 h 324"/>
                <a:gd name="T10" fmla="*/ 90 w 292"/>
                <a:gd name="T11" fmla="*/ 265 h 324"/>
                <a:gd name="T12" fmla="*/ 227 w 292"/>
                <a:gd name="T13" fmla="*/ 307 h 324"/>
                <a:gd name="T14" fmla="*/ 292 w 292"/>
                <a:gd name="T15" fmla="*/ 307 h 324"/>
                <a:gd name="T16" fmla="*/ 227 w 292"/>
                <a:gd name="T17" fmla="*/ 324 h 324"/>
                <a:gd name="T18" fmla="*/ 84 w 292"/>
                <a:gd name="T19" fmla="*/ 271 h 324"/>
                <a:gd name="T20" fmla="*/ 50 w 292"/>
                <a:gd name="T21" fmla="*/ 228 h 324"/>
                <a:gd name="T22" fmla="*/ 0 w 292"/>
                <a:gd name="T23" fmla="*/ 91 h 324"/>
                <a:gd name="T24" fmla="*/ 14 w 292"/>
                <a:gd name="T25" fmla="*/ 3 h 324"/>
                <a:gd name="T26" fmla="*/ 26 w 292"/>
                <a:gd name="T27" fmla="*/ 0 h 324"/>
                <a:gd name="T28" fmla="*/ 36 w 292"/>
                <a:gd name="T29" fmla="*/ 4 h 324"/>
                <a:gd name="T30" fmla="*/ 44 w 292"/>
                <a:gd name="T31" fmla="*/ 6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2" h="324">
                  <a:moveTo>
                    <a:pt x="44" y="6"/>
                  </a:moveTo>
                  <a:lnTo>
                    <a:pt x="18" y="14"/>
                  </a:lnTo>
                  <a:lnTo>
                    <a:pt x="8" y="86"/>
                  </a:lnTo>
                  <a:lnTo>
                    <a:pt x="8" y="95"/>
                  </a:lnTo>
                  <a:lnTo>
                    <a:pt x="57" y="222"/>
                  </a:lnTo>
                  <a:lnTo>
                    <a:pt x="90" y="265"/>
                  </a:lnTo>
                  <a:lnTo>
                    <a:pt x="227" y="307"/>
                  </a:lnTo>
                  <a:lnTo>
                    <a:pt x="292" y="307"/>
                  </a:lnTo>
                  <a:lnTo>
                    <a:pt x="227" y="324"/>
                  </a:lnTo>
                  <a:lnTo>
                    <a:pt x="84" y="271"/>
                  </a:lnTo>
                  <a:lnTo>
                    <a:pt x="50" y="228"/>
                  </a:lnTo>
                  <a:lnTo>
                    <a:pt x="0" y="91"/>
                  </a:lnTo>
                  <a:lnTo>
                    <a:pt x="14" y="3"/>
                  </a:lnTo>
                  <a:lnTo>
                    <a:pt x="26" y="0"/>
                  </a:lnTo>
                  <a:lnTo>
                    <a:pt x="3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39417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11" name="Freeform 2805"/>
            <p:cNvSpPr>
              <a:spLocks/>
            </p:cNvSpPr>
            <p:nvPr/>
          </p:nvSpPr>
          <p:spPr bwMode="auto">
            <a:xfrm>
              <a:off x="5919688" y="3559004"/>
              <a:ext cx="35665" cy="66619"/>
            </a:xfrm>
            <a:custGeom>
              <a:avLst/>
              <a:gdLst>
                <a:gd name="T0" fmla="*/ 45 w 89"/>
                <a:gd name="T1" fmla="*/ 7 h 170"/>
                <a:gd name="T2" fmla="*/ 24 w 89"/>
                <a:gd name="T3" fmla="*/ 0 h 170"/>
                <a:gd name="T4" fmla="*/ 23 w 89"/>
                <a:gd name="T5" fmla="*/ 0 h 170"/>
                <a:gd name="T6" fmla="*/ 23 w 89"/>
                <a:gd name="T7" fmla="*/ 0 h 170"/>
                <a:gd name="T8" fmla="*/ 19 w 89"/>
                <a:gd name="T9" fmla="*/ 1 h 170"/>
                <a:gd name="T10" fmla="*/ 15 w 89"/>
                <a:gd name="T11" fmla="*/ 3 h 170"/>
                <a:gd name="T12" fmla="*/ 12 w 89"/>
                <a:gd name="T13" fmla="*/ 7 h 170"/>
                <a:gd name="T14" fmla="*/ 9 w 89"/>
                <a:gd name="T15" fmla="*/ 11 h 170"/>
                <a:gd name="T16" fmla="*/ 7 w 89"/>
                <a:gd name="T17" fmla="*/ 15 h 170"/>
                <a:gd name="T18" fmla="*/ 5 w 89"/>
                <a:gd name="T19" fmla="*/ 20 h 170"/>
                <a:gd name="T20" fmla="*/ 3 w 89"/>
                <a:gd name="T21" fmla="*/ 26 h 170"/>
                <a:gd name="T22" fmla="*/ 2 w 89"/>
                <a:gd name="T23" fmla="*/ 31 h 170"/>
                <a:gd name="T24" fmla="*/ 0 w 89"/>
                <a:gd name="T25" fmla="*/ 46 h 170"/>
                <a:gd name="T26" fmla="*/ 0 w 89"/>
                <a:gd name="T27" fmla="*/ 61 h 170"/>
                <a:gd name="T28" fmla="*/ 2 w 89"/>
                <a:gd name="T29" fmla="*/ 78 h 170"/>
                <a:gd name="T30" fmla="*/ 7 w 89"/>
                <a:gd name="T31" fmla="*/ 95 h 170"/>
                <a:gd name="T32" fmla="*/ 11 w 89"/>
                <a:gd name="T33" fmla="*/ 111 h 170"/>
                <a:gd name="T34" fmla="*/ 18 w 89"/>
                <a:gd name="T35" fmla="*/ 127 h 170"/>
                <a:gd name="T36" fmla="*/ 25 w 89"/>
                <a:gd name="T37" fmla="*/ 141 h 170"/>
                <a:gd name="T38" fmla="*/ 33 w 89"/>
                <a:gd name="T39" fmla="*/ 151 h 170"/>
                <a:gd name="T40" fmla="*/ 37 w 89"/>
                <a:gd name="T41" fmla="*/ 157 h 170"/>
                <a:gd name="T42" fmla="*/ 41 w 89"/>
                <a:gd name="T43" fmla="*/ 161 h 170"/>
                <a:gd name="T44" fmla="*/ 46 w 89"/>
                <a:gd name="T45" fmla="*/ 164 h 170"/>
                <a:gd name="T46" fmla="*/ 50 w 89"/>
                <a:gd name="T47" fmla="*/ 166 h 170"/>
                <a:gd name="T48" fmla="*/ 54 w 89"/>
                <a:gd name="T49" fmla="*/ 169 h 170"/>
                <a:gd name="T50" fmla="*/ 59 w 89"/>
                <a:gd name="T51" fmla="*/ 170 h 170"/>
                <a:gd name="T52" fmla="*/ 63 w 89"/>
                <a:gd name="T53" fmla="*/ 170 h 170"/>
                <a:gd name="T54" fmla="*/ 66 w 89"/>
                <a:gd name="T55" fmla="*/ 170 h 170"/>
                <a:gd name="T56" fmla="*/ 70 w 89"/>
                <a:gd name="T57" fmla="*/ 169 h 170"/>
                <a:gd name="T58" fmla="*/ 74 w 89"/>
                <a:gd name="T59" fmla="*/ 166 h 170"/>
                <a:gd name="T60" fmla="*/ 77 w 89"/>
                <a:gd name="T61" fmla="*/ 163 h 170"/>
                <a:gd name="T62" fmla="*/ 79 w 89"/>
                <a:gd name="T63" fmla="*/ 159 h 170"/>
                <a:gd name="T64" fmla="*/ 82 w 89"/>
                <a:gd name="T65" fmla="*/ 155 h 170"/>
                <a:gd name="T66" fmla="*/ 84 w 89"/>
                <a:gd name="T67" fmla="*/ 149 h 170"/>
                <a:gd name="T68" fmla="*/ 86 w 89"/>
                <a:gd name="T69" fmla="*/ 144 h 170"/>
                <a:gd name="T70" fmla="*/ 87 w 89"/>
                <a:gd name="T71" fmla="*/ 137 h 170"/>
                <a:gd name="T72" fmla="*/ 89 w 89"/>
                <a:gd name="T73" fmla="*/ 124 h 170"/>
                <a:gd name="T74" fmla="*/ 88 w 89"/>
                <a:gd name="T75" fmla="*/ 109 h 170"/>
                <a:gd name="T76" fmla="*/ 87 w 89"/>
                <a:gd name="T77" fmla="*/ 92 h 170"/>
                <a:gd name="T78" fmla="*/ 82 w 89"/>
                <a:gd name="T79" fmla="*/ 75 h 170"/>
                <a:gd name="T80" fmla="*/ 79 w 89"/>
                <a:gd name="T81" fmla="*/ 64 h 170"/>
                <a:gd name="T82" fmla="*/ 76 w 89"/>
                <a:gd name="T83" fmla="*/ 53 h 170"/>
                <a:gd name="T84" fmla="*/ 70 w 89"/>
                <a:gd name="T85" fmla="*/ 42 h 170"/>
                <a:gd name="T86" fmla="*/ 66 w 89"/>
                <a:gd name="T87" fmla="*/ 34 h 170"/>
                <a:gd name="T88" fmla="*/ 61 w 89"/>
                <a:gd name="T89" fmla="*/ 25 h 170"/>
                <a:gd name="T90" fmla="*/ 55 w 89"/>
                <a:gd name="T91" fmla="*/ 17 h 170"/>
                <a:gd name="T92" fmla="*/ 50 w 89"/>
                <a:gd name="T93" fmla="*/ 12 h 170"/>
                <a:gd name="T94" fmla="*/ 45 w 89"/>
                <a:gd name="T95" fmla="*/ 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" h="170">
                  <a:moveTo>
                    <a:pt x="45" y="7"/>
                  </a:moveTo>
                  <a:lnTo>
                    <a:pt x="24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19" y="1"/>
                  </a:lnTo>
                  <a:lnTo>
                    <a:pt x="15" y="3"/>
                  </a:lnTo>
                  <a:lnTo>
                    <a:pt x="12" y="7"/>
                  </a:lnTo>
                  <a:lnTo>
                    <a:pt x="9" y="11"/>
                  </a:lnTo>
                  <a:lnTo>
                    <a:pt x="7" y="15"/>
                  </a:lnTo>
                  <a:lnTo>
                    <a:pt x="5" y="20"/>
                  </a:lnTo>
                  <a:lnTo>
                    <a:pt x="3" y="26"/>
                  </a:lnTo>
                  <a:lnTo>
                    <a:pt x="2" y="31"/>
                  </a:lnTo>
                  <a:lnTo>
                    <a:pt x="0" y="46"/>
                  </a:lnTo>
                  <a:lnTo>
                    <a:pt x="0" y="61"/>
                  </a:lnTo>
                  <a:lnTo>
                    <a:pt x="2" y="78"/>
                  </a:lnTo>
                  <a:lnTo>
                    <a:pt x="7" y="95"/>
                  </a:lnTo>
                  <a:lnTo>
                    <a:pt x="11" y="111"/>
                  </a:lnTo>
                  <a:lnTo>
                    <a:pt x="18" y="127"/>
                  </a:lnTo>
                  <a:lnTo>
                    <a:pt x="25" y="141"/>
                  </a:lnTo>
                  <a:lnTo>
                    <a:pt x="33" y="151"/>
                  </a:lnTo>
                  <a:lnTo>
                    <a:pt x="37" y="157"/>
                  </a:lnTo>
                  <a:lnTo>
                    <a:pt x="41" y="161"/>
                  </a:lnTo>
                  <a:lnTo>
                    <a:pt x="46" y="164"/>
                  </a:lnTo>
                  <a:lnTo>
                    <a:pt x="50" y="166"/>
                  </a:lnTo>
                  <a:lnTo>
                    <a:pt x="54" y="169"/>
                  </a:lnTo>
                  <a:lnTo>
                    <a:pt x="59" y="170"/>
                  </a:lnTo>
                  <a:lnTo>
                    <a:pt x="63" y="170"/>
                  </a:lnTo>
                  <a:lnTo>
                    <a:pt x="66" y="170"/>
                  </a:lnTo>
                  <a:lnTo>
                    <a:pt x="70" y="169"/>
                  </a:lnTo>
                  <a:lnTo>
                    <a:pt x="74" y="166"/>
                  </a:lnTo>
                  <a:lnTo>
                    <a:pt x="77" y="163"/>
                  </a:lnTo>
                  <a:lnTo>
                    <a:pt x="79" y="159"/>
                  </a:lnTo>
                  <a:lnTo>
                    <a:pt x="82" y="155"/>
                  </a:lnTo>
                  <a:lnTo>
                    <a:pt x="84" y="149"/>
                  </a:lnTo>
                  <a:lnTo>
                    <a:pt x="86" y="144"/>
                  </a:lnTo>
                  <a:lnTo>
                    <a:pt x="87" y="137"/>
                  </a:lnTo>
                  <a:lnTo>
                    <a:pt x="89" y="124"/>
                  </a:lnTo>
                  <a:lnTo>
                    <a:pt x="88" y="109"/>
                  </a:lnTo>
                  <a:lnTo>
                    <a:pt x="87" y="92"/>
                  </a:lnTo>
                  <a:lnTo>
                    <a:pt x="82" y="75"/>
                  </a:lnTo>
                  <a:lnTo>
                    <a:pt x="79" y="64"/>
                  </a:lnTo>
                  <a:lnTo>
                    <a:pt x="76" y="53"/>
                  </a:lnTo>
                  <a:lnTo>
                    <a:pt x="70" y="42"/>
                  </a:lnTo>
                  <a:lnTo>
                    <a:pt x="66" y="34"/>
                  </a:lnTo>
                  <a:lnTo>
                    <a:pt x="61" y="25"/>
                  </a:lnTo>
                  <a:lnTo>
                    <a:pt x="55" y="17"/>
                  </a:lnTo>
                  <a:lnTo>
                    <a:pt x="50" y="12"/>
                  </a:lnTo>
                  <a:lnTo>
                    <a:pt x="45" y="7"/>
                  </a:lnTo>
                  <a:close/>
                </a:path>
              </a:pathLst>
            </a:custGeom>
            <a:solidFill>
              <a:srgbClr val="39417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12" name="Freeform 2806"/>
            <p:cNvSpPr>
              <a:spLocks/>
            </p:cNvSpPr>
            <p:nvPr/>
          </p:nvSpPr>
          <p:spPr bwMode="auto">
            <a:xfrm>
              <a:off x="5875305" y="3543143"/>
              <a:ext cx="120470" cy="131652"/>
            </a:xfrm>
            <a:custGeom>
              <a:avLst/>
              <a:gdLst>
                <a:gd name="T0" fmla="*/ 301 w 301"/>
                <a:gd name="T1" fmla="*/ 314 h 334"/>
                <a:gd name="T2" fmla="*/ 238 w 301"/>
                <a:gd name="T3" fmla="*/ 321 h 334"/>
                <a:gd name="T4" fmla="*/ 96 w 301"/>
                <a:gd name="T5" fmla="*/ 276 h 334"/>
                <a:gd name="T6" fmla="*/ 60 w 301"/>
                <a:gd name="T7" fmla="*/ 231 h 334"/>
                <a:gd name="T8" fmla="*/ 51 w 301"/>
                <a:gd name="T9" fmla="*/ 204 h 334"/>
                <a:gd name="T10" fmla="*/ 35 w 301"/>
                <a:gd name="T11" fmla="*/ 156 h 334"/>
                <a:gd name="T12" fmla="*/ 17 w 301"/>
                <a:gd name="T13" fmla="*/ 109 h 334"/>
                <a:gd name="T14" fmla="*/ 10 w 301"/>
                <a:gd name="T15" fmla="*/ 89 h 334"/>
                <a:gd name="T16" fmla="*/ 22 w 301"/>
                <a:gd name="T17" fmla="*/ 29 h 334"/>
                <a:gd name="T18" fmla="*/ 58 w 301"/>
                <a:gd name="T19" fmla="*/ 24 h 334"/>
                <a:gd name="T20" fmla="*/ 56 w 301"/>
                <a:gd name="T21" fmla="*/ 14 h 334"/>
                <a:gd name="T22" fmla="*/ 15 w 301"/>
                <a:gd name="T23" fmla="*/ 0 h 334"/>
                <a:gd name="T24" fmla="*/ 17 w 301"/>
                <a:gd name="T25" fmla="*/ 3 h 334"/>
                <a:gd name="T26" fmla="*/ 0 w 301"/>
                <a:gd name="T27" fmla="*/ 105 h 334"/>
                <a:gd name="T28" fmla="*/ 31 w 301"/>
                <a:gd name="T29" fmla="*/ 167 h 334"/>
                <a:gd name="T30" fmla="*/ 56 w 301"/>
                <a:gd name="T31" fmla="*/ 241 h 334"/>
                <a:gd name="T32" fmla="*/ 88 w 301"/>
                <a:gd name="T33" fmla="*/ 281 h 334"/>
                <a:gd name="T34" fmla="*/ 235 w 301"/>
                <a:gd name="T35" fmla="*/ 334 h 334"/>
                <a:gd name="T36" fmla="*/ 301 w 301"/>
                <a:gd name="T37" fmla="*/ 31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1" h="334">
                  <a:moveTo>
                    <a:pt x="301" y="314"/>
                  </a:moveTo>
                  <a:lnTo>
                    <a:pt x="238" y="321"/>
                  </a:lnTo>
                  <a:lnTo>
                    <a:pt x="96" y="276"/>
                  </a:lnTo>
                  <a:lnTo>
                    <a:pt x="60" y="231"/>
                  </a:lnTo>
                  <a:lnTo>
                    <a:pt x="51" y="204"/>
                  </a:lnTo>
                  <a:lnTo>
                    <a:pt x="35" y="156"/>
                  </a:lnTo>
                  <a:lnTo>
                    <a:pt x="17" y="109"/>
                  </a:lnTo>
                  <a:lnTo>
                    <a:pt x="10" y="89"/>
                  </a:lnTo>
                  <a:lnTo>
                    <a:pt x="22" y="29"/>
                  </a:lnTo>
                  <a:lnTo>
                    <a:pt x="58" y="24"/>
                  </a:lnTo>
                  <a:lnTo>
                    <a:pt x="56" y="14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0" y="105"/>
                  </a:lnTo>
                  <a:lnTo>
                    <a:pt x="31" y="167"/>
                  </a:lnTo>
                  <a:lnTo>
                    <a:pt x="56" y="241"/>
                  </a:lnTo>
                  <a:lnTo>
                    <a:pt x="88" y="281"/>
                  </a:lnTo>
                  <a:lnTo>
                    <a:pt x="235" y="334"/>
                  </a:lnTo>
                  <a:lnTo>
                    <a:pt x="301" y="314"/>
                  </a:lnTo>
                  <a:close/>
                </a:path>
              </a:pathLst>
            </a:custGeom>
            <a:solidFill>
              <a:srgbClr val="45528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13" name="Freeform 2807"/>
            <p:cNvSpPr>
              <a:spLocks/>
            </p:cNvSpPr>
            <p:nvPr/>
          </p:nvSpPr>
          <p:spPr bwMode="auto">
            <a:xfrm>
              <a:off x="5926821" y="3560591"/>
              <a:ext cx="28532" cy="61861"/>
            </a:xfrm>
            <a:custGeom>
              <a:avLst/>
              <a:gdLst>
                <a:gd name="T0" fmla="*/ 64 w 71"/>
                <a:gd name="T1" fmla="*/ 69 h 153"/>
                <a:gd name="T2" fmla="*/ 67 w 71"/>
                <a:gd name="T3" fmla="*/ 84 h 153"/>
                <a:gd name="T4" fmla="*/ 69 w 71"/>
                <a:gd name="T5" fmla="*/ 99 h 153"/>
                <a:gd name="T6" fmla="*/ 71 w 71"/>
                <a:gd name="T7" fmla="*/ 113 h 153"/>
                <a:gd name="T8" fmla="*/ 69 w 71"/>
                <a:gd name="T9" fmla="*/ 125 h 153"/>
                <a:gd name="T10" fmla="*/ 67 w 71"/>
                <a:gd name="T11" fmla="*/ 136 h 153"/>
                <a:gd name="T12" fmla="*/ 65 w 71"/>
                <a:gd name="T13" fmla="*/ 143 h 153"/>
                <a:gd name="T14" fmla="*/ 63 w 71"/>
                <a:gd name="T15" fmla="*/ 148 h 153"/>
                <a:gd name="T16" fmla="*/ 61 w 71"/>
                <a:gd name="T17" fmla="*/ 150 h 153"/>
                <a:gd name="T18" fmla="*/ 58 w 71"/>
                <a:gd name="T19" fmla="*/ 152 h 153"/>
                <a:gd name="T20" fmla="*/ 54 w 71"/>
                <a:gd name="T21" fmla="*/ 153 h 153"/>
                <a:gd name="T22" fmla="*/ 52 w 71"/>
                <a:gd name="T23" fmla="*/ 153 h 153"/>
                <a:gd name="T24" fmla="*/ 49 w 71"/>
                <a:gd name="T25" fmla="*/ 153 h 153"/>
                <a:gd name="T26" fmla="*/ 46 w 71"/>
                <a:gd name="T27" fmla="*/ 152 h 153"/>
                <a:gd name="T28" fmla="*/ 42 w 71"/>
                <a:gd name="T29" fmla="*/ 150 h 153"/>
                <a:gd name="T30" fmla="*/ 35 w 71"/>
                <a:gd name="T31" fmla="*/ 144 h 153"/>
                <a:gd name="T32" fmla="*/ 28 w 71"/>
                <a:gd name="T33" fmla="*/ 136 h 153"/>
                <a:gd name="T34" fmla="*/ 22 w 71"/>
                <a:gd name="T35" fmla="*/ 125 h 153"/>
                <a:gd name="T36" fmla="*/ 17 w 71"/>
                <a:gd name="T37" fmla="*/ 113 h 153"/>
                <a:gd name="T38" fmla="*/ 10 w 71"/>
                <a:gd name="T39" fmla="*/ 99 h 153"/>
                <a:gd name="T40" fmla="*/ 6 w 71"/>
                <a:gd name="T41" fmla="*/ 84 h 153"/>
                <a:gd name="T42" fmla="*/ 3 w 71"/>
                <a:gd name="T43" fmla="*/ 69 h 153"/>
                <a:gd name="T44" fmla="*/ 0 w 71"/>
                <a:gd name="T45" fmla="*/ 54 h 153"/>
                <a:gd name="T46" fmla="*/ 0 w 71"/>
                <a:gd name="T47" fmla="*/ 40 h 153"/>
                <a:gd name="T48" fmla="*/ 0 w 71"/>
                <a:gd name="T49" fmla="*/ 28 h 153"/>
                <a:gd name="T50" fmla="*/ 3 w 71"/>
                <a:gd name="T51" fmla="*/ 17 h 153"/>
                <a:gd name="T52" fmla="*/ 6 w 71"/>
                <a:gd name="T53" fmla="*/ 9 h 153"/>
                <a:gd name="T54" fmla="*/ 8 w 71"/>
                <a:gd name="T55" fmla="*/ 6 h 153"/>
                <a:gd name="T56" fmla="*/ 10 w 71"/>
                <a:gd name="T57" fmla="*/ 3 h 153"/>
                <a:gd name="T58" fmla="*/ 12 w 71"/>
                <a:gd name="T59" fmla="*/ 1 h 153"/>
                <a:gd name="T60" fmla="*/ 15 w 71"/>
                <a:gd name="T61" fmla="*/ 0 h 153"/>
                <a:gd name="T62" fmla="*/ 19 w 71"/>
                <a:gd name="T63" fmla="*/ 0 h 153"/>
                <a:gd name="T64" fmla="*/ 22 w 71"/>
                <a:gd name="T65" fmla="*/ 0 h 153"/>
                <a:gd name="T66" fmla="*/ 25 w 71"/>
                <a:gd name="T67" fmla="*/ 1 h 153"/>
                <a:gd name="T68" fmla="*/ 28 w 71"/>
                <a:gd name="T69" fmla="*/ 3 h 153"/>
                <a:gd name="T70" fmla="*/ 35 w 71"/>
                <a:gd name="T71" fmla="*/ 8 h 153"/>
                <a:gd name="T72" fmla="*/ 41 w 71"/>
                <a:gd name="T73" fmla="*/ 17 h 153"/>
                <a:gd name="T74" fmla="*/ 48 w 71"/>
                <a:gd name="T75" fmla="*/ 28 h 153"/>
                <a:gd name="T76" fmla="*/ 54 w 71"/>
                <a:gd name="T77" fmla="*/ 40 h 153"/>
                <a:gd name="T78" fmla="*/ 60 w 71"/>
                <a:gd name="T79" fmla="*/ 54 h 153"/>
                <a:gd name="T80" fmla="*/ 64 w 71"/>
                <a:gd name="T81" fmla="*/ 6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1" h="153">
                  <a:moveTo>
                    <a:pt x="64" y="69"/>
                  </a:moveTo>
                  <a:lnTo>
                    <a:pt x="67" y="84"/>
                  </a:lnTo>
                  <a:lnTo>
                    <a:pt x="69" y="99"/>
                  </a:lnTo>
                  <a:lnTo>
                    <a:pt x="71" y="113"/>
                  </a:lnTo>
                  <a:lnTo>
                    <a:pt x="69" y="125"/>
                  </a:lnTo>
                  <a:lnTo>
                    <a:pt x="67" y="136"/>
                  </a:lnTo>
                  <a:lnTo>
                    <a:pt x="65" y="143"/>
                  </a:lnTo>
                  <a:lnTo>
                    <a:pt x="63" y="148"/>
                  </a:lnTo>
                  <a:lnTo>
                    <a:pt x="61" y="150"/>
                  </a:lnTo>
                  <a:lnTo>
                    <a:pt x="58" y="152"/>
                  </a:lnTo>
                  <a:lnTo>
                    <a:pt x="54" y="153"/>
                  </a:lnTo>
                  <a:lnTo>
                    <a:pt x="52" y="153"/>
                  </a:lnTo>
                  <a:lnTo>
                    <a:pt x="49" y="153"/>
                  </a:lnTo>
                  <a:lnTo>
                    <a:pt x="46" y="152"/>
                  </a:lnTo>
                  <a:lnTo>
                    <a:pt x="42" y="150"/>
                  </a:lnTo>
                  <a:lnTo>
                    <a:pt x="35" y="144"/>
                  </a:lnTo>
                  <a:lnTo>
                    <a:pt x="28" y="136"/>
                  </a:lnTo>
                  <a:lnTo>
                    <a:pt x="22" y="125"/>
                  </a:lnTo>
                  <a:lnTo>
                    <a:pt x="17" y="113"/>
                  </a:lnTo>
                  <a:lnTo>
                    <a:pt x="10" y="99"/>
                  </a:lnTo>
                  <a:lnTo>
                    <a:pt x="6" y="84"/>
                  </a:lnTo>
                  <a:lnTo>
                    <a:pt x="3" y="69"/>
                  </a:lnTo>
                  <a:lnTo>
                    <a:pt x="0" y="54"/>
                  </a:lnTo>
                  <a:lnTo>
                    <a:pt x="0" y="40"/>
                  </a:lnTo>
                  <a:lnTo>
                    <a:pt x="0" y="28"/>
                  </a:lnTo>
                  <a:lnTo>
                    <a:pt x="3" y="17"/>
                  </a:lnTo>
                  <a:lnTo>
                    <a:pt x="6" y="9"/>
                  </a:lnTo>
                  <a:lnTo>
                    <a:pt x="8" y="6"/>
                  </a:lnTo>
                  <a:lnTo>
                    <a:pt x="10" y="3"/>
                  </a:lnTo>
                  <a:lnTo>
                    <a:pt x="12" y="1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5" y="1"/>
                  </a:lnTo>
                  <a:lnTo>
                    <a:pt x="28" y="3"/>
                  </a:lnTo>
                  <a:lnTo>
                    <a:pt x="35" y="8"/>
                  </a:lnTo>
                  <a:lnTo>
                    <a:pt x="41" y="17"/>
                  </a:lnTo>
                  <a:lnTo>
                    <a:pt x="48" y="28"/>
                  </a:lnTo>
                  <a:lnTo>
                    <a:pt x="54" y="40"/>
                  </a:lnTo>
                  <a:lnTo>
                    <a:pt x="60" y="54"/>
                  </a:lnTo>
                  <a:lnTo>
                    <a:pt x="64" y="69"/>
                  </a:ln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14" name="Freeform 2808"/>
            <p:cNvSpPr>
              <a:spLocks/>
            </p:cNvSpPr>
            <p:nvPr/>
          </p:nvSpPr>
          <p:spPr bwMode="auto">
            <a:xfrm>
              <a:off x="5878475" y="3557418"/>
              <a:ext cx="11096" cy="23793"/>
            </a:xfrm>
            <a:custGeom>
              <a:avLst/>
              <a:gdLst>
                <a:gd name="T0" fmla="*/ 28 w 28"/>
                <a:gd name="T1" fmla="*/ 29 h 58"/>
                <a:gd name="T2" fmla="*/ 28 w 28"/>
                <a:gd name="T3" fmla="*/ 35 h 58"/>
                <a:gd name="T4" fmla="*/ 27 w 28"/>
                <a:gd name="T5" fmla="*/ 40 h 58"/>
                <a:gd name="T6" fmla="*/ 26 w 28"/>
                <a:gd name="T7" fmla="*/ 45 h 58"/>
                <a:gd name="T8" fmla="*/ 23 w 28"/>
                <a:gd name="T9" fmla="*/ 50 h 58"/>
                <a:gd name="T10" fmla="*/ 21 w 28"/>
                <a:gd name="T11" fmla="*/ 53 h 58"/>
                <a:gd name="T12" fmla="*/ 19 w 28"/>
                <a:gd name="T13" fmla="*/ 56 h 58"/>
                <a:gd name="T14" fmla="*/ 17 w 28"/>
                <a:gd name="T15" fmla="*/ 57 h 58"/>
                <a:gd name="T16" fmla="*/ 14 w 28"/>
                <a:gd name="T17" fmla="*/ 58 h 58"/>
                <a:gd name="T18" fmla="*/ 11 w 28"/>
                <a:gd name="T19" fmla="*/ 57 h 58"/>
                <a:gd name="T20" fmla="*/ 8 w 28"/>
                <a:gd name="T21" fmla="*/ 56 h 58"/>
                <a:gd name="T22" fmla="*/ 6 w 28"/>
                <a:gd name="T23" fmla="*/ 53 h 58"/>
                <a:gd name="T24" fmla="*/ 4 w 28"/>
                <a:gd name="T25" fmla="*/ 50 h 58"/>
                <a:gd name="T26" fmla="*/ 2 w 28"/>
                <a:gd name="T27" fmla="*/ 45 h 58"/>
                <a:gd name="T28" fmla="*/ 1 w 28"/>
                <a:gd name="T29" fmla="*/ 40 h 58"/>
                <a:gd name="T30" fmla="*/ 1 w 28"/>
                <a:gd name="T31" fmla="*/ 35 h 58"/>
                <a:gd name="T32" fmla="*/ 0 w 28"/>
                <a:gd name="T33" fmla="*/ 29 h 58"/>
                <a:gd name="T34" fmla="*/ 1 w 28"/>
                <a:gd name="T35" fmla="*/ 24 h 58"/>
                <a:gd name="T36" fmla="*/ 1 w 28"/>
                <a:gd name="T37" fmla="*/ 18 h 58"/>
                <a:gd name="T38" fmla="*/ 2 w 28"/>
                <a:gd name="T39" fmla="*/ 13 h 58"/>
                <a:gd name="T40" fmla="*/ 4 w 28"/>
                <a:gd name="T41" fmla="*/ 9 h 58"/>
                <a:gd name="T42" fmla="*/ 6 w 28"/>
                <a:gd name="T43" fmla="*/ 5 h 58"/>
                <a:gd name="T44" fmla="*/ 8 w 28"/>
                <a:gd name="T45" fmla="*/ 3 h 58"/>
                <a:gd name="T46" fmla="*/ 11 w 28"/>
                <a:gd name="T47" fmla="*/ 1 h 58"/>
                <a:gd name="T48" fmla="*/ 14 w 28"/>
                <a:gd name="T49" fmla="*/ 0 h 58"/>
                <a:gd name="T50" fmla="*/ 17 w 28"/>
                <a:gd name="T51" fmla="*/ 1 h 58"/>
                <a:gd name="T52" fmla="*/ 19 w 28"/>
                <a:gd name="T53" fmla="*/ 3 h 58"/>
                <a:gd name="T54" fmla="*/ 21 w 28"/>
                <a:gd name="T55" fmla="*/ 5 h 58"/>
                <a:gd name="T56" fmla="*/ 23 w 28"/>
                <a:gd name="T57" fmla="*/ 9 h 58"/>
                <a:gd name="T58" fmla="*/ 26 w 28"/>
                <a:gd name="T59" fmla="*/ 13 h 58"/>
                <a:gd name="T60" fmla="*/ 27 w 28"/>
                <a:gd name="T61" fmla="*/ 18 h 58"/>
                <a:gd name="T62" fmla="*/ 28 w 28"/>
                <a:gd name="T63" fmla="*/ 24 h 58"/>
                <a:gd name="T64" fmla="*/ 28 w 28"/>
                <a:gd name="T65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" h="58">
                  <a:moveTo>
                    <a:pt x="28" y="29"/>
                  </a:moveTo>
                  <a:lnTo>
                    <a:pt x="28" y="35"/>
                  </a:lnTo>
                  <a:lnTo>
                    <a:pt x="27" y="40"/>
                  </a:lnTo>
                  <a:lnTo>
                    <a:pt x="26" y="45"/>
                  </a:lnTo>
                  <a:lnTo>
                    <a:pt x="23" y="50"/>
                  </a:lnTo>
                  <a:lnTo>
                    <a:pt x="21" y="53"/>
                  </a:lnTo>
                  <a:lnTo>
                    <a:pt x="19" y="56"/>
                  </a:lnTo>
                  <a:lnTo>
                    <a:pt x="17" y="57"/>
                  </a:lnTo>
                  <a:lnTo>
                    <a:pt x="14" y="58"/>
                  </a:lnTo>
                  <a:lnTo>
                    <a:pt x="11" y="57"/>
                  </a:lnTo>
                  <a:lnTo>
                    <a:pt x="8" y="56"/>
                  </a:lnTo>
                  <a:lnTo>
                    <a:pt x="6" y="53"/>
                  </a:lnTo>
                  <a:lnTo>
                    <a:pt x="4" y="50"/>
                  </a:lnTo>
                  <a:lnTo>
                    <a:pt x="2" y="45"/>
                  </a:lnTo>
                  <a:lnTo>
                    <a:pt x="1" y="40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1" y="24"/>
                  </a:lnTo>
                  <a:lnTo>
                    <a:pt x="1" y="18"/>
                  </a:lnTo>
                  <a:lnTo>
                    <a:pt x="2" y="13"/>
                  </a:lnTo>
                  <a:lnTo>
                    <a:pt x="4" y="9"/>
                  </a:lnTo>
                  <a:lnTo>
                    <a:pt x="6" y="5"/>
                  </a:lnTo>
                  <a:lnTo>
                    <a:pt x="8" y="3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7" y="1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6" y="13"/>
                  </a:lnTo>
                  <a:lnTo>
                    <a:pt x="27" y="18"/>
                  </a:lnTo>
                  <a:lnTo>
                    <a:pt x="28" y="24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354074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15" name="Freeform 2809"/>
            <p:cNvSpPr>
              <a:spLocks/>
            </p:cNvSpPr>
            <p:nvPr/>
          </p:nvSpPr>
          <p:spPr bwMode="auto">
            <a:xfrm>
              <a:off x="5878475" y="3557418"/>
              <a:ext cx="11096" cy="23793"/>
            </a:xfrm>
            <a:custGeom>
              <a:avLst/>
              <a:gdLst>
                <a:gd name="T0" fmla="*/ 29 w 29"/>
                <a:gd name="T1" fmla="*/ 28 h 57"/>
                <a:gd name="T2" fmla="*/ 27 w 29"/>
                <a:gd name="T3" fmla="*/ 35 h 57"/>
                <a:gd name="T4" fmla="*/ 27 w 29"/>
                <a:gd name="T5" fmla="*/ 40 h 57"/>
                <a:gd name="T6" fmla="*/ 25 w 29"/>
                <a:gd name="T7" fmla="*/ 44 h 57"/>
                <a:gd name="T8" fmla="*/ 24 w 29"/>
                <a:gd name="T9" fmla="*/ 49 h 57"/>
                <a:gd name="T10" fmla="*/ 22 w 29"/>
                <a:gd name="T11" fmla="*/ 52 h 57"/>
                <a:gd name="T12" fmla="*/ 20 w 29"/>
                <a:gd name="T13" fmla="*/ 55 h 57"/>
                <a:gd name="T14" fmla="*/ 17 w 29"/>
                <a:gd name="T15" fmla="*/ 56 h 57"/>
                <a:gd name="T16" fmla="*/ 14 w 29"/>
                <a:gd name="T17" fmla="*/ 57 h 57"/>
                <a:gd name="T18" fmla="*/ 11 w 29"/>
                <a:gd name="T19" fmla="*/ 56 h 57"/>
                <a:gd name="T20" fmla="*/ 9 w 29"/>
                <a:gd name="T21" fmla="*/ 55 h 57"/>
                <a:gd name="T22" fmla="*/ 6 w 29"/>
                <a:gd name="T23" fmla="*/ 52 h 57"/>
                <a:gd name="T24" fmla="*/ 5 w 29"/>
                <a:gd name="T25" fmla="*/ 49 h 57"/>
                <a:gd name="T26" fmla="*/ 3 w 29"/>
                <a:gd name="T27" fmla="*/ 44 h 57"/>
                <a:gd name="T28" fmla="*/ 2 w 29"/>
                <a:gd name="T29" fmla="*/ 40 h 57"/>
                <a:gd name="T30" fmla="*/ 0 w 29"/>
                <a:gd name="T31" fmla="*/ 35 h 57"/>
                <a:gd name="T32" fmla="*/ 0 w 29"/>
                <a:gd name="T33" fmla="*/ 28 h 57"/>
                <a:gd name="T34" fmla="*/ 0 w 29"/>
                <a:gd name="T35" fmla="*/ 23 h 57"/>
                <a:gd name="T36" fmla="*/ 2 w 29"/>
                <a:gd name="T37" fmla="*/ 17 h 57"/>
                <a:gd name="T38" fmla="*/ 3 w 29"/>
                <a:gd name="T39" fmla="*/ 12 h 57"/>
                <a:gd name="T40" fmla="*/ 5 w 29"/>
                <a:gd name="T41" fmla="*/ 8 h 57"/>
                <a:gd name="T42" fmla="*/ 6 w 29"/>
                <a:gd name="T43" fmla="*/ 4 h 57"/>
                <a:gd name="T44" fmla="*/ 9 w 29"/>
                <a:gd name="T45" fmla="*/ 2 h 57"/>
                <a:gd name="T46" fmla="*/ 11 w 29"/>
                <a:gd name="T47" fmla="*/ 0 h 57"/>
                <a:gd name="T48" fmla="*/ 14 w 29"/>
                <a:gd name="T49" fmla="*/ 0 h 57"/>
                <a:gd name="T50" fmla="*/ 17 w 29"/>
                <a:gd name="T51" fmla="*/ 0 h 57"/>
                <a:gd name="T52" fmla="*/ 20 w 29"/>
                <a:gd name="T53" fmla="*/ 2 h 57"/>
                <a:gd name="T54" fmla="*/ 22 w 29"/>
                <a:gd name="T55" fmla="*/ 4 h 57"/>
                <a:gd name="T56" fmla="*/ 24 w 29"/>
                <a:gd name="T57" fmla="*/ 8 h 57"/>
                <a:gd name="T58" fmla="*/ 25 w 29"/>
                <a:gd name="T59" fmla="*/ 12 h 57"/>
                <a:gd name="T60" fmla="*/ 27 w 29"/>
                <a:gd name="T61" fmla="*/ 17 h 57"/>
                <a:gd name="T62" fmla="*/ 27 w 29"/>
                <a:gd name="T63" fmla="*/ 23 h 57"/>
                <a:gd name="T64" fmla="*/ 29 w 29"/>
                <a:gd name="T65" fmla="*/ 2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" h="57">
                  <a:moveTo>
                    <a:pt x="29" y="28"/>
                  </a:moveTo>
                  <a:lnTo>
                    <a:pt x="27" y="35"/>
                  </a:lnTo>
                  <a:lnTo>
                    <a:pt x="27" y="40"/>
                  </a:lnTo>
                  <a:lnTo>
                    <a:pt x="25" y="44"/>
                  </a:lnTo>
                  <a:lnTo>
                    <a:pt x="24" y="49"/>
                  </a:lnTo>
                  <a:lnTo>
                    <a:pt x="22" y="52"/>
                  </a:lnTo>
                  <a:lnTo>
                    <a:pt x="20" y="55"/>
                  </a:lnTo>
                  <a:lnTo>
                    <a:pt x="17" y="56"/>
                  </a:lnTo>
                  <a:lnTo>
                    <a:pt x="14" y="57"/>
                  </a:lnTo>
                  <a:lnTo>
                    <a:pt x="11" y="56"/>
                  </a:lnTo>
                  <a:lnTo>
                    <a:pt x="9" y="55"/>
                  </a:lnTo>
                  <a:lnTo>
                    <a:pt x="6" y="52"/>
                  </a:lnTo>
                  <a:lnTo>
                    <a:pt x="5" y="49"/>
                  </a:lnTo>
                  <a:lnTo>
                    <a:pt x="3" y="44"/>
                  </a:lnTo>
                  <a:lnTo>
                    <a:pt x="2" y="40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2" y="17"/>
                  </a:lnTo>
                  <a:lnTo>
                    <a:pt x="3" y="12"/>
                  </a:lnTo>
                  <a:lnTo>
                    <a:pt x="5" y="8"/>
                  </a:lnTo>
                  <a:lnTo>
                    <a:pt x="6" y="4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5" y="12"/>
                  </a:lnTo>
                  <a:lnTo>
                    <a:pt x="27" y="17"/>
                  </a:lnTo>
                  <a:lnTo>
                    <a:pt x="27" y="23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rgbClr val="45528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16" name="Freeform 2810"/>
            <p:cNvSpPr>
              <a:spLocks/>
            </p:cNvSpPr>
            <p:nvPr/>
          </p:nvSpPr>
          <p:spPr bwMode="auto">
            <a:xfrm>
              <a:off x="5881645" y="3563763"/>
              <a:ext cx="6341" cy="11103"/>
            </a:xfrm>
            <a:custGeom>
              <a:avLst/>
              <a:gdLst>
                <a:gd name="T0" fmla="*/ 14 w 14"/>
                <a:gd name="T1" fmla="*/ 14 h 29"/>
                <a:gd name="T2" fmla="*/ 14 w 14"/>
                <a:gd name="T3" fmla="*/ 21 h 29"/>
                <a:gd name="T4" fmla="*/ 12 w 14"/>
                <a:gd name="T5" fmla="*/ 25 h 29"/>
                <a:gd name="T6" fmla="*/ 11 w 14"/>
                <a:gd name="T7" fmla="*/ 28 h 29"/>
                <a:gd name="T8" fmla="*/ 8 w 14"/>
                <a:gd name="T9" fmla="*/ 29 h 29"/>
                <a:gd name="T10" fmla="*/ 5 w 14"/>
                <a:gd name="T11" fmla="*/ 29 h 29"/>
                <a:gd name="T12" fmla="*/ 2 w 14"/>
                <a:gd name="T13" fmla="*/ 26 h 29"/>
                <a:gd name="T14" fmla="*/ 0 w 14"/>
                <a:gd name="T15" fmla="*/ 21 h 29"/>
                <a:gd name="T16" fmla="*/ 0 w 14"/>
                <a:gd name="T17" fmla="*/ 15 h 29"/>
                <a:gd name="T18" fmla="*/ 0 w 14"/>
                <a:gd name="T19" fmla="*/ 10 h 29"/>
                <a:gd name="T20" fmla="*/ 1 w 14"/>
                <a:gd name="T21" fmla="*/ 4 h 29"/>
                <a:gd name="T22" fmla="*/ 3 w 14"/>
                <a:gd name="T23" fmla="*/ 1 h 29"/>
                <a:gd name="T24" fmla="*/ 5 w 14"/>
                <a:gd name="T25" fmla="*/ 0 h 29"/>
                <a:gd name="T26" fmla="*/ 9 w 14"/>
                <a:gd name="T27" fmla="*/ 1 h 29"/>
                <a:gd name="T28" fmla="*/ 11 w 14"/>
                <a:gd name="T29" fmla="*/ 3 h 29"/>
                <a:gd name="T30" fmla="*/ 13 w 14"/>
                <a:gd name="T31" fmla="*/ 9 h 29"/>
                <a:gd name="T32" fmla="*/ 14 w 14"/>
                <a:gd name="T33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29">
                  <a:moveTo>
                    <a:pt x="14" y="14"/>
                  </a:moveTo>
                  <a:lnTo>
                    <a:pt x="14" y="21"/>
                  </a:lnTo>
                  <a:lnTo>
                    <a:pt x="12" y="25"/>
                  </a:lnTo>
                  <a:lnTo>
                    <a:pt x="11" y="28"/>
                  </a:lnTo>
                  <a:lnTo>
                    <a:pt x="8" y="29"/>
                  </a:lnTo>
                  <a:lnTo>
                    <a:pt x="5" y="29"/>
                  </a:lnTo>
                  <a:lnTo>
                    <a:pt x="2" y="26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1" y="4"/>
                  </a:lnTo>
                  <a:lnTo>
                    <a:pt x="3" y="1"/>
                  </a:lnTo>
                  <a:lnTo>
                    <a:pt x="5" y="0"/>
                  </a:lnTo>
                  <a:lnTo>
                    <a:pt x="9" y="1"/>
                  </a:lnTo>
                  <a:lnTo>
                    <a:pt x="11" y="3"/>
                  </a:lnTo>
                  <a:lnTo>
                    <a:pt x="13" y="9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17" name="Freeform 2811"/>
            <p:cNvSpPr>
              <a:spLocks/>
            </p:cNvSpPr>
            <p:nvPr/>
          </p:nvSpPr>
          <p:spPr bwMode="auto">
            <a:xfrm>
              <a:off x="5868964" y="3386111"/>
              <a:ext cx="414511" cy="190341"/>
            </a:xfrm>
            <a:custGeom>
              <a:avLst/>
              <a:gdLst>
                <a:gd name="T0" fmla="*/ 839 w 1042"/>
                <a:gd name="T1" fmla="*/ 0 h 479"/>
                <a:gd name="T2" fmla="*/ 1042 w 1042"/>
                <a:gd name="T3" fmla="*/ 65 h 479"/>
                <a:gd name="T4" fmla="*/ 314 w 1042"/>
                <a:gd name="T5" fmla="*/ 479 h 479"/>
                <a:gd name="T6" fmla="*/ 300 w 1042"/>
                <a:gd name="T7" fmla="*/ 474 h 479"/>
                <a:gd name="T8" fmla="*/ 265 w 1042"/>
                <a:gd name="T9" fmla="*/ 462 h 479"/>
                <a:gd name="T10" fmla="*/ 215 w 1042"/>
                <a:gd name="T11" fmla="*/ 446 h 479"/>
                <a:gd name="T12" fmla="*/ 157 w 1042"/>
                <a:gd name="T13" fmla="*/ 427 h 479"/>
                <a:gd name="T14" fmla="*/ 100 w 1042"/>
                <a:gd name="T15" fmla="*/ 408 h 479"/>
                <a:gd name="T16" fmla="*/ 49 w 1042"/>
                <a:gd name="T17" fmla="*/ 392 h 479"/>
                <a:gd name="T18" fmla="*/ 14 w 1042"/>
                <a:gd name="T19" fmla="*/ 380 h 479"/>
                <a:gd name="T20" fmla="*/ 0 w 1042"/>
                <a:gd name="T21" fmla="*/ 376 h 479"/>
                <a:gd name="T22" fmla="*/ 839 w 1042"/>
                <a:gd name="T23" fmla="*/ 0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42" h="479">
                  <a:moveTo>
                    <a:pt x="839" y="0"/>
                  </a:moveTo>
                  <a:lnTo>
                    <a:pt x="1042" y="65"/>
                  </a:lnTo>
                  <a:lnTo>
                    <a:pt x="314" y="479"/>
                  </a:lnTo>
                  <a:lnTo>
                    <a:pt x="300" y="474"/>
                  </a:lnTo>
                  <a:lnTo>
                    <a:pt x="265" y="462"/>
                  </a:lnTo>
                  <a:lnTo>
                    <a:pt x="215" y="446"/>
                  </a:lnTo>
                  <a:lnTo>
                    <a:pt x="157" y="427"/>
                  </a:lnTo>
                  <a:lnTo>
                    <a:pt x="100" y="408"/>
                  </a:lnTo>
                  <a:lnTo>
                    <a:pt x="49" y="392"/>
                  </a:lnTo>
                  <a:lnTo>
                    <a:pt x="14" y="380"/>
                  </a:lnTo>
                  <a:lnTo>
                    <a:pt x="0" y="376"/>
                  </a:lnTo>
                  <a:lnTo>
                    <a:pt x="839" y="0"/>
                  </a:lnTo>
                  <a:close/>
                </a:path>
              </a:pathLst>
            </a:custGeom>
            <a:solidFill>
              <a:srgbClr val="6C87BD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18" name="Freeform 2820"/>
            <p:cNvSpPr>
              <a:spLocks/>
            </p:cNvSpPr>
            <p:nvPr/>
          </p:nvSpPr>
          <p:spPr bwMode="auto">
            <a:xfrm>
              <a:off x="6003700" y="3427352"/>
              <a:ext cx="290871" cy="171307"/>
            </a:xfrm>
            <a:custGeom>
              <a:avLst/>
              <a:gdLst>
                <a:gd name="T0" fmla="*/ 0 w 732"/>
                <a:gd name="T1" fmla="*/ 433 h 433"/>
                <a:gd name="T2" fmla="*/ 3 w 732"/>
                <a:gd name="T3" fmla="*/ 426 h 433"/>
                <a:gd name="T4" fmla="*/ 273 w 732"/>
                <a:gd name="T5" fmla="*/ 266 h 433"/>
                <a:gd name="T6" fmla="*/ 313 w 732"/>
                <a:gd name="T7" fmla="*/ 286 h 433"/>
                <a:gd name="T8" fmla="*/ 491 w 732"/>
                <a:gd name="T9" fmla="*/ 176 h 433"/>
                <a:gd name="T10" fmla="*/ 515 w 732"/>
                <a:gd name="T11" fmla="*/ 134 h 433"/>
                <a:gd name="T12" fmla="*/ 516 w 732"/>
                <a:gd name="T13" fmla="*/ 133 h 433"/>
                <a:gd name="T14" fmla="*/ 732 w 732"/>
                <a:gd name="T15" fmla="*/ 0 h 433"/>
                <a:gd name="T16" fmla="*/ 728 w 732"/>
                <a:gd name="T17" fmla="*/ 6 h 433"/>
                <a:gd name="T18" fmla="*/ 519 w 732"/>
                <a:gd name="T19" fmla="*/ 139 h 433"/>
                <a:gd name="T20" fmla="*/ 497 w 732"/>
                <a:gd name="T21" fmla="*/ 181 h 433"/>
                <a:gd name="T22" fmla="*/ 312 w 732"/>
                <a:gd name="T23" fmla="*/ 293 h 433"/>
                <a:gd name="T24" fmla="*/ 272 w 732"/>
                <a:gd name="T25" fmla="*/ 272 h 433"/>
                <a:gd name="T26" fmla="*/ 0 w 732"/>
                <a:gd name="T27" fmla="*/ 433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2" h="433">
                  <a:moveTo>
                    <a:pt x="0" y="433"/>
                  </a:moveTo>
                  <a:lnTo>
                    <a:pt x="3" y="426"/>
                  </a:lnTo>
                  <a:lnTo>
                    <a:pt x="273" y="266"/>
                  </a:lnTo>
                  <a:lnTo>
                    <a:pt x="313" y="286"/>
                  </a:lnTo>
                  <a:lnTo>
                    <a:pt x="491" y="176"/>
                  </a:lnTo>
                  <a:lnTo>
                    <a:pt x="515" y="134"/>
                  </a:lnTo>
                  <a:lnTo>
                    <a:pt x="516" y="133"/>
                  </a:lnTo>
                  <a:lnTo>
                    <a:pt x="732" y="0"/>
                  </a:lnTo>
                  <a:lnTo>
                    <a:pt x="728" y="6"/>
                  </a:lnTo>
                  <a:lnTo>
                    <a:pt x="519" y="139"/>
                  </a:lnTo>
                  <a:lnTo>
                    <a:pt x="497" y="181"/>
                  </a:lnTo>
                  <a:lnTo>
                    <a:pt x="312" y="293"/>
                  </a:lnTo>
                  <a:lnTo>
                    <a:pt x="272" y="272"/>
                  </a:lnTo>
                  <a:lnTo>
                    <a:pt x="0" y="433"/>
                  </a:lnTo>
                  <a:close/>
                </a:path>
              </a:pathLst>
            </a:custGeom>
            <a:solidFill>
              <a:srgbClr val="39417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19" name="Freeform 2821"/>
            <p:cNvSpPr>
              <a:spLocks/>
            </p:cNvSpPr>
            <p:nvPr/>
          </p:nvSpPr>
          <p:spPr bwMode="auto">
            <a:xfrm>
              <a:off x="5998152" y="3493971"/>
              <a:ext cx="290079" cy="177651"/>
            </a:xfrm>
            <a:custGeom>
              <a:avLst/>
              <a:gdLst>
                <a:gd name="T0" fmla="*/ 22 w 730"/>
                <a:gd name="T1" fmla="*/ 401 h 445"/>
                <a:gd name="T2" fmla="*/ 730 w 730"/>
                <a:gd name="T3" fmla="*/ 0 h 445"/>
                <a:gd name="T4" fmla="*/ 701 w 730"/>
                <a:gd name="T5" fmla="*/ 30 h 445"/>
                <a:gd name="T6" fmla="*/ 0 w 730"/>
                <a:gd name="T7" fmla="*/ 445 h 445"/>
                <a:gd name="T8" fmla="*/ 22 w 730"/>
                <a:gd name="T9" fmla="*/ 401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0" h="445">
                  <a:moveTo>
                    <a:pt x="22" y="401"/>
                  </a:moveTo>
                  <a:lnTo>
                    <a:pt x="730" y="0"/>
                  </a:lnTo>
                  <a:lnTo>
                    <a:pt x="701" y="30"/>
                  </a:lnTo>
                  <a:lnTo>
                    <a:pt x="0" y="445"/>
                  </a:lnTo>
                  <a:lnTo>
                    <a:pt x="22" y="401"/>
                  </a:lnTo>
                  <a:close/>
                </a:path>
              </a:pathLst>
            </a:custGeom>
            <a:solidFill>
              <a:srgbClr val="252323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20" name="Freeform 2822"/>
            <p:cNvSpPr>
              <a:spLocks/>
            </p:cNvSpPr>
            <p:nvPr/>
          </p:nvSpPr>
          <p:spPr bwMode="auto">
            <a:xfrm>
              <a:off x="5895912" y="3624038"/>
              <a:ext cx="12681" cy="17448"/>
            </a:xfrm>
            <a:custGeom>
              <a:avLst/>
              <a:gdLst>
                <a:gd name="T0" fmla="*/ 29 w 31"/>
                <a:gd name="T1" fmla="*/ 18 h 45"/>
                <a:gd name="T2" fmla="*/ 30 w 31"/>
                <a:gd name="T3" fmla="*/ 22 h 45"/>
                <a:gd name="T4" fmla="*/ 31 w 31"/>
                <a:gd name="T5" fmla="*/ 26 h 45"/>
                <a:gd name="T6" fmla="*/ 31 w 31"/>
                <a:gd name="T7" fmla="*/ 31 h 45"/>
                <a:gd name="T8" fmla="*/ 30 w 31"/>
                <a:gd name="T9" fmla="*/ 34 h 45"/>
                <a:gd name="T10" fmla="*/ 29 w 31"/>
                <a:gd name="T11" fmla="*/ 37 h 45"/>
                <a:gd name="T12" fmla="*/ 28 w 31"/>
                <a:gd name="T13" fmla="*/ 40 h 45"/>
                <a:gd name="T14" fmla="*/ 26 w 31"/>
                <a:gd name="T15" fmla="*/ 43 h 45"/>
                <a:gd name="T16" fmla="*/ 24 w 31"/>
                <a:gd name="T17" fmla="*/ 44 h 45"/>
                <a:gd name="T18" fmla="*/ 20 w 31"/>
                <a:gd name="T19" fmla="*/ 45 h 45"/>
                <a:gd name="T20" fmla="*/ 17 w 31"/>
                <a:gd name="T21" fmla="*/ 45 h 45"/>
                <a:gd name="T22" fmla="*/ 15 w 31"/>
                <a:gd name="T23" fmla="*/ 44 h 45"/>
                <a:gd name="T24" fmla="*/ 12 w 31"/>
                <a:gd name="T25" fmla="*/ 41 h 45"/>
                <a:gd name="T26" fmla="*/ 9 w 31"/>
                <a:gd name="T27" fmla="*/ 39 h 45"/>
                <a:gd name="T28" fmla="*/ 6 w 31"/>
                <a:gd name="T29" fmla="*/ 36 h 45"/>
                <a:gd name="T30" fmla="*/ 4 w 31"/>
                <a:gd name="T31" fmla="*/ 32 h 45"/>
                <a:gd name="T32" fmla="*/ 2 w 31"/>
                <a:gd name="T33" fmla="*/ 27 h 45"/>
                <a:gd name="T34" fmla="*/ 0 w 31"/>
                <a:gd name="T35" fmla="*/ 23 h 45"/>
                <a:gd name="T36" fmla="*/ 0 w 31"/>
                <a:gd name="T37" fmla="*/ 19 h 45"/>
                <a:gd name="T38" fmla="*/ 0 w 31"/>
                <a:gd name="T39" fmla="*/ 14 h 45"/>
                <a:gd name="T40" fmla="*/ 0 w 31"/>
                <a:gd name="T41" fmla="*/ 11 h 45"/>
                <a:gd name="T42" fmla="*/ 1 w 31"/>
                <a:gd name="T43" fmla="*/ 7 h 45"/>
                <a:gd name="T44" fmla="*/ 2 w 31"/>
                <a:gd name="T45" fmla="*/ 5 h 45"/>
                <a:gd name="T46" fmla="*/ 4 w 31"/>
                <a:gd name="T47" fmla="*/ 3 h 45"/>
                <a:gd name="T48" fmla="*/ 7 w 31"/>
                <a:gd name="T49" fmla="*/ 0 h 45"/>
                <a:gd name="T50" fmla="*/ 10 w 31"/>
                <a:gd name="T51" fmla="*/ 0 h 45"/>
                <a:gd name="T52" fmla="*/ 13 w 31"/>
                <a:gd name="T53" fmla="*/ 0 h 45"/>
                <a:gd name="T54" fmla="*/ 16 w 31"/>
                <a:gd name="T55" fmla="*/ 1 h 45"/>
                <a:gd name="T56" fmla="*/ 19 w 31"/>
                <a:gd name="T57" fmla="*/ 4 h 45"/>
                <a:gd name="T58" fmla="*/ 21 w 31"/>
                <a:gd name="T59" fmla="*/ 6 h 45"/>
                <a:gd name="T60" fmla="*/ 25 w 31"/>
                <a:gd name="T61" fmla="*/ 9 h 45"/>
                <a:gd name="T62" fmla="*/ 27 w 31"/>
                <a:gd name="T63" fmla="*/ 13 h 45"/>
                <a:gd name="T64" fmla="*/ 29 w 31"/>
                <a:gd name="T65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" h="45">
                  <a:moveTo>
                    <a:pt x="29" y="18"/>
                  </a:moveTo>
                  <a:lnTo>
                    <a:pt x="30" y="22"/>
                  </a:lnTo>
                  <a:lnTo>
                    <a:pt x="31" y="26"/>
                  </a:lnTo>
                  <a:lnTo>
                    <a:pt x="31" y="31"/>
                  </a:lnTo>
                  <a:lnTo>
                    <a:pt x="30" y="34"/>
                  </a:lnTo>
                  <a:lnTo>
                    <a:pt x="29" y="37"/>
                  </a:lnTo>
                  <a:lnTo>
                    <a:pt x="28" y="40"/>
                  </a:lnTo>
                  <a:lnTo>
                    <a:pt x="26" y="43"/>
                  </a:lnTo>
                  <a:lnTo>
                    <a:pt x="24" y="44"/>
                  </a:lnTo>
                  <a:lnTo>
                    <a:pt x="20" y="45"/>
                  </a:lnTo>
                  <a:lnTo>
                    <a:pt x="17" y="45"/>
                  </a:lnTo>
                  <a:lnTo>
                    <a:pt x="15" y="44"/>
                  </a:lnTo>
                  <a:lnTo>
                    <a:pt x="12" y="41"/>
                  </a:lnTo>
                  <a:lnTo>
                    <a:pt x="9" y="39"/>
                  </a:lnTo>
                  <a:lnTo>
                    <a:pt x="6" y="36"/>
                  </a:lnTo>
                  <a:lnTo>
                    <a:pt x="4" y="32"/>
                  </a:lnTo>
                  <a:lnTo>
                    <a:pt x="2" y="27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7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6" y="1"/>
                  </a:lnTo>
                  <a:lnTo>
                    <a:pt x="19" y="4"/>
                  </a:lnTo>
                  <a:lnTo>
                    <a:pt x="21" y="6"/>
                  </a:lnTo>
                  <a:lnTo>
                    <a:pt x="25" y="9"/>
                  </a:lnTo>
                  <a:lnTo>
                    <a:pt x="27" y="13"/>
                  </a:lnTo>
                  <a:lnTo>
                    <a:pt x="29" y="18"/>
                  </a:lnTo>
                  <a:close/>
                </a:path>
              </a:pathLst>
            </a:custGeom>
            <a:solidFill>
              <a:srgbClr val="45528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21" name="Freeform 2823"/>
            <p:cNvSpPr>
              <a:spLocks/>
            </p:cNvSpPr>
            <p:nvPr/>
          </p:nvSpPr>
          <p:spPr bwMode="auto">
            <a:xfrm>
              <a:off x="5899082" y="3627210"/>
              <a:ext cx="6341" cy="11103"/>
            </a:xfrm>
            <a:custGeom>
              <a:avLst/>
              <a:gdLst>
                <a:gd name="T0" fmla="*/ 15 w 16"/>
                <a:gd name="T1" fmla="*/ 12 h 29"/>
                <a:gd name="T2" fmla="*/ 16 w 16"/>
                <a:gd name="T3" fmla="*/ 17 h 29"/>
                <a:gd name="T4" fmla="*/ 16 w 16"/>
                <a:gd name="T5" fmla="*/ 23 h 29"/>
                <a:gd name="T6" fmla="*/ 16 w 16"/>
                <a:gd name="T7" fmla="*/ 27 h 29"/>
                <a:gd name="T8" fmla="*/ 14 w 16"/>
                <a:gd name="T9" fmla="*/ 29 h 29"/>
                <a:gd name="T10" fmla="*/ 11 w 16"/>
                <a:gd name="T11" fmla="*/ 28 h 29"/>
                <a:gd name="T12" fmla="*/ 8 w 16"/>
                <a:gd name="T13" fmla="*/ 26 h 29"/>
                <a:gd name="T14" fmla="*/ 5 w 16"/>
                <a:gd name="T15" fmla="*/ 23 h 29"/>
                <a:gd name="T16" fmla="*/ 2 w 16"/>
                <a:gd name="T17" fmla="*/ 17 h 29"/>
                <a:gd name="T18" fmla="*/ 0 w 16"/>
                <a:gd name="T19" fmla="*/ 12 h 29"/>
                <a:gd name="T20" fmla="*/ 0 w 16"/>
                <a:gd name="T21" fmla="*/ 7 h 29"/>
                <a:gd name="T22" fmla="*/ 1 w 16"/>
                <a:gd name="T23" fmla="*/ 2 h 29"/>
                <a:gd name="T24" fmla="*/ 4 w 16"/>
                <a:gd name="T25" fmla="*/ 0 h 29"/>
                <a:gd name="T26" fmla="*/ 6 w 16"/>
                <a:gd name="T27" fmla="*/ 1 h 29"/>
                <a:gd name="T28" fmla="*/ 9 w 16"/>
                <a:gd name="T29" fmla="*/ 3 h 29"/>
                <a:gd name="T30" fmla="*/ 12 w 16"/>
                <a:gd name="T31" fmla="*/ 7 h 29"/>
                <a:gd name="T32" fmla="*/ 15 w 16"/>
                <a:gd name="T33" fmla="*/ 1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9">
                  <a:moveTo>
                    <a:pt x="15" y="12"/>
                  </a:moveTo>
                  <a:lnTo>
                    <a:pt x="16" y="17"/>
                  </a:lnTo>
                  <a:lnTo>
                    <a:pt x="16" y="23"/>
                  </a:lnTo>
                  <a:lnTo>
                    <a:pt x="16" y="27"/>
                  </a:lnTo>
                  <a:lnTo>
                    <a:pt x="14" y="29"/>
                  </a:lnTo>
                  <a:lnTo>
                    <a:pt x="11" y="28"/>
                  </a:lnTo>
                  <a:lnTo>
                    <a:pt x="8" y="26"/>
                  </a:lnTo>
                  <a:lnTo>
                    <a:pt x="5" y="23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0" y="7"/>
                  </a:lnTo>
                  <a:lnTo>
                    <a:pt x="1" y="2"/>
                  </a:lnTo>
                  <a:lnTo>
                    <a:pt x="4" y="0"/>
                  </a:lnTo>
                  <a:lnTo>
                    <a:pt x="6" y="1"/>
                  </a:lnTo>
                  <a:lnTo>
                    <a:pt x="9" y="3"/>
                  </a:lnTo>
                  <a:lnTo>
                    <a:pt x="12" y="7"/>
                  </a:lnTo>
                  <a:lnTo>
                    <a:pt x="15" y="12"/>
                  </a:ln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22" name="Freeform 2824"/>
            <p:cNvSpPr>
              <a:spLocks/>
            </p:cNvSpPr>
            <p:nvPr/>
          </p:nvSpPr>
          <p:spPr bwMode="auto">
            <a:xfrm>
              <a:off x="5998152" y="3635141"/>
              <a:ext cx="11889" cy="17448"/>
            </a:xfrm>
            <a:custGeom>
              <a:avLst/>
              <a:gdLst>
                <a:gd name="T0" fmla="*/ 29 w 31"/>
                <a:gd name="T1" fmla="*/ 18 h 45"/>
                <a:gd name="T2" fmla="*/ 30 w 31"/>
                <a:gd name="T3" fmla="*/ 22 h 45"/>
                <a:gd name="T4" fmla="*/ 31 w 31"/>
                <a:gd name="T5" fmla="*/ 26 h 45"/>
                <a:gd name="T6" fmla="*/ 31 w 31"/>
                <a:gd name="T7" fmla="*/ 31 h 45"/>
                <a:gd name="T8" fmla="*/ 31 w 31"/>
                <a:gd name="T9" fmla="*/ 35 h 45"/>
                <a:gd name="T10" fmla="*/ 30 w 31"/>
                <a:gd name="T11" fmla="*/ 38 h 45"/>
                <a:gd name="T12" fmla="*/ 29 w 31"/>
                <a:gd name="T13" fmla="*/ 40 h 45"/>
                <a:gd name="T14" fmla="*/ 27 w 31"/>
                <a:gd name="T15" fmla="*/ 43 h 45"/>
                <a:gd name="T16" fmla="*/ 23 w 31"/>
                <a:gd name="T17" fmla="*/ 45 h 45"/>
                <a:gd name="T18" fmla="*/ 21 w 31"/>
                <a:gd name="T19" fmla="*/ 45 h 45"/>
                <a:gd name="T20" fmla="*/ 18 w 31"/>
                <a:gd name="T21" fmla="*/ 45 h 45"/>
                <a:gd name="T22" fmla="*/ 15 w 31"/>
                <a:gd name="T23" fmla="*/ 44 h 45"/>
                <a:gd name="T24" fmla="*/ 12 w 31"/>
                <a:gd name="T25" fmla="*/ 41 h 45"/>
                <a:gd name="T26" fmla="*/ 9 w 31"/>
                <a:gd name="T27" fmla="*/ 39 h 45"/>
                <a:gd name="T28" fmla="*/ 6 w 31"/>
                <a:gd name="T29" fmla="*/ 36 h 45"/>
                <a:gd name="T30" fmla="*/ 4 w 31"/>
                <a:gd name="T31" fmla="*/ 32 h 45"/>
                <a:gd name="T32" fmla="*/ 2 w 31"/>
                <a:gd name="T33" fmla="*/ 27 h 45"/>
                <a:gd name="T34" fmla="*/ 1 w 31"/>
                <a:gd name="T35" fmla="*/ 23 h 45"/>
                <a:gd name="T36" fmla="*/ 0 w 31"/>
                <a:gd name="T37" fmla="*/ 19 h 45"/>
                <a:gd name="T38" fmla="*/ 0 w 31"/>
                <a:gd name="T39" fmla="*/ 14 h 45"/>
                <a:gd name="T40" fmla="*/ 1 w 31"/>
                <a:gd name="T41" fmla="*/ 11 h 45"/>
                <a:gd name="T42" fmla="*/ 1 w 31"/>
                <a:gd name="T43" fmla="*/ 8 h 45"/>
                <a:gd name="T44" fmla="*/ 3 w 31"/>
                <a:gd name="T45" fmla="*/ 5 h 45"/>
                <a:gd name="T46" fmla="*/ 5 w 31"/>
                <a:gd name="T47" fmla="*/ 3 h 45"/>
                <a:gd name="T48" fmla="*/ 7 w 31"/>
                <a:gd name="T49" fmla="*/ 1 h 45"/>
                <a:gd name="T50" fmla="*/ 11 w 31"/>
                <a:gd name="T51" fmla="*/ 0 h 45"/>
                <a:gd name="T52" fmla="*/ 14 w 31"/>
                <a:gd name="T53" fmla="*/ 0 h 45"/>
                <a:gd name="T54" fmla="*/ 16 w 31"/>
                <a:gd name="T55" fmla="*/ 1 h 45"/>
                <a:gd name="T56" fmla="*/ 19 w 31"/>
                <a:gd name="T57" fmla="*/ 4 h 45"/>
                <a:gd name="T58" fmla="*/ 22 w 31"/>
                <a:gd name="T59" fmla="*/ 7 h 45"/>
                <a:gd name="T60" fmla="*/ 25 w 31"/>
                <a:gd name="T61" fmla="*/ 10 h 45"/>
                <a:gd name="T62" fmla="*/ 27 w 31"/>
                <a:gd name="T63" fmla="*/ 13 h 45"/>
                <a:gd name="T64" fmla="*/ 29 w 31"/>
                <a:gd name="T65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" h="45">
                  <a:moveTo>
                    <a:pt x="29" y="18"/>
                  </a:moveTo>
                  <a:lnTo>
                    <a:pt x="30" y="22"/>
                  </a:lnTo>
                  <a:lnTo>
                    <a:pt x="31" y="26"/>
                  </a:lnTo>
                  <a:lnTo>
                    <a:pt x="31" y="31"/>
                  </a:lnTo>
                  <a:lnTo>
                    <a:pt x="31" y="35"/>
                  </a:lnTo>
                  <a:lnTo>
                    <a:pt x="30" y="38"/>
                  </a:lnTo>
                  <a:lnTo>
                    <a:pt x="29" y="40"/>
                  </a:lnTo>
                  <a:lnTo>
                    <a:pt x="27" y="43"/>
                  </a:lnTo>
                  <a:lnTo>
                    <a:pt x="23" y="45"/>
                  </a:lnTo>
                  <a:lnTo>
                    <a:pt x="21" y="45"/>
                  </a:lnTo>
                  <a:lnTo>
                    <a:pt x="18" y="45"/>
                  </a:lnTo>
                  <a:lnTo>
                    <a:pt x="15" y="44"/>
                  </a:lnTo>
                  <a:lnTo>
                    <a:pt x="12" y="41"/>
                  </a:lnTo>
                  <a:lnTo>
                    <a:pt x="9" y="39"/>
                  </a:lnTo>
                  <a:lnTo>
                    <a:pt x="6" y="36"/>
                  </a:lnTo>
                  <a:lnTo>
                    <a:pt x="4" y="32"/>
                  </a:lnTo>
                  <a:lnTo>
                    <a:pt x="2" y="27"/>
                  </a:lnTo>
                  <a:lnTo>
                    <a:pt x="1" y="23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1" y="11"/>
                  </a:lnTo>
                  <a:lnTo>
                    <a:pt x="1" y="8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5" y="10"/>
                  </a:lnTo>
                  <a:lnTo>
                    <a:pt x="27" y="13"/>
                  </a:lnTo>
                  <a:lnTo>
                    <a:pt x="29" y="18"/>
                  </a:lnTo>
                  <a:close/>
                </a:path>
              </a:pathLst>
            </a:custGeom>
            <a:solidFill>
              <a:srgbClr val="45528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23" name="Freeform 2825"/>
            <p:cNvSpPr>
              <a:spLocks/>
            </p:cNvSpPr>
            <p:nvPr/>
          </p:nvSpPr>
          <p:spPr bwMode="auto">
            <a:xfrm>
              <a:off x="6000530" y="3638313"/>
              <a:ext cx="6341" cy="11103"/>
            </a:xfrm>
            <a:custGeom>
              <a:avLst/>
              <a:gdLst>
                <a:gd name="T0" fmla="*/ 15 w 17"/>
                <a:gd name="T1" fmla="*/ 12 h 28"/>
                <a:gd name="T2" fmla="*/ 17 w 17"/>
                <a:gd name="T3" fmla="*/ 17 h 28"/>
                <a:gd name="T4" fmla="*/ 17 w 17"/>
                <a:gd name="T5" fmla="*/ 22 h 28"/>
                <a:gd name="T6" fmla="*/ 16 w 17"/>
                <a:gd name="T7" fmla="*/ 26 h 28"/>
                <a:gd name="T8" fmla="*/ 14 w 17"/>
                <a:gd name="T9" fmla="*/ 28 h 28"/>
                <a:gd name="T10" fmla="*/ 11 w 17"/>
                <a:gd name="T11" fmla="*/ 28 h 28"/>
                <a:gd name="T12" fmla="*/ 8 w 17"/>
                <a:gd name="T13" fmla="*/ 26 h 28"/>
                <a:gd name="T14" fmla="*/ 6 w 17"/>
                <a:gd name="T15" fmla="*/ 22 h 28"/>
                <a:gd name="T16" fmla="*/ 2 w 17"/>
                <a:gd name="T17" fmla="*/ 16 h 28"/>
                <a:gd name="T18" fmla="*/ 1 w 17"/>
                <a:gd name="T19" fmla="*/ 11 h 28"/>
                <a:gd name="T20" fmla="*/ 0 w 17"/>
                <a:gd name="T21" fmla="*/ 6 h 28"/>
                <a:gd name="T22" fmla="*/ 1 w 17"/>
                <a:gd name="T23" fmla="*/ 2 h 28"/>
                <a:gd name="T24" fmla="*/ 3 w 17"/>
                <a:gd name="T25" fmla="*/ 0 h 28"/>
                <a:gd name="T26" fmla="*/ 7 w 17"/>
                <a:gd name="T27" fmla="*/ 0 h 28"/>
                <a:gd name="T28" fmla="*/ 10 w 17"/>
                <a:gd name="T29" fmla="*/ 2 h 28"/>
                <a:gd name="T30" fmla="*/ 13 w 17"/>
                <a:gd name="T31" fmla="*/ 7 h 28"/>
                <a:gd name="T32" fmla="*/ 15 w 17"/>
                <a:gd name="T33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28">
                  <a:moveTo>
                    <a:pt x="15" y="12"/>
                  </a:moveTo>
                  <a:lnTo>
                    <a:pt x="17" y="17"/>
                  </a:lnTo>
                  <a:lnTo>
                    <a:pt x="17" y="22"/>
                  </a:lnTo>
                  <a:lnTo>
                    <a:pt x="16" y="26"/>
                  </a:lnTo>
                  <a:lnTo>
                    <a:pt x="14" y="28"/>
                  </a:lnTo>
                  <a:lnTo>
                    <a:pt x="11" y="28"/>
                  </a:lnTo>
                  <a:lnTo>
                    <a:pt x="8" y="26"/>
                  </a:lnTo>
                  <a:lnTo>
                    <a:pt x="6" y="22"/>
                  </a:lnTo>
                  <a:lnTo>
                    <a:pt x="2" y="16"/>
                  </a:lnTo>
                  <a:lnTo>
                    <a:pt x="1" y="11"/>
                  </a:lnTo>
                  <a:lnTo>
                    <a:pt x="0" y="6"/>
                  </a:lnTo>
                  <a:lnTo>
                    <a:pt x="1" y="2"/>
                  </a:lnTo>
                  <a:lnTo>
                    <a:pt x="3" y="0"/>
                  </a:lnTo>
                  <a:lnTo>
                    <a:pt x="7" y="0"/>
                  </a:lnTo>
                  <a:lnTo>
                    <a:pt x="10" y="2"/>
                  </a:lnTo>
                  <a:lnTo>
                    <a:pt x="13" y="7"/>
                  </a:lnTo>
                  <a:lnTo>
                    <a:pt x="15" y="12"/>
                  </a:ln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24" name="Freeform 2826"/>
            <p:cNvSpPr>
              <a:spLocks/>
            </p:cNvSpPr>
            <p:nvPr/>
          </p:nvSpPr>
          <p:spPr bwMode="auto">
            <a:xfrm>
              <a:off x="6003700" y="3630382"/>
              <a:ext cx="12681" cy="22206"/>
            </a:xfrm>
            <a:custGeom>
              <a:avLst/>
              <a:gdLst>
                <a:gd name="T0" fmla="*/ 0 w 28"/>
                <a:gd name="T1" fmla="*/ 8 h 56"/>
                <a:gd name="T2" fmla="*/ 3 w 28"/>
                <a:gd name="T3" fmla="*/ 56 h 56"/>
                <a:gd name="T4" fmla="*/ 11 w 28"/>
                <a:gd name="T5" fmla="*/ 56 h 56"/>
                <a:gd name="T6" fmla="*/ 28 w 28"/>
                <a:gd name="T7" fmla="*/ 42 h 56"/>
                <a:gd name="T8" fmla="*/ 4 w 28"/>
                <a:gd name="T9" fmla="*/ 0 h 56"/>
                <a:gd name="T10" fmla="*/ 0 w 28"/>
                <a:gd name="T11" fmla="*/ 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56">
                  <a:moveTo>
                    <a:pt x="0" y="8"/>
                  </a:moveTo>
                  <a:lnTo>
                    <a:pt x="3" y="56"/>
                  </a:lnTo>
                  <a:lnTo>
                    <a:pt x="11" y="56"/>
                  </a:lnTo>
                  <a:lnTo>
                    <a:pt x="28" y="42"/>
                  </a:lnTo>
                  <a:lnTo>
                    <a:pt x="4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93B1D7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25" name="Freeform 2827"/>
            <p:cNvSpPr>
              <a:spLocks/>
            </p:cNvSpPr>
            <p:nvPr/>
          </p:nvSpPr>
          <p:spPr bwMode="auto">
            <a:xfrm>
              <a:off x="5895912" y="3547901"/>
              <a:ext cx="69746" cy="93584"/>
            </a:xfrm>
            <a:custGeom>
              <a:avLst/>
              <a:gdLst>
                <a:gd name="T0" fmla="*/ 106 w 175"/>
                <a:gd name="T1" fmla="*/ 35 h 239"/>
                <a:gd name="T2" fmla="*/ 116 w 175"/>
                <a:gd name="T3" fmla="*/ 47 h 239"/>
                <a:gd name="T4" fmla="*/ 126 w 175"/>
                <a:gd name="T5" fmla="*/ 62 h 239"/>
                <a:gd name="T6" fmla="*/ 134 w 175"/>
                <a:gd name="T7" fmla="*/ 79 h 239"/>
                <a:gd name="T8" fmla="*/ 141 w 175"/>
                <a:gd name="T9" fmla="*/ 100 h 239"/>
                <a:gd name="T10" fmla="*/ 146 w 175"/>
                <a:gd name="T11" fmla="*/ 121 h 239"/>
                <a:gd name="T12" fmla="*/ 148 w 175"/>
                <a:gd name="T13" fmla="*/ 141 h 239"/>
                <a:gd name="T14" fmla="*/ 147 w 175"/>
                <a:gd name="T15" fmla="*/ 159 h 239"/>
                <a:gd name="T16" fmla="*/ 145 w 175"/>
                <a:gd name="T17" fmla="*/ 174 h 239"/>
                <a:gd name="T18" fmla="*/ 140 w 175"/>
                <a:gd name="T19" fmla="*/ 188 h 239"/>
                <a:gd name="T20" fmla="*/ 135 w 175"/>
                <a:gd name="T21" fmla="*/ 199 h 239"/>
                <a:gd name="T22" fmla="*/ 127 w 175"/>
                <a:gd name="T23" fmla="*/ 206 h 239"/>
                <a:gd name="T24" fmla="*/ 119 w 175"/>
                <a:gd name="T25" fmla="*/ 211 h 239"/>
                <a:gd name="T26" fmla="*/ 110 w 175"/>
                <a:gd name="T27" fmla="*/ 211 h 239"/>
                <a:gd name="T28" fmla="*/ 99 w 175"/>
                <a:gd name="T29" fmla="*/ 209 h 239"/>
                <a:gd name="T30" fmla="*/ 88 w 175"/>
                <a:gd name="T31" fmla="*/ 202 h 239"/>
                <a:gd name="T32" fmla="*/ 78 w 175"/>
                <a:gd name="T33" fmla="*/ 193 h 239"/>
                <a:gd name="T34" fmla="*/ 68 w 175"/>
                <a:gd name="T35" fmla="*/ 181 h 239"/>
                <a:gd name="T36" fmla="*/ 58 w 175"/>
                <a:gd name="T37" fmla="*/ 165 h 239"/>
                <a:gd name="T38" fmla="*/ 50 w 175"/>
                <a:gd name="T39" fmla="*/ 148 h 239"/>
                <a:gd name="T40" fmla="*/ 43 w 175"/>
                <a:gd name="T41" fmla="*/ 128 h 239"/>
                <a:gd name="T42" fmla="*/ 37 w 175"/>
                <a:gd name="T43" fmla="*/ 90 h 239"/>
                <a:gd name="T44" fmla="*/ 39 w 175"/>
                <a:gd name="T45" fmla="*/ 58 h 239"/>
                <a:gd name="T46" fmla="*/ 46 w 175"/>
                <a:gd name="T47" fmla="*/ 34 h 239"/>
                <a:gd name="T48" fmla="*/ 53 w 175"/>
                <a:gd name="T49" fmla="*/ 25 h 239"/>
                <a:gd name="T50" fmla="*/ 59 w 175"/>
                <a:gd name="T51" fmla="*/ 20 h 239"/>
                <a:gd name="T52" fmla="*/ 30 w 175"/>
                <a:gd name="T53" fmla="*/ 10 h 239"/>
                <a:gd name="T54" fmla="*/ 0 w 175"/>
                <a:gd name="T55" fmla="*/ 0 h 239"/>
                <a:gd name="T56" fmla="*/ 13 w 175"/>
                <a:gd name="T57" fmla="*/ 119 h 239"/>
                <a:gd name="T58" fmla="*/ 20 w 175"/>
                <a:gd name="T59" fmla="*/ 146 h 239"/>
                <a:gd name="T60" fmla="*/ 28 w 175"/>
                <a:gd name="T61" fmla="*/ 166 h 239"/>
                <a:gd name="T62" fmla="*/ 39 w 175"/>
                <a:gd name="T63" fmla="*/ 185 h 239"/>
                <a:gd name="T64" fmla="*/ 50 w 175"/>
                <a:gd name="T65" fmla="*/ 202 h 239"/>
                <a:gd name="T66" fmla="*/ 62 w 175"/>
                <a:gd name="T67" fmla="*/ 216 h 239"/>
                <a:gd name="T68" fmla="*/ 77 w 175"/>
                <a:gd name="T69" fmla="*/ 227 h 239"/>
                <a:gd name="T70" fmla="*/ 91 w 175"/>
                <a:gd name="T71" fmla="*/ 235 h 239"/>
                <a:gd name="T72" fmla="*/ 105 w 175"/>
                <a:gd name="T73" fmla="*/ 238 h 239"/>
                <a:gd name="T74" fmla="*/ 120 w 175"/>
                <a:gd name="T75" fmla="*/ 238 h 239"/>
                <a:gd name="T76" fmla="*/ 132 w 175"/>
                <a:gd name="T77" fmla="*/ 236 h 239"/>
                <a:gd name="T78" fmla="*/ 141 w 175"/>
                <a:gd name="T79" fmla="*/ 230 h 239"/>
                <a:gd name="T80" fmla="*/ 153 w 175"/>
                <a:gd name="T81" fmla="*/ 218 h 239"/>
                <a:gd name="T82" fmla="*/ 165 w 175"/>
                <a:gd name="T83" fmla="*/ 198 h 239"/>
                <a:gd name="T84" fmla="*/ 173 w 175"/>
                <a:gd name="T85" fmla="*/ 172 h 239"/>
                <a:gd name="T86" fmla="*/ 175 w 175"/>
                <a:gd name="T87" fmla="*/ 156 h 239"/>
                <a:gd name="T88" fmla="*/ 175 w 175"/>
                <a:gd name="T89" fmla="*/ 144 h 239"/>
                <a:gd name="T90" fmla="*/ 175 w 175"/>
                <a:gd name="T91" fmla="*/ 56 h 239"/>
                <a:gd name="T92" fmla="*/ 148 w 175"/>
                <a:gd name="T93" fmla="*/ 48 h 239"/>
                <a:gd name="T94" fmla="*/ 148 w 175"/>
                <a:gd name="T95" fmla="*/ 4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5" h="239">
                  <a:moveTo>
                    <a:pt x="148" y="48"/>
                  </a:moveTo>
                  <a:lnTo>
                    <a:pt x="106" y="35"/>
                  </a:lnTo>
                  <a:lnTo>
                    <a:pt x="111" y="40"/>
                  </a:lnTo>
                  <a:lnTo>
                    <a:pt x="116" y="47"/>
                  </a:lnTo>
                  <a:lnTo>
                    <a:pt x="121" y="54"/>
                  </a:lnTo>
                  <a:lnTo>
                    <a:pt x="126" y="62"/>
                  </a:lnTo>
                  <a:lnTo>
                    <a:pt x="131" y="70"/>
                  </a:lnTo>
                  <a:lnTo>
                    <a:pt x="134" y="79"/>
                  </a:lnTo>
                  <a:lnTo>
                    <a:pt x="138" y="90"/>
                  </a:lnTo>
                  <a:lnTo>
                    <a:pt x="141" y="100"/>
                  </a:lnTo>
                  <a:lnTo>
                    <a:pt x="143" y="110"/>
                  </a:lnTo>
                  <a:lnTo>
                    <a:pt x="146" y="121"/>
                  </a:lnTo>
                  <a:lnTo>
                    <a:pt x="147" y="131"/>
                  </a:lnTo>
                  <a:lnTo>
                    <a:pt x="148" y="141"/>
                  </a:lnTo>
                  <a:lnTo>
                    <a:pt x="148" y="149"/>
                  </a:lnTo>
                  <a:lnTo>
                    <a:pt x="147" y="159"/>
                  </a:lnTo>
                  <a:lnTo>
                    <a:pt x="146" y="166"/>
                  </a:lnTo>
                  <a:lnTo>
                    <a:pt x="145" y="174"/>
                  </a:lnTo>
                  <a:lnTo>
                    <a:pt x="142" y="182"/>
                  </a:lnTo>
                  <a:lnTo>
                    <a:pt x="140" y="188"/>
                  </a:lnTo>
                  <a:lnTo>
                    <a:pt x="137" y="193"/>
                  </a:lnTo>
                  <a:lnTo>
                    <a:pt x="135" y="199"/>
                  </a:lnTo>
                  <a:lnTo>
                    <a:pt x="131" y="203"/>
                  </a:lnTo>
                  <a:lnTo>
                    <a:pt x="127" y="206"/>
                  </a:lnTo>
                  <a:lnTo>
                    <a:pt x="123" y="209"/>
                  </a:lnTo>
                  <a:lnTo>
                    <a:pt x="119" y="211"/>
                  </a:lnTo>
                  <a:lnTo>
                    <a:pt x="114" y="212"/>
                  </a:lnTo>
                  <a:lnTo>
                    <a:pt x="110" y="211"/>
                  </a:lnTo>
                  <a:lnTo>
                    <a:pt x="105" y="211"/>
                  </a:lnTo>
                  <a:lnTo>
                    <a:pt x="99" y="209"/>
                  </a:lnTo>
                  <a:lnTo>
                    <a:pt x="94" y="205"/>
                  </a:lnTo>
                  <a:lnTo>
                    <a:pt x="88" y="202"/>
                  </a:lnTo>
                  <a:lnTo>
                    <a:pt x="83" y="198"/>
                  </a:lnTo>
                  <a:lnTo>
                    <a:pt x="78" y="193"/>
                  </a:lnTo>
                  <a:lnTo>
                    <a:pt x="73" y="187"/>
                  </a:lnTo>
                  <a:lnTo>
                    <a:pt x="68" y="181"/>
                  </a:lnTo>
                  <a:lnTo>
                    <a:pt x="62" y="173"/>
                  </a:lnTo>
                  <a:lnTo>
                    <a:pt x="58" y="165"/>
                  </a:lnTo>
                  <a:lnTo>
                    <a:pt x="54" y="157"/>
                  </a:lnTo>
                  <a:lnTo>
                    <a:pt x="50" y="148"/>
                  </a:lnTo>
                  <a:lnTo>
                    <a:pt x="46" y="137"/>
                  </a:lnTo>
                  <a:lnTo>
                    <a:pt x="43" y="128"/>
                  </a:lnTo>
                  <a:lnTo>
                    <a:pt x="39" y="108"/>
                  </a:lnTo>
                  <a:lnTo>
                    <a:pt x="37" y="90"/>
                  </a:lnTo>
                  <a:lnTo>
                    <a:pt x="37" y="74"/>
                  </a:lnTo>
                  <a:lnTo>
                    <a:pt x="39" y="58"/>
                  </a:lnTo>
                  <a:lnTo>
                    <a:pt x="42" y="44"/>
                  </a:lnTo>
                  <a:lnTo>
                    <a:pt x="46" y="34"/>
                  </a:lnTo>
                  <a:lnTo>
                    <a:pt x="50" y="29"/>
                  </a:lnTo>
                  <a:lnTo>
                    <a:pt x="53" y="25"/>
                  </a:lnTo>
                  <a:lnTo>
                    <a:pt x="56" y="22"/>
                  </a:lnTo>
                  <a:lnTo>
                    <a:pt x="59" y="2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0" y="0"/>
                  </a:lnTo>
                  <a:lnTo>
                    <a:pt x="11" y="104"/>
                  </a:lnTo>
                  <a:lnTo>
                    <a:pt x="13" y="119"/>
                  </a:lnTo>
                  <a:lnTo>
                    <a:pt x="17" y="134"/>
                  </a:lnTo>
                  <a:lnTo>
                    <a:pt x="20" y="146"/>
                  </a:lnTo>
                  <a:lnTo>
                    <a:pt x="24" y="156"/>
                  </a:lnTo>
                  <a:lnTo>
                    <a:pt x="28" y="166"/>
                  </a:lnTo>
                  <a:lnTo>
                    <a:pt x="33" y="176"/>
                  </a:lnTo>
                  <a:lnTo>
                    <a:pt x="39" y="185"/>
                  </a:lnTo>
                  <a:lnTo>
                    <a:pt x="44" y="193"/>
                  </a:lnTo>
                  <a:lnTo>
                    <a:pt x="50" y="202"/>
                  </a:lnTo>
                  <a:lnTo>
                    <a:pt x="56" y="210"/>
                  </a:lnTo>
                  <a:lnTo>
                    <a:pt x="62" y="216"/>
                  </a:lnTo>
                  <a:lnTo>
                    <a:pt x="69" y="222"/>
                  </a:lnTo>
                  <a:lnTo>
                    <a:pt x="77" y="227"/>
                  </a:lnTo>
                  <a:lnTo>
                    <a:pt x="83" y="231"/>
                  </a:lnTo>
                  <a:lnTo>
                    <a:pt x="91" y="235"/>
                  </a:lnTo>
                  <a:lnTo>
                    <a:pt x="98" y="237"/>
                  </a:lnTo>
                  <a:lnTo>
                    <a:pt x="105" y="238"/>
                  </a:lnTo>
                  <a:lnTo>
                    <a:pt x="112" y="239"/>
                  </a:lnTo>
                  <a:lnTo>
                    <a:pt x="120" y="238"/>
                  </a:lnTo>
                  <a:lnTo>
                    <a:pt x="126" y="237"/>
                  </a:lnTo>
                  <a:lnTo>
                    <a:pt x="132" y="236"/>
                  </a:lnTo>
                  <a:lnTo>
                    <a:pt x="136" y="232"/>
                  </a:lnTo>
                  <a:lnTo>
                    <a:pt x="141" y="230"/>
                  </a:lnTo>
                  <a:lnTo>
                    <a:pt x="146" y="227"/>
                  </a:lnTo>
                  <a:lnTo>
                    <a:pt x="153" y="218"/>
                  </a:lnTo>
                  <a:lnTo>
                    <a:pt x="160" y="209"/>
                  </a:lnTo>
                  <a:lnTo>
                    <a:pt x="165" y="198"/>
                  </a:lnTo>
                  <a:lnTo>
                    <a:pt x="169" y="185"/>
                  </a:lnTo>
                  <a:lnTo>
                    <a:pt x="173" y="172"/>
                  </a:lnTo>
                  <a:lnTo>
                    <a:pt x="175" y="157"/>
                  </a:lnTo>
                  <a:lnTo>
                    <a:pt x="175" y="156"/>
                  </a:lnTo>
                  <a:lnTo>
                    <a:pt x="175" y="148"/>
                  </a:lnTo>
                  <a:lnTo>
                    <a:pt x="175" y="144"/>
                  </a:lnTo>
                  <a:lnTo>
                    <a:pt x="175" y="141"/>
                  </a:lnTo>
                  <a:lnTo>
                    <a:pt x="175" y="56"/>
                  </a:lnTo>
                  <a:lnTo>
                    <a:pt x="165" y="53"/>
                  </a:lnTo>
                  <a:lnTo>
                    <a:pt x="148" y="48"/>
                  </a:lnTo>
                  <a:lnTo>
                    <a:pt x="148" y="48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45528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26" name="Freeform 2828"/>
            <p:cNvSpPr>
              <a:spLocks noEditPoints="1"/>
            </p:cNvSpPr>
            <p:nvPr/>
          </p:nvSpPr>
          <p:spPr bwMode="auto">
            <a:xfrm>
              <a:off x="5903837" y="3552660"/>
              <a:ext cx="58650" cy="84067"/>
            </a:xfrm>
            <a:custGeom>
              <a:avLst/>
              <a:gdLst>
                <a:gd name="T0" fmla="*/ 94 w 148"/>
                <a:gd name="T1" fmla="*/ 188 h 212"/>
                <a:gd name="T2" fmla="*/ 86 w 148"/>
                <a:gd name="T3" fmla="*/ 187 h 212"/>
                <a:gd name="T4" fmla="*/ 76 w 148"/>
                <a:gd name="T5" fmla="*/ 183 h 212"/>
                <a:gd name="T6" fmla="*/ 66 w 148"/>
                <a:gd name="T7" fmla="*/ 176 h 212"/>
                <a:gd name="T8" fmla="*/ 52 w 148"/>
                <a:gd name="T9" fmla="*/ 160 h 212"/>
                <a:gd name="T10" fmla="*/ 36 w 148"/>
                <a:gd name="T11" fmla="*/ 131 h 212"/>
                <a:gd name="T12" fmla="*/ 26 w 148"/>
                <a:gd name="T13" fmla="*/ 94 h 212"/>
                <a:gd name="T14" fmla="*/ 25 w 148"/>
                <a:gd name="T15" fmla="*/ 60 h 212"/>
                <a:gd name="T16" fmla="*/ 28 w 148"/>
                <a:gd name="T17" fmla="*/ 39 h 212"/>
                <a:gd name="T18" fmla="*/ 34 w 148"/>
                <a:gd name="T19" fmla="*/ 28 h 212"/>
                <a:gd name="T20" fmla="*/ 39 w 148"/>
                <a:gd name="T21" fmla="*/ 21 h 212"/>
                <a:gd name="T22" fmla="*/ 47 w 148"/>
                <a:gd name="T23" fmla="*/ 15 h 212"/>
                <a:gd name="T24" fmla="*/ 53 w 148"/>
                <a:gd name="T25" fmla="*/ 13 h 212"/>
                <a:gd name="T26" fmla="*/ 60 w 148"/>
                <a:gd name="T27" fmla="*/ 13 h 212"/>
                <a:gd name="T28" fmla="*/ 68 w 148"/>
                <a:gd name="T29" fmla="*/ 15 h 212"/>
                <a:gd name="T30" fmla="*/ 81 w 148"/>
                <a:gd name="T31" fmla="*/ 24 h 212"/>
                <a:gd name="T32" fmla="*/ 97 w 148"/>
                <a:gd name="T33" fmla="*/ 43 h 212"/>
                <a:gd name="T34" fmla="*/ 113 w 148"/>
                <a:gd name="T35" fmla="*/ 71 h 212"/>
                <a:gd name="T36" fmla="*/ 122 w 148"/>
                <a:gd name="T37" fmla="*/ 107 h 212"/>
                <a:gd name="T38" fmla="*/ 123 w 148"/>
                <a:gd name="T39" fmla="*/ 141 h 212"/>
                <a:gd name="T40" fmla="*/ 119 w 148"/>
                <a:gd name="T41" fmla="*/ 161 h 212"/>
                <a:gd name="T42" fmla="*/ 115 w 148"/>
                <a:gd name="T43" fmla="*/ 172 h 212"/>
                <a:gd name="T44" fmla="*/ 109 w 148"/>
                <a:gd name="T45" fmla="*/ 181 h 212"/>
                <a:gd name="T46" fmla="*/ 102 w 148"/>
                <a:gd name="T47" fmla="*/ 186 h 212"/>
                <a:gd name="T48" fmla="*/ 142 w 148"/>
                <a:gd name="T49" fmla="*/ 81 h 212"/>
                <a:gd name="T50" fmla="*/ 131 w 148"/>
                <a:gd name="T51" fmla="*/ 54 h 212"/>
                <a:gd name="T52" fmla="*/ 117 w 148"/>
                <a:gd name="T53" fmla="*/ 30 h 212"/>
                <a:gd name="T54" fmla="*/ 22 w 148"/>
                <a:gd name="T55" fmla="*/ 5 h 212"/>
                <a:gd name="T56" fmla="*/ 14 w 148"/>
                <a:gd name="T57" fmla="*/ 15 h 212"/>
                <a:gd name="T58" fmla="*/ 6 w 148"/>
                <a:gd name="T59" fmla="*/ 34 h 212"/>
                <a:gd name="T60" fmla="*/ 0 w 148"/>
                <a:gd name="T61" fmla="*/ 65 h 212"/>
                <a:gd name="T62" fmla="*/ 2 w 148"/>
                <a:gd name="T63" fmla="*/ 100 h 212"/>
                <a:gd name="T64" fmla="*/ 10 w 148"/>
                <a:gd name="T65" fmla="*/ 129 h 212"/>
                <a:gd name="T66" fmla="*/ 17 w 148"/>
                <a:gd name="T67" fmla="*/ 147 h 212"/>
                <a:gd name="T68" fmla="*/ 26 w 148"/>
                <a:gd name="T69" fmla="*/ 164 h 212"/>
                <a:gd name="T70" fmla="*/ 37 w 148"/>
                <a:gd name="T71" fmla="*/ 179 h 212"/>
                <a:gd name="T72" fmla="*/ 48 w 148"/>
                <a:gd name="T73" fmla="*/ 191 h 212"/>
                <a:gd name="T74" fmla="*/ 60 w 148"/>
                <a:gd name="T75" fmla="*/ 201 h 212"/>
                <a:gd name="T76" fmla="*/ 73 w 148"/>
                <a:gd name="T77" fmla="*/ 209 h 212"/>
                <a:gd name="T78" fmla="*/ 86 w 148"/>
                <a:gd name="T79" fmla="*/ 212 h 212"/>
                <a:gd name="T80" fmla="*/ 98 w 148"/>
                <a:gd name="T81" fmla="*/ 212 h 212"/>
                <a:gd name="T82" fmla="*/ 111 w 148"/>
                <a:gd name="T83" fmla="*/ 208 h 212"/>
                <a:gd name="T84" fmla="*/ 123 w 148"/>
                <a:gd name="T85" fmla="*/ 200 h 212"/>
                <a:gd name="T86" fmla="*/ 133 w 148"/>
                <a:gd name="T87" fmla="*/ 188 h 212"/>
                <a:gd name="T88" fmla="*/ 141 w 148"/>
                <a:gd name="T89" fmla="*/ 174 h 212"/>
                <a:gd name="T90" fmla="*/ 146 w 148"/>
                <a:gd name="T91" fmla="*/ 157 h 212"/>
                <a:gd name="T92" fmla="*/ 148 w 148"/>
                <a:gd name="T93" fmla="*/ 136 h 212"/>
                <a:gd name="T94" fmla="*/ 147 w 148"/>
                <a:gd name="T95" fmla="*/ 116 h 212"/>
                <a:gd name="T96" fmla="*/ 144 w 148"/>
                <a:gd name="T97" fmla="*/ 9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" h="212">
                  <a:moveTo>
                    <a:pt x="98" y="187"/>
                  </a:moveTo>
                  <a:lnTo>
                    <a:pt x="94" y="188"/>
                  </a:lnTo>
                  <a:lnTo>
                    <a:pt x="90" y="187"/>
                  </a:lnTo>
                  <a:lnTo>
                    <a:pt x="86" y="187"/>
                  </a:lnTo>
                  <a:lnTo>
                    <a:pt x="80" y="185"/>
                  </a:lnTo>
                  <a:lnTo>
                    <a:pt x="76" y="183"/>
                  </a:lnTo>
                  <a:lnTo>
                    <a:pt x="71" y="179"/>
                  </a:lnTo>
                  <a:lnTo>
                    <a:pt x="66" y="176"/>
                  </a:lnTo>
                  <a:lnTo>
                    <a:pt x="62" y="171"/>
                  </a:lnTo>
                  <a:lnTo>
                    <a:pt x="52" y="160"/>
                  </a:lnTo>
                  <a:lnTo>
                    <a:pt x="43" y="147"/>
                  </a:lnTo>
                  <a:lnTo>
                    <a:pt x="36" y="131"/>
                  </a:lnTo>
                  <a:lnTo>
                    <a:pt x="30" y="113"/>
                  </a:lnTo>
                  <a:lnTo>
                    <a:pt x="26" y="94"/>
                  </a:lnTo>
                  <a:lnTo>
                    <a:pt x="24" y="76"/>
                  </a:lnTo>
                  <a:lnTo>
                    <a:pt x="25" y="60"/>
                  </a:lnTo>
                  <a:lnTo>
                    <a:pt x="27" y="46"/>
                  </a:lnTo>
                  <a:lnTo>
                    <a:pt x="28" y="39"/>
                  </a:lnTo>
                  <a:lnTo>
                    <a:pt x="30" y="34"/>
                  </a:lnTo>
                  <a:lnTo>
                    <a:pt x="34" y="28"/>
                  </a:lnTo>
                  <a:lnTo>
                    <a:pt x="36" y="24"/>
                  </a:lnTo>
                  <a:lnTo>
                    <a:pt x="39" y="21"/>
                  </a:lnTo>
                  <a:lnTo>
                    <a:pt x="42" y="17"/>
                  </a:lnTo>
                  <a:lnTo>
                    <a:pt x="47" y="15"/>
                  </a:lnTo>
                  <a:lnTo>
                    <a:pt x="50" y="13"/>
                  </a:lnTo>
                  <a:lnTo>
                    <a:pt x="53" y="13"/>
                  </a:lnTo>
                  <a:lnTo>
                    <a:pt x="56" y="13"/>
                  </a:lnTo>
                  <a:lnTo>
                    <a:pt x="60" y="13"/>
                  </a:lnTo>
                  <a:lnTo>
                    <a:pt x="64" y="14"/>
                  </a:lnTo>
                  <a:lnTo>
                    <a:pt x="68" y="15"/>
                  </a:lnTo>
                  <a:lnTo>
                    <a:pt x="73" y="17"/>
                  </a:lnTo>
                  <a:lnTo>
                    <a:pt x="81" y="24"/>
                  </a:lnTo>
                  <a:lnTo>
                    <a:pt x="90" y="33"/>
                  </a:lnTo>
                  <a:lnTo>
                    <a:pt x="97" y="43"/>
                  </a:lnTo>
                  <a:lnTo>
                    <a:pt x="106" y="56"/>
                  </a:lnTo>
                  <a:lnTo>
                    <a:pt x="113" y="71"/>
                  </a:lnTo>
                  <a:lnTo>
                    <a:pt x="118" y="88"/>
                  </a:lnTo>
                  <a:lnTo>
                    <a:pt x="122" y="107"/>
                  </a:lnTo>
                  <a:lnTo>
                    <a:pt x="123" y="124"/>
                  </a:lnTo>
                  <a:lnTo>
                    <a:pt x="123" y="141"/>
                  </a:lnTo>
                  <a:lnTo>
                    <a:pt x="121" y="155"/>
                  </a:lnTo>
                  <a:lnTo>
                    <a:pt x="119" y="161"/>
                  </a:lnTo>
                  <a:lnTo>
                    <a:pt x="117" y="167"/>
                  </a:lnTo>
                  <a:lnTo>
                    <a:pt x="115" y="172"/>
                  </a:lnTo>
                  <a:lnTo>
                    <a:pt x="111" y="176"/>
                  </a:lnTo>
                  <a:lnTo>
                    <a:pt x="109" y="181"/>
                  </a:lnTo>
                  <a:lnTo>
                    <a:pt x="105" y="183"/>
                  </a:lnTo>
                  <a:lnTo>
                    <a:pt x="102" y="186"/>
                  </a:lnTo>
                  <a:lnTo>
                    <a:pt x="98" y="187"/>
                  </a:lnTo>
                  <a:close/>
                  <a:moveTo>
                    <a:pt x="142" y="81"/>
                  </a:moveTo>
                  <a:lnTo>
                    <a:pt x="136" y="67"/>
                  </a:lnTo>
                  <a:lnTo>
                    <a:pt x="131" y="54"/>
                  </a:lnTo>
                  <a:lnTo>
                    <a:pt x="124" y="41"/>
                  </a:lnTo>
                  <a:lnTo>
                    <a:pt x="117" y="30"/>
                  </a:lnTo>
                  <a:lnTo>
                    <a:pt x="26" y="0"/>
                  </a:lnTo>
                  <a:lnTo>
                    <a:pt x="22" y="5"/>
                  </a:lnTo>
                  <a:lnTo>
                    <a:pt x="17" y="10"/>
                  </a:lnTo>
                  <a:lnTo>
                    <a:pt x="14" y="15"/>
                  </a:lnTo>
                  <a:lnTo>
                    <a:pt x="11" y="21"/>
                  </a:lnTo>
                  <a:lnTo>
                    <a:pt x="6" y="34"/>
                  </a:lnTo>
                  <a:lnTo>
                    <a:pt x="1" y="49"/>
                  </a:lnTo>
                  <a:lnTo>
                    <a:pt x="0" y="65"/>
                  </a:lnTo>
                  <a:lnTo>
                    <a:pt x="0" y="82"/>
                  </a:lnTo>
                  <a:lnTo>
                    <a:pt x="2" y="100"/>
                  </a:lnTo>
                  <a:lnTo>
                    <a:pt x="7" y="119"/>
                  </a:lnTo>
                  <a:lnTo>
                    <a:pt x="10" y="129"/>
                  </a:lnTo>
                  <a:lnTo>
                    <a:pt x="13" y="138"/>
                  </a:lnTo>
                  <a:lnTo>
                    <a:pt x="17" y="147"/>
                  </a:lnTo>
                  <a:lnTo>
                    <a:pt x="22" y="156"/>
                  </a:lnTo>
                  <a:lnTo>
                    <a:pt x="26" y="164"/>
                  </a:lnTo>
                  <a:lnTo>
                    <a:pt x="32" y="172"/>
                  </a:lnTo>
                  <a:lnTo>
                    <a:pt x="37" y="179"/>
                  </a:lnTo>
                  <a:lnTo>
                    <a:pt x="42" y="186"/>
                  </a:lnTo>
                  <a:lnTo>
                    <a:pt x="48" y="191"/>
                  </a:lnTo>
                  <a:lnTo>
                    <a:pt x="54" y="197"/>
                  </a:lnTo>
                  <a:lnTo>
                    <a:pt x="60" y="201"/>
                  </a:lnTo>
                  <a:lnTo>
                    <a:pt x="66" y="205"/>
                  </a:lnTo>
                  <a:lnTo>
                    <a:pt x="73" y="209"/>
                  </a:lnTo>
                  <a:lnTo>
                    <a:pt x="79" y="211"/>
                  </a:lnTo>
                  <a:lnTo>
                    <a:pt x="86" y="212"/>
                  </a:lnTo>
                  <a:lnTo>
                    <a:pt x="92" y="212"/>
                  </a:lnTo>
                  <a:lnTo>
                    <a:pt x="98" y="212"/>
                  </a:lnTo>
                  <a:lnTo>
                    <a:pt x="105" y="211"/>
                  </a:lnTo>
                  <a:lnTo>
                    <a:pt x="111" y="208"/>
                  </a:lnTo>
                  <a:lnTo>
                    <a:pt x="118" y="204"/>
                  </a:lnTo>
                  <a:lnTo>
                    <a:pt x="123" y="200"/>
                  </a:lnTo>
                  <a:lnTo>
                    <a:pt x="129" y="195"/>
                  </a:lnTo>
                  <a:lnTo>
                    <a:pt x="133" y="188"/>
                  </a:lnTo>
                  <a:lnTo>
                    <a:pt x="137" y="182"/>
                  </a:lnTo>
                  <a:lnTo>
                    <a:pt x="141" y="174"/>
                  </a:lnTo>
                  <a:lnTo>
                    <a:pt x="144" y="165"/>
                  </a:lnTo>
                  <a:lnTo>
                    <a:pt x="146" y="157"/>
                  </a:lnTo>
                  <a:lnTo>
                    <a:pt x="147" y="147"/>
                  </a:lnTo>
                  <a:lnTo>
                    <a:pt x="148" y="136"/>
                  </a:lnTo>
                  <a:lnTo>
                    <a:pt x="148" y="127"/>
                  </a:lnTo>
                  <a:lnTo>
                    <a:pt x="147" y="116"/>
                  </a:lnTo>
                  <a:lnTo>
                    <a:pt x="146" y="105"/>
                  </a:lnTo>
                  <a:lnTo>
                    <a:pt x="144" y="93"/>
                  </a:lnTo>
                  <a:lnTo>
                    <a:pt x="142" y="81"/>
                  </a:lnTo>
                  <a:close/>
                </a:path>
              </a:pathLst>
            </a:custGeom>
            <a:solidFill>
              <a:srgbClr val="39417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427" name="组合 6075"/>
          <p:cNvGrpSpPr>
            <a:grpSpLocks/>
          </p:cNvGrpSpPr>
          <p:nvPr/>
        </p:nvGrpSpPr>
        <p:grpSpPr bwMode="auto">
          <a:xfrm>
            <a:off x="1388807" y="1977735"/>
            <a:ext cx="254235" cy="285752"/>
            <a:chOff x="4590002" y="66675"/>
            <a:chExt cx="520789" cy="541342"/>
          </a:xfrm>
        </p:grpSpPr>
        <p:sp>
          <p:nvSpPr>
            <p:cNvPr id="428" name="Freeform 995"/>
            <p:cNvSpPr>
              <a:spLocks/>
            </p:cNvSpPr>
            <p:nvPr/>
          </p:nvSpPr>
          <p:spPr bwMode="auto">
            <a:xfrm>
              <a:off x="4600046" y="140977"/>
              <a:ext cx="494964" cy="467040"/>
            </a:xfrm>
            <a:custGeom>
              <a:avLst/>
              <a:gdLst>
                <a:gd name="T0" fmla="*/ 560 w 1247"/>
                <a:gd name="T1" fmla="*/ 3 h 1180"/>
                <a:gd name="T2" fmla="*/ 468 w 1247"/>
                <a:gd name="T3" fmla="*/ 19 h 1180"/>
                <a:gd name="T4" fmla="*/ 381 w 1247"/>
                <a:gd name="T5" fmla="*/ 47 h 1180"/>
                <a:gd name="T6" fmla="*/ 300 w 1247"/>
                <a:gd name="T7" fmla="*/ 86 h 1180"/>
                <a:gd name="T8" fmla="*/ 227 w 1247"/>
                <a:gd name="T9" fmla="*/ 135 h 1180"/>
                <a:gd name="T10" fmla="*/ 162 w 1247"/>
                <a:gd name="T11" fmla="*/ 194 h 1180"/>
                <a:gd name="T12" fmla="*/ 107 w 1247"/>
                <a:gd name="T13" fmla="*/ 261 h 1180"/>
                <a:gd name="T14" fmla="*/ 62 w 1247"/>
                <a:gd name="T15" fmla="*/ 334 h 1180"/>
                <a:gd name="T16" fmla="*/ 28 w 1247"/>
                <a:gd name="T17" fmla="*/ 415 h 1180"/>
                <a:gd name="T18" fmla="*/ 8 w 1247"/>
                <a:gd name="T19" fmla="*/ 500 h 1180"/>
                <a:gd name="T20" fmla="*/ 0 w 1247"/>
                <a:gd name="T21" fmla="*/ 590 h 1180"/>
                <a:gd name="T22" fmla="*/ 8 w 1247"/>
                <a:gd name="T23" fmla="*/ 680 h 1180"/>
                <a:gd name="T24" fmla="*/ 28 w 1247"/>
                <a:gd name="T25" fmla="*/ 765 h 1180"/>
                <a:gd name="T26" fmla="*/ 62 w 1247"/>
                <a:gd name="T27" fmla="*/ 846 h 1180"/>
                <a:gd name="T28" fmla="*/ 107 w 1247"/>
                <a:gd name="T29" fmla="*/ 919 h 1180"/>
                <a:gd name="T30" fmla="*/ 162 w 1247"/>
                <a:gd name="T31" fmla="*/ 986 h 1180"/>
                <a:gd name="T32" fmla="*/ 227 w 1247"/>
                <a:gd name="T33" fmla="*/ 1045 h 1180"/>
                <a:gd name="T34" fmla="*/ 300 w 1247"/>
                <a:gd name="T35" fmla="*/ 1094 h 1180"/>
                <a:gd name="T36" fmla="*/ 381 w 1247"/>
                <a:gd name="T37" fmla="*/ 1133 h 1180"/>
                <a:gd name="T38" fmla="*/ 468 w 1247"/>
                <a:gd name="T39" fmla="*/ 1161 h 1180"/>
                <a:gd name="T40" fmla="*/ 560 w 1247"/>
                <a:gd name="T41" fmla="*/ 1176 h 1180"/>
                <a:gd name="T42" fmla="*/ 656 w 1247"/>
                <a:gd name="T43" fmla="*/ 1179 h 1180"/>
                <a:gd name="T44" fmla="*/ 749 w 1247"/>
                <a:gd name="T45" fmla="*/ 1168 h 1180"/>
                <a:gd name="T46" fmla="*/ 838 w 1247"/>
                <a:gd name="T47" fmla="*/ 1144 h 1180"/>
                <a:gd name="T48" fmla="*/ 921 w 1247"/>
                <a:gd name="T49" fmla="*/ 1108 h 1180"/>
                <a:gd name="T50" fmla="*/ 997 w 1247"/>
                <a:gd name="T51" fmla="*/ 1062 h 1180"/>
                <a:gd name="T52" fmla="*/ 1065 w 1247"/>
                <a:gd name="T53" fmla="*/ 1007 h 1180"/>
                <a:gd name="T54" fmla="*/ 1123 w 1247"/>
                <a:gd name="T55" fmla="*/ 943 h 1180"/>
                <a:gd name="T56" fmla="*/ 1172 w 1247"/>
                <a:gd name="T57" fmla="*/ 871 h 1180"/>
                <a:gd name="T58" fmla="*/ 1209 w 1247"/>
                <a:gd name="T59" fmla="*/ 793 h 1180"/>
                <a:gd name="T60" fmla="*/ 1234 w 1247"/>
                <a:gd name="T61" fmla="*/ 709 h 1180"/>
                <a:gd name="T62" fmla="*/ 1246 w 1247"/>
                <a:gd name="T63" fmla="*/ 620 h 1180"/>
                <a:gd name="T64" fmla="*/ 1244 w 1247"/>
                <a:gd name="T65" fmla="*/ 529 h 1180"/>
                <a:gd name="T66" fmla="*/ 1228 w 1247"/>
                <a:gd name="T67" fmla="*/ 443 h 1180"/>
                <a:gd name="T68" fmla="*/ 1199 w 1247"/>
                <a:gd name="T69" fmla="*/ 361 h 1180"/>
                <a:gd name="T70" fmla="*/ 1158 w 1247"/>
                <a:gd name="T71" fmla="*/ 284 h 1180"/>
                <a:gd name="T72" fmla="*/ 1105 w 1247"/>
                <a:gd name="T73" fmla="*/ 215 h 1180"/>
                <a:gd name="T74" fmla="*/ 1043 w 1247"/>
                <a:gd name="T75" fmla="*/ 154 h 1180"/>
                <a:gd name="T76" fmla="*/ 973 w 1247"/>
                <a:gd name="T77" fmla="*/ 101 h 1180"/>
                <a:gd name="T78" fmla="*/ 894 w 1247"/>
                <a:gd name="T79" fmla="*/ 59 h 1180"/>
                <a:gd name="T80" fmla="*/ 809 w 1247"/>
                <a:gd name="T81" fmla="*/ 26 h 1180"/>
                <a:gd name="T82" fmla="*/ 719 w 1247"/>
                <a:gd name="T83" fmla="*/ 7 h 1180"/>
                <a:gd name="T84" fmla="*/ 624 w 1247"/>
                <a:gd name="T85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47" h="1180">
                  <a:moveTo>
                    <a:pt x="624" y="0"/>
                  </a:moveTo>
                  <a:lnTo>
                    <a:pt x="592" y="1"/>
                  </a:lnTo>
                  <a:lnTo>
                    <a:pt x="560" y="3"/>
                  </a:lnTo>
                  <a:lnTo>
                    <a:pt x="529" y="7"/>
                  </a:lnTo>
                  <a:lnTo>
                    <a:pt x="498" y="12"/>
                  </a:lnTo>
                  <a:lnTo>
                    <a:pt x="468" y="19"/>
                  </a:lnTo>
                  <a:lnTo>
                    <a:pt x="438" y="26"/>
                  </a:lnTo>
                  <a:lnTo>
                    <a:pt x="409" y="36"/>
                  </a:lnTo>
                  <a:lnTo>
                    <a:pt x="381" y="47"/>
                  </a:lnTo>
                  <a:lnTo>
                    <a:pt x="353" y="59"/>
                  </a:lnTo>
                  <a:lnTo>
                    <a:pt x="326" y="72"/>
                  </a:lnTo>
                  <a:lnTo>
                    <a:pt x="300" y="86"/>
                  </a:lnTo>
                  <a:lnTo>
                    <a:pt x="275" y="101"/>
                  </a:lnTo>
                  <a:lnTo>
                    <a:pt x="251" y="117"/>
                  </a:lnTo>
                  <a:lnTo>
                    <a:pt x="227" y="135"/>
                  </a:lnTo>
                  <a:lnTo>
                    <a:pt x="204" y="154"/>
                  </a:lnTo>
                  <a:lnTo>
                    <a:pt x="183" y="173"/>
                  </a:lnTo>
                  <a:lnTo>
                    <a:pt x="162" y="194"/>
                  </a:lnTo>
                  <a:lnTo>
                    <a:pt x="143" y="215"/>
                  </a:lnTo>
                  <a:lnTo>
                    <a:pt x="124" y="237"/>
                  </a:lnTo>
                  <a:lnTo>
                    <a:pt x="107" y="261"/>
                  </a:lnTo>
                  <a:lnTo>
                    <a:pt x="91" y="284"/>
                  </a:lnTo>
                  <a:lnTo>
                    <a:pt x="76" y="309"/>
                  </a:lnTo>
                  <a:lnTo>
                    <a:pt x="62" y="334"/>
                  </a:lnTo>
                  <a:lnTo>
                    <a:pt x="50" y="361"/>
                  </a:lnTo>
                  <a:lnTo>
                    <a:pt x="38" y="387"/>
                  </a:lnTo>
                  <a:lnTo>
                    <a:pt x="28" y="415"/>
                  </a:lnTo>
                  <a:lnTo>
                    <a:pt x="19" y="443"/>
                  </a:lnTo>
                  <a:lnTo>
                    <a:pt x="13" y="471"/>
                  </a:lnTo>
                  <a:lnTo>
                    <a:pt x="8" y="500"/>
                  </a:lnTo>
                  <a:lnTo>
                    <a:pt x="3" y="529"/>
                  </a:lnTo>
                  <a:lnTo>
                    <a:pt x="1" y="560"/>
                  </a:lnTo>
                  <a:lnTo>
                    <a:pt x="0" y="590"/>
                  </a:lnTo>
                  <a:lnTo>
                    <a:pt x="1" y="620"/>
                  </a:lnTo>
                  <a:lnTo>
                    <a:pt x="3" y="650"/>
                  </a:lnTo>
                  <a:lnTo>
                    <a:pt x="8" y="680"/>
                  </a:lnTo>
                  <a:lnTo>
                    <a:pt x="13" y="709"/>
                  </a:lnTo>
                  <a:lnTo>
                    <a:pt x="19" y="738"/>
                  </a:lnTo>
                  <a:lnTo>
                    <a:pt x="28" y="765"/>
                  </a:lnTo>
                  <a:lnTo>
                    <a:pt x="38" y="793"/>
                  </a:lnTo>
                  <a:lnTo>
                    <a:pt x="50" y="820"/>
                  </a:lnTo>
                  <a:lnTo>
                    <a:pt x="62" y="846"/>
                  </a:lnTo>
                  <a:lnTo>
                    <a:pt x="76" y="871"/>
                  </a:lnTo>
                  <a:lnTo>
                    <a:pt x="91" y="896"/>
                  </a:lnTo>
                  <a:lnTo>
                    <a:pt x="107" y="919"/>
                  </a:lnTo>
                  <a:lnTo>
                    <a:pt x="124" y="943"/>
                  </a:lnTo>
                  <a:lnTo>
                    <a:pt x="143" y="965"/>
                  </a:lnTo>
                  <a:lnTo>
                    <a:pt x="162" y="986"/>
                  </a:lnTo>
                  <a:lnTo>
                    <a:pt x="183" y="1007"/>
                  </a:lnTo>
                  <a:lnTo>
                    <a:pt x="204" y="1026"/>
                  </a:lnTo>
                  <a:lnTo>
                    <a:pt x="227" y="1045"/>
                  </a:lnTo>
                  <a:lnTo>
                    <a:pt x="251" y="1062"/>
                  </a:lnTo>
                  <a:lnTo>
                    <a:pt x="275" y="1079"/>
                  </a:lnTo>
                  <a:lnTo>
                    <a:pt x="300" y="1094"/>
                  </a:lnTo>
                  <a:lnTo>
                    <a:pt x="326" y="1108"/>
                  </a:lnTo>
                  <a:lnTo>
                    <a:pt x="353" y="1121"/>
                  </a:lnTo>
                  <a:lnTo>
                    <a:pt x="381" y="1133"/>
                  </a:lnTo>
                  <a:lnTo>
                    <a:pt x="409" y="1144"/>
                  </a:lnTo>
                  <a:lnTo>
                    <a:pt x="438" y="1153"/>
                  </a:lnTo>
                  <a:lnTo>
                    <a:pt x="468" y="1161"/>
                  </a:lnTo>
                  <a:lnTo>
                    <a:pt x="498" y="1168"/>
                  </a:lnTo>
                  <a:lnTo>
                    <a:pt x="529" y="1172"/>
                  </a:lnTo>
                  <a:lnTo>
                    <a:pt x="560" y="1176"/>
                  </a:lnTo>
                  <a:lnTo>
                    <a:pt x="592" y="1179"/>
                  </a:lnTo>
                  <a:lnTo>
                    <a:pt x="624" y="1180"/>
                  </a:lnTo>
                  <a:lnTo>
                    <a:pt x="656" y="1179"/>
                  </a:lnTo>
                  <a:lnTo>
                    <a:pt x="688" y="1176"/>
                  </a:lnTo>
                  <a:lnTo>
                    <a:pt x="719" y="1172"/>
                  </a:lnTo>
                  <a:lnTo>
                    <a:pt x="749" y="1168"/>
                  </a:lnTo>
                  <a:lnTo>
                    <a:pt x="780" y="1161"/>
                  </a:lnTo>
                  <a:lnTo>
                    <a:pt x="809" y="1153"/>
                  </a:lnTo>
                  <a:lnTo>
                    <a:pt x="838" y="1144"/>
                  </a:lnTo>
                  <a:lnTo>
                    <a:pt x="866" y="1133"/>
                  </a:lnTo>
                  <a:lnTo>
                    <a:pt x="894" y="1121"/>
                  </a:lnTo>
                  <a:lnTo>
                    <a:pt x="921" y="1108"/>
                  </a:lnTo>
                  <a:lnTo>
                    <a:pt x="947" y="1094"/>
                  </a:lnTo>
                  <a:lnTo>
                    <a:pt x="973" y="1079"/>
                  </a:lnTo>
                  <a:lnTo>
                    <a:pt x="997" y="1062"/>
                  </a:lnTo>
                  <a:lnTo>
                    <a:pt x="1021" y="1045"/>
                  </a:lnTo>
                  <a:lnTo>
                    <a:pt x="1043" y="1026"/>
                  </a:lnTo>
                  <a:lnTo>
                    <a:pt x="1065" y="1007"/>
                  </a:lnTo>
                  <a:lnTo>
                    <a:pt x="1085" y="986"/>
                  </a:lnTo>
                  <a:lnTo>
                    <a:pt x="1105" y="965"/>
                  </a:lnTo>
                  <a:lnTo>
                    <a:pt x="1123" y="943"/>
                  </a:lnTo>
                  <a:lnTo>
                    <a:pt x="1140" y="919"/>
                  </a:lnTo>
                  <a:lnTo>
                    <a:pt x="1158" y="896"/>
                  </a:lnTo>
                  <a:lnTo>
                    <a:pt x="1172" y="871"/>
                  </a:lnTo>
                  <a:lnTo>
                    <a:pt x="1186" y="846"/>
                  </a:lnTo>
                  <a:lnTo>
                    <a:pt x="1199" y="820"/>
                  </a:lnTo>
                  <a:lnTo>
                    <a:pt x="1209" y="793"/>
                  </a:lnTo>
                  <a:lnTo>
                    <a:pt x="1219" y="765"/>
                  </a:lnTo>
                  <a:lnTo>
                    <a:pt x="1228" y="738"/>
                  </a:lnTo>
                  <a:lnTo>
                    <a:pt x="1234" y="709"/>
                  </a:lnTo>
                  <a:lnTo>
                    <a:pt x="1240" y="680"/>
                  </a:lnTo>
                  <a:lnTo>
                    <a:pt x="1244" y="650"/>
                  </a:lnTo>
                  <a:lnTo>
                    <a:pt x="1246" y="620"/>
                  </a:lnTo>
                  <a:lnTo>
                    <a:pt x="1247" y="590"/>
                  </a:lnTo>
                  <a:lnTo>
                    <a:pt x="1246" y="560"/>
                  </a:lnTo>
                  <a:lnTo>
                    <a:pt x="1244" y="529"/>
                  </a:lnTo>
                  <a:lnTo>
                    <a:pt x="1240" y="500"/>
                  </a:lnTo>
                  <a:lnTo>
                    <a:pt x="1234" y="471"/>
                  </a:lnTo>
                  <a:lnTo>
                    <a:pt x="1228" y="443"/>
                  </a:lnTo>
                  <a:lnTo>
                    <a:pt x="1219" y="415"/>
                  </a:lnTo>
                  <a:lnTo>
                    <a:pt x="1209" y="387"/>
                  </a:lnTo>
                  <a:lnTo>
                    <a:pt x="1199" y="361"/>
                  </a:lnTo>
                  <a:lnTo>
                    <a:pt x="1186" y="334"/>
                  </a:lnTo>
                  <a:lnTo>
                    <a:pt x="1172" y="309"/>
                  </a:lnTo>
                  <a:lnTo>
                    <a:pt x="1158" y="284"/>
                  </a:lnTo>
                  <a:lnTo>
                    <a:pt x="1140" y="261"/>
                  </a:lnTo>
                  <a:lnTo>
                    <a:pt x="1123" y="237"/>
                  </a:lnTo>
                  <a:lnTo>
                    <a:pt x="1105" y="215"/>
                  </a:lnTo>
                  <a:lnTo>
                    <a:pt x="1085" y="194"/>
                  </a:lnTo>
                  <a:lnTo>
                    <a:pt x="1065" y="173"/>
                  </a:lnTo>
                  <a:lnTo>
                    <a:pt x="1043" y="154"/>
                  </a:lnTo>
                  <a:lnTo>
                    <a:pt x="1021" y="135"/>
                  </a:lnTo>
                  <a:lnTo>
                    <a:pt x="997" y="117"/>
                  </a:lnTo>
                  <a:lnTo>
                    <a:pt x="973" y="101"/>
                  </a:lnTo>
                  <a:lnTo>
                    <a:pt x="947" y="86"/>
                  </a:lnTo>
                  <a:lnTo>
                    <a:pt x="921" y="72"/>
                  </a:lnTo>
                  <a:lnTo>
                    <a:pt x="894" y="59"/>
                  </a:lnTo>
                  <a:lnTo>
                    <a:pt x="866" y="47"/>
                  </a:lnTo>
                  <a:lnTo>
                    <a:pt x="838" y="36"/>
                  </a:lnTo>
                  <a:lnTo>
                    <a:pt x="809" y="26"/>
                  </a:lnTo>
                  <a:lnTo>
                    <a:pt x="780" y="19"/>
                  </a:lnTo>
                  <a:lnTo>
                    <a:pt x="749" y="12"/>
                  </a:lnTo>
                  <a:lnTo>
                    <a:pt x="719" y="7"/>
                  </a:lnTo>
                  <a:lnTo>
                    <a:pt x="688" y="3"/>
                  </a:lnTo>
                  <a:lnTo>
                    <a:pt x="656" y="1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6B83B2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29" name="Freeform 996"/>
            <p:cNvSpPr>
              <a:spLocks/>
            </p:cNvSpPr>
            <p:nvPr/>
          </p:nvSpPr>
          <p:spPr bwMode="auto">
            <a:xfrm>
              <a:off x="4634478" y="301521"/>
              <a:ext cx="426099" cy="283939"/>
            </a:xfrm>
            <a:custGeom>
              <a:avLst/>
              <a:gdLst>
                <a:gd name="T0" fmla="*/ 1071 w 1071"/>
                <a:gd name="T1" fmla="*/ 236 h 715"/>
                <a:gd name="T2" fmla="*/ 1065 w 1071"/>
                <a:gd name="T3" fmla="*/ 288 h 715"/>
                <a:gd name="T4" fmla="*/ 1055 w 1071"/>
                <a:gd name="T5" fmla="*/ 336 h 715"/>
                <a:gd name="T6" fmla="*/ 1038 w 1071"/>
                <a:gd name="T7" fmla="*/ 384 h 715"/>
                <a:gd name="T8" fmla="*/ 1018 w 1071"/>
                <a:gd name="T9" fmla="*/ 429 h 715"/>
                <a:gd name="T10" fmla="*/ 993 w 1071"/>
                <a:gd name="T11" fmla="*/ 472 h 715"/>
                <a:gd name="T12" fmla="*/ 964 w 1071"/>
                <a:gd name="T13" fmla="*/ 513 h 715"/>
                <a:gd name="T14" fmla="*/ 932 w 1071"/>
                <a:gd name="T15" fmla="*/ 550 h 715"/>
                <a:gd name="T16" fmla="*/ 895 w 1071"/>
                <a:gd name="T17" fmla="*/ 585 h 715"/>
                <a:gd name="T18" fmla="*/ 856 w 1071"/>
                <a:gd name="T19" fmla="*/ 616 h 715"/>
                <a:gd name="T20" fmla="*/ 813 w 1071"/>
                <a:gd name="T21" fmla="*/ 643 h 715"/>
                <a:gd name="T22" fmla="*/ 767 w 1071"/>
                <a:gd name="T23" fmla="*/ 666 h 715"/>
                <a:gd name="T24" fmla="*/ 719 w 1071"/>
                <a:gd name="T25" fmla="*/ 685 h 715"/>
                <a:gd name="T26" fmla="*/ 669 w 1071"/>
                <a:gd name="T27" fmla="*/ 700 h 715"/>
                <a:gd name="T28" fmla="*/ 616 w 1071"/>
                <a:gd name="T29" fmla="*/ 710 h 715"/>
                <a:gd name="T30" fmla="*/ 562 w 1071"/>
                <a:gd name="T31" fmla="*/ 715 h 715"/>
                <a:gd name="T32" fmla="*/ 507 w 1071"/>
                <a:gd name="T33" fmla="*/ 715 h 715"/>
                <a:gd name="T34" fmla="*/ 453 w 1071"/>
                <a:gd name="T35" fmla="*/ 710 h 715"/>
                <a:gd name="T36" fmla="*/ 401 w 1071"/>
                <a:gd name="T37" fmla="*/ 700 h 715"/>
                <a:gd name="T38" fmla="*/ 351 w 1071"/>
                <a:gd name="T39" fmla="*/ 685 h 715"/>
                <a:gd name="T40" fmla="*/ 302 w 1071"/>
                <a:gd name="T41" fmla="*/ 666 h 715"/>
                <a:gd name="T42" fmla="*/ 257 w 1071"/>
                <a:gd name="T43" fmla="*/ 643 h 715"/>
                <a:gd name="T44" fmla="*/ 215 w 1071"/>
                <a:gd name="T45" fmla="*/ 616 h 715"/>
                <a:gd name="T46" fmla="*/ 175 w 1071"/>
                <a:gd name="T47" fmla="*/ 585 h 715"/>
                <a:gd name="T48" fmla="*/ 138 w 1071"/>
                <a:gd name="T49" fmla="*/ 550 h 715"/>
                <a:gd name="T50" fmla="*/ 105 w 1071"/>
                <a:gd name="T51" fmla="*/ 513 h 715"/>
                <a:gd name="T52" fmla="*/ 76 w 1071"/>
                <a:gd name="T53" fmla="*/ 472 h 715"/>
                <a:gd name="T54" fmla="*/ 51 w 1071"/>
                <a:gd name="T55" fmla="*/ 429 h 715"/>
                <a:gd name="T56" fmla="*/ 32 w 1071"/>
                <a:gd name="T57" fmla="*/ 384 h 715"/>
                <a:gd name="T58" fmla="*/ 16 w 1071"/>
                <a:gd name="T59" fmla="*/ 336 h 715"/>
                <a:gd name="T60" fmla="*/ 5 w 1071"/>
                <a:gd name="T61" fmla="*/ 288 h 715"/>
                <a:gd name="T62" fmla="*/ 0 w 1071"/>
                <a:gd name="T63" fmla="*/ 236 h 715"/>
                <a:gd name="T64" fmla="*/ 3 w 1071"/>
                <a:gd name="T65" fmla="*/ 185 h 715"/>
                <a:gd name="T66" fmla="*/ 26 w 1071"/>
                <a:gd name="T67" fmla="*/ 138 h 715"/>
                <a:gd name="T68" fmla="*/ 70 w 1071"/>
                <a:gd name="T69" fmla="*/ 100 h 715"/>
                <a:gd name="T70" fmla="*/ 130 w 1071"/>
                <a:gd name="T71" fmla="*/ 67 h 715"/>
                <a:gd name="T72" fmla="*/ 206 w 1071"/>
                <a:gd name="T73" fmla="*/ 41 h 715"/>
                <a:gd name="T74" fmla="*/ 292 w 1071"/>
                <a:gd name="T75" fmla="*/ 21 h 715"/>
                <a:gd name="T76" fmla="*/ 386 w 1071"/>
                <a:gd name="T77" fmla="*/ 8 h 715"/>
                <a:gd name="T78" fmla="*/ 486 w 1071"/>
                <a:gd name="T79" fmla="*/ 1 h 715"/>
                <a:gd name="T80" fmla="*/ 585 w 1071"/>
                <a:gd name="T81" fmla="*/ 1 h 715"/>
                <a:gd name="T82" fmla="*/ 684 w 1071"/>
                <a:gd name="T83" fmla="*/ 8 h 715"/>
                <a:gd name="T84" fmla="*/ 778 w 1071"/>
                <a:gd name="T85" fmla="*/ 21 h 715"/>
                <a:gd name="T86" fmla="*/ 865 w 1071"/>
                <a:gd name="T87" fmla="*/ 41 h 715"/>
                <a:gd name="T88" fmla="*/ 940 w 1071"/>
                <a:gd name="T89" fmla="*/ 67 h 715"/>
                <a:gd name="T90" fmla="*/ 1001 w 1071"/>
                <a:gd name="T91" fmla="*/ 100 h 715"/>
                <a:gd name="T92" fmla="*/ 1045 w 1071"/>
                <a:gd name="T93" fmla="*/ 138 h 715"/>
                <a:gd name="T94" fmla="*/ 1068 w 1071"/>
                <a:gd name="T95" fmla="*/ 185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71" h="715">
                  <a:moveTo>
                    <a:pt x="1071" y="210"/>
                  </a:moveTo>
                  <a:lnTo>
                    <a:pt x="1071" y="236"/>
                  </a:lnTo>
                  <a:lnTo>
                    <a:pt x="1069" y="262"/>
                  </a:lnTo>
                  <a:lnTo>
                    <a:pt x="1065" y="288"/>
                  </a:lnTo>
                  <a:lnTo>
                    <a:pt x="1060" y="312"/>
                  </a:lnTo>
                  <a:lnTo>
                    <a:pt x="1055" y="336"/>
                  </a:lnTo>
                  <a:lnTo>
                    <a:pt x="1047" y="361"/>
                  </a:lnTo>
                  <a:lnTo>
                    <a:pt x="1038" y="384"/>
                  </a:lnTo>
                  <a:lnTo>
                    <a:pt x="1029" y="407"/>
                  </a:lnTo>
                  <a:lnTo>
                    <a:pt x="1018" y="429"/>
                  </a:lnTo>
                  <a:lnTo>
                    <a:pt x="1006" y="452"/>
                  </a:lnTo>
                  <a:lnTo>
                    <a:pt x="993" y="472"/>
                  </a:lnTo>
                  <a:lnTo>
                    <a:pt x="979" y="493"/>
                  </a:lnTo>
                  <a:lnTo>
                    <a:pt x="964" y="513"/>
                  </a:lnTo>
                  <a:lnTo>
                    <a:pt x="949" y="532"/>
                  </a:lnTo>
                  <a:lnTo>
                    <a:pt x="932" y="550"/>
                  </a:lnTo>
                  <a:lnTo>
                    <a:pt x="914" y="567"/>
                  </a:lnTo>
                  <a:lnTo>
                    <a:pt x="895" y="585"/>
                  </a:lnTo>
                  <a:lnTo>
                    <a:pt x="875" y="601"/>
                  </a:lnTo>
                  <a:lnTo>
                    <a:pt x="856" y="616"/>
                  </a:lnTo>
                  <a:lnTo>
                    <a:pt x="834" y="630"/>
                  </a:lnTo>
                  <a:lnTo>
                    <a:pt x="813" y="643"/>
                  </a:lnTo>
                  <a:lnTo>
                    <a:pt x="790" y="655"/>
                  </a:lnTo>
                  <a:lnTo>
                    <a:pt x="767" y="666"/>
                  </a:lnTo>
                  <a:lnTo>
                    <a:pt x="744" y="676"/>
                  </a:lnTo>
                  <a:lnTo>
                    <a:pt x="719" y="685"/>
                  </a:lnTo>
                  <a:lnTo>
                    <a:pt x="694" y="693"/>
                  </a:lnTo>
                  <a:lnTo>
                    <a:pt x="669" y="700"/>
                  </a:lnTo>
                  <a:lnTo>
                    <a:pt x="643" y="705"/>
                  </a:lnTo>
                  <a:lnTo>
                    <a:pt x="616" y="710"/>
                  </a:lnTo>
                  <a:lnTo>
                    <a:pt x="590" y="713"/>
                  </a:lnTo>
                  <a:lnTo>
                    <a:pt x="562" y="715"/>
                  </a:lnTo>
                  <a:lnTo>
                    <a:pt x="535" y="715"/>
                  </a:lnTo>
                  <a:lnTo>
                    <a:pt x="507" y="715"/>
                  </a:lnTo>
                  <a:lnTo>
                    <a:pt x="480" y="713"/>
                  </a:lnTo>
                  <a:lnTo>
                    <a:pt x="453" y="710"/>
                  </a:lnTo>
                  <a:lnTo>
                    <a:pt x="427" y="705"/>
                  </a:lnTo>
                  <a:lnTo>
                    <a:pt x="401" y="700"/>
                  </a:lnTo>
                  <a:lnTo>
                    <a:pt x="375" y="693"/>
                  </a:lnTo>
                  <a:lnTo>
                    <a:pt x="351" y="685"/>
                  </a:lnTo>
                  <a:lnTo>
                    <a:pt x="326" y="676"/>
                  </a:lnTo>
                  <a:lnTo>
                    <a:pt x="302" y="666"/>
                  </a:lnTo>
                  <a:lnTo>
                    <a:pt x="279" y="655"/>
                  </a:lnTo>
                  <a:lnTo>
                    <a:pt x="257" y="643"/>
                  </a:lnTo>
                  <a:lnTo>
                    <a:pt x="235" y="630"/>
                  </a:lnTo>
                  <a:lnTo>
                    <a:pt x="215" y="616"/>
                  </a:lnTo>
                  <a:lnTo>
                    <a:pt x="194" y="601"/>
                  </a:lnTo>
                  <a:lnTo>
                    <a:pt x="175" y="585"/>
                  </a:lnTo>
                  <a:lnTo>
                    <a:pt x="156" y="567"/>
                  </a:lnTo>
                  <a:lnTo>
                    <a:pt x="138" y="550"/>
                  </a:lnTo>
                  <a:lnTo>
                    <a:pt x="122" y="532"/>
                  </a:lnTo>
                  <a:lnTo>
                    <a:pt x="105" y="513"/>
                  </a:lnTo>
                  <a:lnTo>
                    <a:pt x="90" y="493"/>
                  </a:lnTo>
                  <a:lnTo>
                    <a:pt x="76" y="472"/>
                  </a:lnTo>
                  <a:lnTo>
                    <a:pt x="63" y="452"/>
                  </a:lnTo>
                  <a:lnTo>
                    <a:pt x="51" y="429"/>
                  </a:lnTo>
                  <a:lnTo>
                    <a:pt x="42" y="407"/>
                  </a:lnTo>
                  <a:lnTo>
                    <a:pt x="32" y="384"/>
                  </a:lnTo>
                  <a:lnTo>
                    <a:pt x="23" y="361"/>
                  </a:lnTo>
                  <a:lnTo>
                    <a:pt x="16" y="336"/>
                  </a:lnTo>
                  <a:lnTo>
                    <a:pt x="10" y="312"/>
                  </a:lnTo>
                  <a:lnTo>
                    <a:pt x="5" y="288"/>
                  </a:lnTo>
                  <a:lnTo>
                    <a:pt x="2" y="262"/>
                  </a:lnTo>
                  <a:lnTo>
                    <a:pt x="0" y="236"/>
                  </a:lnTo>
                  <a:lnTo>
                    <a:pt x="0" y="210"/>
                  </a:lnTo>
                  <a:lnTo>
                    <a:pt x="3" y="185"/>
                  </a:lnTo>
                  <a:lnTo>
                    <a:pt x="12" y="161"/>
                  </a:lnTo>
                  <a:lnTo>
                    <a:pt x="26" y="138"/>
                  </a:lnTo>
                  <a:lnTo>
                    <a:pt x="45" y="118"/>
                  </a:lnTo>
                  <a:lnTo>
                    <a:pt x="70" y="100"/>
                  </a:lnTo>
                  <a:lnTo>
                    <a:pt x="98" y="82"/>
                  </a:lnTo>
                  <a:lnTo>
                    <a:pt x="130" y="67"/>
                  </a:lnTo>
                  <a:lnTo>
                    <a:pt x="167" y="53"/>
                  </a:lnTo>
                  <a:lnTo>
                    <a:pt x="206" y="41"/>
                  </a:lnTo>
                  <a:lnTo>
                    <a:pt x="248" y="30"/>
                  </a:lnTo>
                  <a:lnTo>
                    <a:pt x="292" y="21"/>
                  </a:lnTo>
                  <a:lnTo>
                    <a:pt x="339" y="14"/>
                  </a:lnTo>
                  <a:lnTo>
                    <a:pt x="386" y="8"/>
                  </a:lnTo>
                  <a:lnTo>
                    <a:pt x="435" y="3"/>
                  </a:lnTo>
                  <a:lnTo>
                    <a:pt x="486" y="1"/>
                  </a:lnTo>
                  <a:lnTo>
                    <a:pt x="535" y="0"/>
                  </a:lnTo>
                  <a:lnTo>
                    <a:pt x="585" y="1"/>
                  </a:lnTo>
                  <a:lnTo>
                    <a:pt x="636" y="3"/>
                  </a:lnTo>
                  <a:lnTo>
                    <a:pt x="684" y="8"/>
                  </a:lnTo>
                  <a:lnTo>
                    <a:pt x="732" y="14"/>
                  </a:lnTo>
                  <a:lnTo>
                    <a:pt x="778" y="21"/>
                  </a:lnTo>
                  <a:lnTo>
                    <a:pt x="823" y="30"/>
                  </a:lnTo>
                  <a:lnTo>
                    <a:pt x="865" y="41"/>
                  </a:lnTo>
                  <a:lnTo>
                    <a:pt x="904" y="53"/>
                  </a:lnTo>
                  <a:lnTo>
                    <a:pt x="940" y="67"/>
                  </a:lnTo>
                  <a:lnTo>
                    <a:pt x="973" y="82"/>
                  </a:lnTo>
                  <a:lnTo>
                    <a:pt x="1001" y="100"/>
                  </a:lnTo>
                  <a:lnTo>
                    <a:pt x="1026" y="118"/>
                  </a:lnTo>
                  <a:lnTo>
                    <a:pt x="1045" y="138"/>
                  </a:lnTo>
                  <a:lnTo>
                    <a:pt x="1059" y="161"/>
                  </a:lnTo>
                  <a:lnTo>
                    <a:pt x="1068" y="185"/>
                  </a:lnTo>
                  <a:lnTo>
                    <a:pt x="1071" y="210"/>
                  </a:lnTo>
                  <a:close/>
                </a:path>
              </a:pathLst>
            </a:custGeom>
            <a:solidFill>
              <a:srgbClr val="4D5B81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30" name="Freeform 997"/>
            <p:cNvSpPr>
              <a:spLocks/>
            </p:cNvSpPr>
            <p:nvPr/>
          </p:nvSpPr>
          <p:spPr bwMode="auto">
            <a:xfrm>
              <a:off x="4600046" y="278966"/>
              <a:ext cx="494964" cy="224232"/>
            </a:xfrm>
            <a:custGeom>
              <a:avLst/>
              <a:gdLst>
                <a:gd name="T0" fmla="*/ 1218 w 1247"/>
                <a:gd name="T1" fmla="*/ 116 h 565"/>
                <a:gd name="T2" fmla="*/ 1223 w 1247"/>
                <a:gd name="T3" fmla="*/ 137 h 565"/>
                <a:gd name="T4" fmla="*/ 1226 w 1247"/>
                <a:gd name="T5" fmla="*/ 138 h 565"/>
                <a:gd name="T6" fmla="*/ 1234 w 1247"/>
                <a:gd name="T7" fmla="*/ 130 h 565"/>
                <a:gd name="T8" fmla="*/ 1240 w 1247"/>
                <a:gd name="T9" fmla="*/ 127 h 565"/>
                <a:gd name="T10" fmla="*/ 1244 w 1247"/>
                <a:gd name="T11" fmla="*/ 138 h 565"/>
                <a:gd name="T12" fmla="*/ 1247 w 1247"/>
                <a:gd name="T13" fmla="*/ 195 h 565"/>
                <a:gd name="T14" fmla="*/ 1247 w 1247"/>
                <a:gd name="T15" fmla="*/ 260 h 565"/>
                <a:gd name="T16" fmla="*/ 1247 w 1247"/>
                <a:gd name="T17" fmla="*/ 220 h 565"/>
                <a:gd name="T18" fmla="*/ 1246 w 1247"/>
                <a:gd name="T19" fmla="*/ 244 h 565"/>
                <a:gd name="T20" fmla="*/ 1234 w 1247"/>
                <a:gd name="T21" fmla="*/ 293 h 565"/>
                <a:gd name="T22" fmla="*/ 1212 w 1247"/>
                <a:gd name="T23" fmla="*/ 339 h 565"/>
                <a:gd name="T24" fmla="*/ 1175 w 1247"/>
                <a:gd name="T25" fmla="*/ 384 h 565"/>
                <a:gd name="T26" fmla="*/ 1126 w 1247"/>
                <a:gd name="T27" fmla="*/ 427 h 565"/>
                <a:gd name="T28" fmla="*/ 1066 w 1247"/>
                <a:gd name="T29" fmla="*/ 465 h 565"/>
                <a:gd name="T30" fmla="*/ 995 w 1247"/>
                <a:gd name="T31" fmla="*/ 499 h 565"/>
                <a:gd name="T32" fmla="*/ 916 w 1247"/>
                <a:gd name="T33" fmla="*/ 526 h 565"/>
                <a:gd name="T34" fmla="*/ 832 w 1247"/>
                <a:gd name="T35" fmla="*/ 546 h 565"/>
                <a:gd name="T36" fmla="*/ 745 w 1247"/>
                <a:gd name="T37" fmla="*/ 558 h 565"/>
                <a:gd name="T38" fmla="*/ 656 w 1247"/>
                <a:gd name="T39" fmla="*/ 565 h 565"/>
                <a:gd name="T40" fmla="*/ 566 w 1247"/>
                <a:gd name="T41" fmla="*/ 564 h 565"/>
                <a:gd name="T42" fmla="*/ 477 w 1247"/>
                <a:gd name="T43" fmla="*/ 555 h 565"/>
                <a:gd name="T44" fmla="*/ 391 w 1247"/>
                <a:gd name="T45" fmla="*/ 540 h 565"/>
                <a:gd name="T46" fmla="*/ 309 w 1247"/>
                <a:gd name="T47" fmla="*/ 518 h 565"/>
                <a:gd name="T48" fmla="*/ 232 w 1247"/>
                <a:gd name="T49" fmla="*/ 489 h 565"/>
                <a:gd name="T50" fmla="*/ 162 w 1247"/>
                <a:gd name="T51" fmla="*/ 454 h 565"/>
                <a:gd name="T52" fmla="*/ 105 w 1247"/>
                <a:gd name="T53" fmla="*/ 413 h 565"/>
                <a:gd name="T54" fmla="*/ 60 w 1247"/>
                <a:gd name="T55" fmla="*/ 368 h 565"/>
                <a:gd name="T56" fmla="*/ 26 w 1247"/>
                <a:gd name="T57" fmla="*/ 322 h 565"/>
                <a:gd name="T58" fmla="*/ 7 w 1247"/>
                <a:gd name="T59" fmla="*/ 273 h 565"/>
                <a:gd name="T60" fmla="*/ 0 w 1247"/>
                <a:gd name="T61" fmla="*/ 224 h 565"/>
                <a:gd name="T62" fmla="*/ 1 w 1247"/>
                <a:gd name="T63" fmla="*/ 206 h 565"/>
                <a:gd name="T64" fmla="*/ 1 w 1247"/>
                <a:gd name="T65" fmla="*/ 139 h 565"/>
                <a:gd name="T66" fmla="*/ 2 w 1247"/>
                <a:gd name="T67" fmla="*/ 36 h 565"/>
                <a:gd name="T68" fmla="*/ 7 w 1247"/>
                <a:gd name="T69" fmla="*/ 2 h 565"/>
                <a:gd name="T70" fmla="*/ 11 w 1247"/>
                <a:gd name="T71" fmla="*/ 0 h 565"/>
                <a:gd name="T72" fmla="*/ 17 w 1247"/>
                <a:gd name="T73" fmla="*/ 12 h 565"/>
                <a:gd name="T74" fmla="*/ 33 w 1247"/>
                <a:gd name="T75" fmla="*/ 60 h 565"/>
                <a:gd name="T76" fmla="*/ 37 w 1247"/>
                <a:gd name="T77" fmla="*/ 99 h 565"/>
                <a:gd name="T78" fmla="*/ 55 w 1247"/>
                <a:gd name="T79" fmla="*/ 148 h 565"/>
                <a:gd name="T80" fmla="*/ 88 w 1247"/>
                <a:gd name="T81" fmla="*/ 194 h 565"/>
                <a:gd name="T82" fmla="*/ 133 w 1247"/>
                <a:gd name="T83" fmla="*/ 239 h 565"/>
                <a:gd name="T84" fmla="*/ 191 w 1247"/>
                <a:gd name="T85" fmla="*/ 280 h 565"/>
                <a:gd name="T86" fmla="*/ 257 w 1247"/>
                <a:gd name="T87" fmla="*/ 316 h 565"/>
                <a:gd name="T88" fmla="*/ 324 w 1247"/>
                <a:gd name="T89" fmla="*/ 345 h 565"/>
                <a:gd name="T90" fmla="*/ 393 w 1247"/>
                <a:gd name="T91" fmla="*/ 365 h 565"/>
                <a:gd name="T92" fmla="*/ 464 w 1247"/>
                <a:gd name="T93" fmla="*/ 378 h 565"/>
                <a:gd name="T94" fmla="*/ 562 w 1247"/>
                <a:gd name="T95" fmla="*/ 388 h 565"/>
                <a:gd name="T96" fmla="*/ 664 w 1247"/>
                <a:gd name="T97" fmla="*/ 389 h 565"/>
                <a:gd name="T98" fmla="*/ 744 w 1247"/>
                <a:gd name="T99" fmla="*/ 383 h 565"/>
                <a:gd name="T100" fmla="*/ 824 w 1247"/>
                <a:gd name="T101" fmla="*/ 372 h 565"/>
                <a:gd name="T102" fmla="*/ 902 w 1247"/>
                <a:gd name="T103" fmla="*/ 352 h 565"/>
                <a:gd name="T104" fmla="*/ 977 w 1247"/>
                <a:gd name="T105" fmla="*/ 324 h 565"/>
                <a:gd name="T106" fmla="*/ 1048 w 1247"/>
                <a:gd name="T107" fmla="*/ 288 h 565"/>
                <a:gd name="T108" fmla="*/ 1107 w 1247"/>
                <a:gd name="T109" fmla="*/ 249 h 565"/>
                <a:gd name="T110" fmla="*/ 1153 w 1247"/>
                <a:gd name="T111" fmla="*/ 208 h 565"/>
                <a:gd name="T112" fmla="*/ 1188 w 1247"/>
                <a:gd name="T113" fmla="*/ 164 h 565"/>
                <a:gd name="T114" fmla="*/ 1210 w 1247"/>
                <a:gd name="T115" fmla="*/ 119 h 565"/>
                <a:gd name="T116" fmla="*/ 1217 w 1247"/>
                <a:gd name="T117" fmla="*/ 7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47" h="565">
                  <a:moveTo>
                    <a:pt x="1217" y="70"/>
                  </a:moveTo>
                  <a:lnTo>
                    <a:pt x="1217" y="96"/>
                  </a:lnTo>
                  <a:lnTo>
                    <a:pt x="1218" y="116"/>
                  </a:lnTo>
                  <a:lnTo>
                    <a:pt x="1219" y="127"/>
                  </a:lnTo>
                  <a:lnTo>
                    <a:pt x="1221" y="135"/>
                  </a:lnTo>
                  <a:lnTo>
                    <a:pt x="1223" y="137"/>
                  </a:lnTo>
                  <a:lnTo>
                    <a:pt x="1224" y="138"/>
                  </a:lnTo>
                  <a:lnTo>
                    <a:pt x="1225" y="138"/>
                  </a:lnTo>
                  <a:lnTo>
                    <a:pt x="1226" y="138"/>
                  </a:lnTo>
                  <a:lnTo>
                    <a:pt x="1229" y="136"/>
                  </a:lnTo>
                  <a:lnTo>
                    <a:pt x="1232" y="133"/>
                  </a:lnTo>
                  <a:lnTo>
                    <a:pt x="1234" y="130"/>
                  </a:lnTo>
                  <a:lnTo>
                    <a:pt x="1238" y="127"/>
                  </a:lnTo>
                  <a:lnTo>
                    <a:pt x="1239" y="127"/>
                  </a:lnTo>
                  <a:lnTo>
                    <a:pt x="1240" y="127"/>
                  </a:lnTo>
                  <a:lnTo>
                    <a:pt x="1241" y="129"/>
                  </a:lnTo>
                  <a:lnTo>
                    <a:pt x="1242" y="131"/>
                  </a:lnTo>
                  <a:lnTo>
                    <a:pt x="1244" y="138"/>
                  </a:lnTo>
                  <a:lnTo>
                    <a:pt x="1245" y="150"/>
                  </a:lnTo>
                  <a:lnTo>
                    <a:pt x="1246" y="170"/>
                  </a:lnTo>
                  <a:lnTo>
                    <a:pt x="1247" y="195"/>
                  </a:lnTo>
                  <a:lnTo>
                    <a:pt x="1247" y="241"/>
                  </a:lnTo>
                  <a:lnTo>
                    <a:pt x="1247" y="259"/>
                  </a:lnTo>
                  <a:lnTo>
                    <a:pt x="1247" y="260"/>
                  </a:lnTo>
                  <a:lnTo>
                    <a:pt x="1247" y="249"/>
                  </a:lnTo>
                  <a:lnTo>
                    <a:pt x="1247" y="233"/>
                  </a:lnTo>
                  <a:lnTo>
                    <a:pt x="1247" y="220"/>
                  </a:lnTo>
                  <a:lnTo>
                    <a:pt x="1247" y="216"/>
                  </a:lnTo>
                  <a:lnTo>
                    <a:pt x="1247" y="228"/>
                  </a:lnTo>
                  <a:lnTo>
                    <a:pt x="1246" y="244"/>
                  </a:lnTo>
                  <a:lnTo>
                    <a:pt x="1244" y="260"/>
                  </a:lnTo>
                  <a:lnTo>
                    <a:pt x="1240" y="276"/>
                  </a:lnTo>
                  <a:lnTo>
                    <a:pt x="1234" y="293"/>
                  </a:lnTo>
                  <a:lnTo>
                    <a:pt x="1228" y="308"/>
                  </a:lnTo>
                  <a:lnTo>
                    <a:pt x="1220" y="324"/>
                  </a:lnTo>
                  <a:lnTo>
                    <a:pt x="1212" y="339"/>
                  </a:lnTo>
                  <a:lnTo>
                    <a:pt x="1201" y="354"/>
                  </a:lnTo>
                  <a:lnTo>
                    <a:pt x="1189" y="369"/>
                  </a:lnTo>
                  <a:lnTo>
                    <a:pt x="1175" y="384"/>
                  </a:lnTo>
                  <a:lnTo>
                    <a:pt x="1161" y="399"/>
                  </a:lnTo>
                  <a:lnTo>
                    <a:pt x="1145" y="414"/>
                  </a:lnTo>
                  <a:lnTo>
                    <a:pt x="1126" y="427"/>
                  </a:lnTo>
                  <a:lnTo>
                    <a:pt x="1108" y="441"/>
                  </a:lnTo>
                  <a:lnTo>
                    <a:pt x="1088" y="454"/>
                  </a:lnTo>
                  <a:lnTo>
                    <a:pt x="1066" y="465"/>
                  </a:lnTo>
                  <a:lnTo>
                    <a:pt x="1043" y="477"/>
                  </a:lnTo>
                  <a:lnTo>
                    <a:pt x="1018" y="489"/>
                  </a:lnTo>
                  <a:lnTo>
                    <a:pt x="995" y="499"/>
                  </a:lnTo>
                  <a:lnTo>
                    <a:pt x="969" y="509"/>
                  </a:lnTo>
                  <a:lnTo>
                    <a:pt x="943" y="518"/>
                  </a:lnTo>
                  <a:lnTo>
                    <a:pt x="916" y="526"/>
                  </a:lnTo>
                  <a:lnTo>
                    <a:pt x="888" y="534"/>
                  </a:lnTo>
                  <a:lnTo>
                    <a:pt x="861" y="540"/>
                  </a:lnTo>
                  <a:lnTo>
                    <a:pt x="832" y="546"/>
                  </a:lnTo>
                  <a:lnTo>
                    <a:pt x="804" y="551"/>
                  </a:lnTo>
                  <a:lnTo>
                    <a:pt x="774" y="555"/>
                  </a:lnTo>
                  <a:lnTo>
                    <a:pt x="745" y="558"/>
                  </a:lnTo>
                  <a:lnTo>
                    <a:pt x="715" y="562"/>
                  </a:lnTo>
                  <a:lnTo>
                    <a:pt x="686" y="564"/>
                  </a:lnTo>
                  <a:lnTo>
                    <a:pt x="656" y="565"/>
                  </a:lnTo>
                  <a:lnTo>
                    <a:pt x="626" y="565"/>
                  </a:lnTo>
                  <a:lnTo>
                    <a:pt x="596" y="565"/>
                  </a:lnTo>
                  <a:lnTo>
                    <a:pt x="566" y="564"/>
                  </a:lnTo>
                  <a:lnTo>
                    <a:pt x="537" y="562"/>
                  </a:lnTo>
                  <a:lnTo>
                    <a:pt x="507" y="558"/>
                  </a:lnTo>
                  <a:lnTo>
                    <a:pt x="477" y="555"/>
                  </a:lnTo>
                  <a:lnTo>
                    <a:pt x="448" y="551"/>
                  </a:lnTo>
                  <a:lnTo>
                    <a:pt x="420" y="546"/>
                  </a:lnTo>
                  <a:lnTo>
                    <a:pt x="391" y="540"/>
                  </a:lnTo>
                  <a:lnTo>
                    <a:pt x="363" y="534"/>
                  </a:lnTo>
                  <a:lnTo>
                    <a:pt x="336" y="526"/>
                  </a:lnTo>
                  <a:lnTo>
                    <a:pt x="309" y="518"/>
                  </a:lnTo>
                  <a:lnTo>
                    <a:pt x="283" y="509"/>
                  </a:lnTo>
                  <a:lnTo>
                    <a:pt x="257" y="499"/>
                  </a:lnTo>
                  <a:lnTo>
                    <a:pt x="232" y="489"/>
                  </a:lnTo>
                  <a:lnTo>
                    <a:pt x="209" y="477"/>
                  </a:lnTo>
                  <a:lnTo>
                    <a:pt x="185" y="465"/>
                  </a:lnTo>
                  <a:lnTo>
                    <a:pt x="162" y="454"/>
                  </a:lnTo>
                  <a:lnTo>
                    <a:pt x="142" y="440"/>
                  </a:lnTo>
                  <a:lnTo>
                    <a:pt x="122" y="427"/>
                  </a:lnTo>
                  <a:lnTo>
                    <a:pt x="105" y="413"/>
                  </a:lnTo>
                  <a:lnTo>
                    <a:pt x="88" y="397"/>
                  </a:lnTo>
                  <a:lnTo>
                    <a:pt x="72" y="383"/>
                  </a:lnTo>
                  <a:lnTo>
                    <a:pt x="60" y="368"/>
                  </a:lnTo>
                  <a:lnTo>
                    <a:pt x="47" y="353"/>
                  </a:lnTo>
                  <a:lnTo>
                    <a:pt x="36" y="337"/>
                  </a:lnTo>
                  <a:lnTo>
                    <a:pt x="26" y="322"/>
                  </a:lnTo>
                  <a:lnTo>
                    <a:pt x="18" y="306"/>
                  </a:lnTo>
                  <a:lnTo>
                    <a:pt x="12" y="289"/>
                  </a:lnTo>
                  <a:lnTo>
                    <a:pt x="7" y="273"/>
                  </a:lnTo>
                  <a:lnTo>
                    <a:pt x="3" y="257"/>
                  </a:lnTo>
                  <a:lnTo>
                    <a:pt x="1" y="241"/>
                  </a:lnTo>
                  <a:lnTo>
                    <a:pt x="0" y="224"/>
                  </a:lnTo>
                  <a:lnTo>
                    <a:pt x="0" y="222"/>
                  </a:lnTo>
                  <a:lnTo>
                    <a:pt x="1" y="217"/>
                  </a:lnTo>
                  <a:lnTo>
                    <a:pt x="1" y="206"/>
                  </a:lnTo>
                  <a:lnTo>
                    <a:pt x="1" y="191"/>
                  </a:lnTo>
                  <a:lnTo>
                    <a:pt x="1" y="168"/>
                  </a:lnTo>
                  <a:lnTo>
                    <a:pt x="1" y="139"/>
                  </a:lnTo>
                  <a:lnTo>
                    <a:pt x="2" y="103"/>
                  </a:lnTo>
                  <a:lnTo>
                    <a:pt x="2" y="57"/>
                  </a:lnTo>
                  <a:lnTo>
                    <a:pt x="2" y="36"/>
                  </a:lnTo>
                  <a:lnTo>
                    <a:pt x="3" y="19"/>
                  </a:lnTo>
                  <a:lnTo>
                    <a:pt x="4" y="9"/>
                  </a:lnTo>
                  <a:lnTo>
                    <a:pt x="7" y="2"/>
                  </a:lnTo>
                  <a:lnTo>
                    <a:pt x="8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5" y="5"/>
                  </a:lnTo>
                  <a:lnTo>
                    <a:pt x="17" y="12"/>
                  </a:lnTo>
                  <a:lnTo>
                    <a:pt x="24" y="28"/>
                  </a:lnTo>
                  <a:lnTo>
                    <a:pt x="28" y="46"/>
                  </a:lnTo>
                  <a:lnTo>
                    <a:pt x="33" y="60"/>
                  </a:lnTo>
                  <a:lnTo>
                    <a:pt x="34" y="67"/>
                  </a:lnTo>
                  <a:lnTo>
                    <a:pt x="35" y="83"/>
                  </a:lnTo>
                  <a:lnTo>
                    <a:pt x="37" y="99"/>
                  </a:lnTo>
                  <a:lnTo>
                    <a:pt x="41" y="116"/>
                  </a:lnTo>
                  <a:lnTo>
                    <a:pt x="48" y="132"/>
                  </a:lnTo>
                  <a:lnTo>
                    <a:pt x="55" y="148"/>
                  </a:lnTo>
                  <a:lnTo>
                    <a:pt x="65" y="163"/>
                  </a:lnTo>
                  <a:lnTo>
                    <a:pt x="76" y="179"/>
                  </a:lnTo>
                  <a:lnTo>
                    <a:pt x="88" y="194"/>
                  </a:lnTo>
                  <a:lnTo>
                    <a:pt x="102" y="210"/>
                  </a:lnTo>
                  <a:lnTo>
                    <a:pt x="117" y="224"/>
                  </a:lnTo>
                  <a:lnTo>
                    <a:pt x="133" y="239"/>
                  </a:lnTo>
                  <a:lnTo>
                    <a:pt x="151" y="253"/>
                  </a:lnTo>
                  <a:lnTo>
                    <a:pt x="171" y="267"/>
                  </a:lnTo>
                  <a:lnTo>
                    <a:pt x="191" y="280"/>
                  </a:lnTo>
                  <a:lnTo>
                    <a:pt x="212" y="293"/>
                  </a:lnTo>
                  <a:lnTo>
                    <a:pt x="234" y="306"/>
                  </a:lnTo>
                  <a:lnTo>
                    <a:pt x="257" y="316"/>
                  </a:lnTo>
                  <a:lnTo>
                    <a:pt x="279" y="327"/>
                  </a:lnTo>
                  <a:lnTo>
                    <a:pt x="301" y="337"/>
                  </a:lnTo>
                  <a:lnTo>
                    <a:pt x="324" y="345"/>
                  </a:lnTo>
                  <a:lnTo>
                    <a:pt x="347" y="352"/>
                  </a:lnTo>
                  <a:lnTo>
                    <a:pt x="369" y="360"/>
                  </a:lnTo>
                  <a:lnTo>
                    <a:pt x="393" y="365"/>
                  </a:lnTo>
                  <a:lnTo>
                    <a:pt x="417" y="370"/>
                  </a:lnTo>
                  <a:lnTo>
                    <a:pt x="441" y="375"/>
                  </a:lnTo>
                  <a:lnTo>
                    <a:pt x="464" y="378"/>
                  </a:lnTo>
                  <a:lnTo>
                    <a:pt x="488" y="381"/>
                  </a:lnTo>
                  <a:lnTo>
                    <a:pt x="513" y="384"/>
                  </a:lnTo>
                  <a:lnTo>
                    <a:pt x="562" y="388"/>
                  </a:lnTo>
                  <a:lnTo>
                    <a:pt x="609" y="390"/>
                  </a:lnTo>
                  <a:lnTo>
                    <a:pt x="637" y="389"/>
                  </a:lnTo>
                  <a:lnTo>
                    <a:pt x="664" y="389"/>
                  </a:lnTo>
                  <a:lnTo>
                    <a:pt x="691" y="388"/>
                  </a:lnTo>
                  <a:lnTo>
                    <a:pt x="718" y="386"/>
                  </a:lnTo>
                  <a:lnTo>
                    <a:pt x="744" y="383"/>
                  </a:lnTo>
                  <a:lnTo>
                    <a:pt x="771" y="380"/>
                  </a:lnTo>
                  <a:lnTo>
                    <a:pt x="798" y="376"/>
                  </a:lnTo>
                  <a:lnTo>
                    <a:pt x="824" y="372"/>
                  </a:lnTo>
                  <a:lnTo>
                    <a:pt x="850" y="366"/>
                  </a:lnTo>
                  <a:lnTo>
                    <a:pt x="876" y="360"/>
                  </a:lnTo>
                  <a:lnTo>
                    <a:pt x="902" y="352"/>
                  </a:lnTo>
                  <a:lnTo>
                    <a:pt x="927" y="343"/>
                  </a:lnTo>
                  <a:lnTo>
                    <a:pt x="953" y="335"/>
                  </a:lnTo>
                  <a:lnTo>
                    <a:pt x="977" y="324"/>
                  </a:lnTo>
                  <a:lnTo>
                    <a:pt x="1001" y="313"/>
                  </a:lnTo>
                  <a:lnTo>
                    <a:pt x="1026" y="300"/>
                  </a:lnTo>
                  <a:lnTo>
                    <a:pt x="1048" y="288"/>
                  </a:lnTo>
                  <a:lnTo>
                    <a:pt x="1068" y="275"/>
                  </a:lnTo>
                  <a:lnTo>
                    <a:pt x="1089" y="262"/>
                  </a:lnTo>
                  <a:lnTo>
                    <a:pt x="1107" y="249"/>
                  </a:lnTo>
                  <a:lnTo>
                    <a:pt x="1123" y="235"/>
                  </a:lnTo>
                  <a:lnTo>
                    <a:pt x="1139" y="222"/>
                  </a:lnTo>
                  <a:lnTo>
                    <a:pt x="1153" y="208"/>
                  </a:lnTo>
                  <a:lnTo>
                    <a:pt x="1166" y="193"/>
                  </a:lnTo>
                  <a:lnTo>
                    <a:pt x="1178" y="179"/>
                  </a:lnTo>
                  <a:lnTo>
                    <a:pt x="1188" y="164"/>
                  </a:lnTo>
                  <a:lnTo>
                    <a:pt x="1197" y="149"/>
                  </a:lnTo>
                  <a:lnTo>
                    <a:pt x="1204" y="134"/>
                  </a:lnTo>
                  <a:lnTo>
                    <a:pt x="1210" y="119"/>
                  </a:lnTo>
                  <a:lnTo>
                    <a:pt x="1214" y="103"/>
                  </a:lnTo>
                  <a:lnTo>
                    <a:pt x="1216" y="86"/>
                  </a:lnTo>
                  <a:lnTo>
                    <a:pt x="1217" y="70"/>
                  </a:lnTo>
                  <a:close/>
                </a:path>
              </a:pathLst>
            </a:custGeom>
            <a:solidFill>
              <a:srgbClr val="39417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31" name="Freeform 998"/>
            <p:cNvSpPr>
              <a:spLocks/>
            </p:cNvSpPr>
            <p:nvPr/>
          </p:nvSpPr>
          <p:spPr bwMode="auto">
            <a:xfrm>
              <a:off x="4600046" y="140977"/>
              <a:ext cx="494964" cy="467040"/>
            </a:xfrm>
            <a:custGeom>
              <a:avLst/>
              <a:gdLst>
                <a:gd name="T0" fmla="*/ 560 w 1247"/>
                <a:gd name="T1" fmla="*/ 3 h 1180"/>
                <a:gd name="T2" fmla="*/ 468 w 1247"/>
                <a:gd name="T3" fmla="*/ 19 h 1180"/>
                <a:gd name="T4" fmla="*/ 381 w 1247"/>
                <a:gd name="T5" fmla="*/ 47 h 1180"/>
                <a:gd name="T6" fmla="*/ 300 w 1247"/>
                <a:gd name="T7" fmla="*/ 86 h 1180"/>
                <a:gd name="T8" fmla="*/ 227 w 1247"/>
                <a:gd name="T9" fmla="*/ 135 h 1180"/>
                <a:gd name="T10" fmla="*/ 162 w 1247"/>
                <a:gd name="T11" fmla="*/ 194 h 1180"/>
                <a:gd name="T12" fmla="*/ 107 w 1247"/>
                <a:gd name="T13" fmla="*/ 261 h 1180"/>
                <a:gd name="T14" fmla="*/ 62 w 1247"/>
                <a:gd name="T15" fmla="*/ 334 h 1180"/>
                <a:gd name="T16" fmla="*/ 28 w 1247"/>
                <a:gd name="T17" fmla="*/ 415 h 1180"/>
                <a:gd name="T18" fmla="*/ 8 w 1247"/>
                <a:gd name="T19" fmla="*/ 500 h 1180"/>
                <a:gd name="T20" fmla="*/ 0 w 1247"/>
                <a:gd name="T21" fmla="*/ 590 h 1180"/>
                <a:gd name="T22" fmla="*/ 8 w 1247"/>
                <a:gd name="T23" fmla="*/ 680 h 1180"/>
                <a:gd name="T24" fmla="*/ 28 w 1247"/>
                <a:gd name="T25" fmla="*/ 765 h 1180"/>
                <a:gd name="T26" fmla="*/ 62 w 1247"/>
                <a:gd name="T27" fmla="*/ 846 h 1180"/>
                <a:gd name="T28" fmla="*/ 107 w 1247"/>
                <a:gd name="T29" fmla="*/ 919 h 1180"/>
                <a:gd name="T30" fmla="*/ 162 w 1247"/>
                <a:gd name="T31" fmla="*/ 986 h 1180"/>
                <a:gd name="T32" fmla="*/ 227 w 1247"/>
                <a:gd name="T33" fmla="*/ 1045 h 1180"/>
                <a:gd name="T34" fmla="*/ 300 w 1247"/>
                <a:gd name="T35" fmla="*/ 1094 h 1180"/>
                <a:gd name="T36" fmla="*/ 381 w 1247"/>
                <a:gd name="T37" fmla="*/ 1133 h 1180"/>
                <a:gd name="T38" fmla="*/ 468 w 1247"/>
                <a:gd name="T39" fmla="*/ 1161 h 1180"/>
                <a:gd name="T40" fmla="*/ 560 w 1247"/>
                <a:gd name="T41" fmla="*/ 1176 h 1180"/>
                <a:gd name="T42" fmla="*/ 656 w 1247"/>
                <a:gd name="T43" fmla="*/ 1179 h 1180"/>
                <a:gd name="T44" fmla="*/ 749 w 1247"/>
                <a:gd name="T45" fmla="*/ 1168 h 1180"/>
                <a:gd name="T46" fmla="*/ 838 w 1247"/>
                <a:gd name="T47" fmla="*/ 1144 h 1180"/>
                <a:gd name="T48" fmla="*/ 921 w 1247"/>
                <a:gd name="T49" fmla="*/ 1108 h 1180"/>
                <a:gd name="T50" fmla="*/ 997 w 1247"/>
                <a:gd name="T51" fmla="*/ 1062 h 1180"/>
                <a:gd name="T52" fmla="*/ 1065 w 1247"/>
                <a:gd name="T53" fmla="*/ 1007 h 1180"/>
                <a:gd name="T54" fmla="*/ 1123 w 1247"/>
                <a:gd name="T55" fmla="*/ 943 h 1180"/>
                <a:gd name="T56" fmla="*/ 1172 w 1247"/>
                <a:gd name="T57" fmla="*/ 871 h 1180"/>
                <a:gd name="T58" fmla="*/ 1209 w 1247"/>
                <a:gd name="T59" fmla="*/ 793 h 1180"/>
                <a:gd name="T60" fmla="*/ 1234 w 1247"/>
                <a:gd name="T61" fmla="*/ 709 h 1180"/>
                <a:gd name="T62" fmla="*/ 1246 w 1247"/>
                <a:gd name="T63" fmla="*/ 620 h 1180"/>
                <a:gd name="T64" fmla="*/ 1244 w 1247"/>
                <a:gd name="T65" fmla="*/ 529 h 1180"/>
                <a:gd name="T66" fmla="*/ 1228 w 1247"/>
                <a:gd name="T67" fmla="*/ 443 h 1180"/>
                <a:gd name="T68" fmla="*/ 1199 w 1247"/>
                <a:gd name="T69" fmla="*/ 361 h 1180"/>
                <a:gd name="T70" fmla="*/ 1158 w 1247"/>
                <a:gd name="T71" fmla="*/ 284 h 1180"/>
                <a:gd name="T72" fmla="*/ 1105 w 1247"/>
                <a:gd name="T73" fmla="*/ 215 h 1180"/>
                <a:gd name="T74" fmla="*/ 1043 w 1247"/>
                <a:gd name="T75" fmla="*/ 154 h 1180"/>
                <a:gd name="T76" fmla="*/ 973 w 1247"/>
                <a:gd name="T77" fmla="*/ 101 h 1180"/>
                <a:gd name="T78" fmla="*/ 894 w 1247"/>
                <a:gd name="T79" fmla="*/ 59 h 1180"/>
                <a:gd name="T80" fmla="*/ 809 w 1247"/>
                <a:gd name="T81" fmla="*/ 26 h 1180"/>
                <a:gd name="T82" fmla="*/ 719 w 1247"/>
                <a:gd name="T83" fmla="*/ 7 h 1180"/>
                <a:gd name="T84" fmla="*/ 624 w 1247"/>
                <a:gd name="T85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47" h="1180">
                  <a:moveTo>
                    <a:pt x="624" y="0"/>
                  </a:moveTo>
                  <a:lnTo>
                    <a:pt x="592" y="1"/>
                  </a:lnTo>
                  <a:lnTo>
                    <a:pt x="560" y="3"/>
                  </a:lnTo>
                  <a:lnTo>
                    <a:pt x="529" y="7"/>
                  </a:lnTo>
                  <a:lnTo>
                    <a:pt x="498" y="12"/>
                  </a:lnTo>
                  <a:lnTo>
                    <a:pt x="468" y="19"/>
                  </a:lnTo>
                  <a:lnTo>
                    <a:pt x="438" y="26"/>
                  </a:lnTo>
                  <a:lnTo>
                    <a:pt x="409" y="36"/>
                  </a:lnTo>
                  <a:lnTo>
                    <a:pt x="381" y="47"/>
                  </a:lnTo>
                  <a:lnTo>
                    <a:pt x="353" y="59"/>
                  </a:lnTo>
                  <a:lnTo>
                    <a:pt x="326" y="72"/>
                  </a:lnTo>
                  <a:lnTo>
                    <a:pt x="300" y="86"/>
                  </a:lnTo>
                  <a:lnTo>
                    <a:pt x="275" y="101"/>
                  </a:lnTo>
                  <a:lnTo>
                    <a:pt x="251" y="117"/>
                  </a:lnTo>
                  <a:lnTo>
                    <a:pt x="227" y="135"/>
                  </a:lnTo>
                  <a:lnTo>
                    <a:pt x="204" y="154"/>
                  </a:lnTo>
                  <a:lnTo>
                    <a:pt x="183" y="173"/>
                  </a:lnTo>
                  <a:lnTo>
                    <a:pt x="162" y="194"/>
                  </a:lnTo>
                  <a:lnTo>
                    <a:pt x="143" y="215"/>
                  </a:lnTo>
                  <a:lnTo>
                    <a:pt x="124" y="237"/>
                  </a:lnTo>
                  <a:lnTo>
                    <a:pt x="107" y="261"/>
                  </a:lnTo>
                  <a:lnTo>
                    <a:pt x="91" y="284"/>
                  </a:lnTo>
                  <a:lnTo>
                    <a:pt x="76" y="309"/>
                  </a:lnTo>
                  <a:lnTo>
                    <a:pt x="62" y="334"/>
                  </a:lnTo>
                  <a:lnTo>
                    <a:pt x="50" y="361"/>
                  </a:lnTo>
                  <a:lnTo>
                    <a:pt x="38" y="387"/>
                  </a:lnTo>
                  <a:lnTo>
                    <a:pt x="28" y="415"/>
                  </a:lnTo>
                  <a:lnTo>
                    <a:pt x="19" y="443"/>
                  </a:lnTo>
                  <a:lnTo>
                    <a:pt x="13" y="471"/>
                  </a:lnTo>
                  <a:lnTo>
                    <a:pt x="8" y="500"/>
                  </a:lnTo>
                  <a:lnTo>
                    <a:pt x="3" y="529"/>
                  </a:lnTo>
                  <a:lnTo>
                    <a:pt x="1" y="560"/>
                  </a:lnTo>
                  <a:lnTo>
                    <a:pt x="0" y="590"/>
                  </a:lnTo>
                  <a:lnTo>
                    <a:pt x="1" y="620"/>
                  </a:lnTo>
                  <a:lnTo>
                    <a:pt x="3" y="650"/>
                  </a:lnTo>
                  <a:lnTo>
                    <a:pt x="8" y="680"/>
                  </a:lnTo>
                  <a:lnTo>
                    <a:pt x="13" y="709"/>
                  </a:lnTo>
                  <a:lnTo>
                    <a:pt x="19" y="738"/>
                  </a:lnTo>
                  <a:lnTo>
                    <a:pt x="28" y="765"/>
                  </a:lnTo>
                  <a:lnTo>
                    <a:pt x="38" y="793"/>
                  </a:lnTo>
                  <a:lnTo>
                    <a:pt x="50" y="820"/>
                  </a:lnTo>
                  <a:lnTo>
                    <a:pt x="62" y="846"/>
                  </a:lnTo>
                  <a:lnTo>
                    <a:pt x="76" y="871"/>
                  </a:lnTo>
                  <a:lnTo>
                    <a:pt x="91" y="896"/>
                  </a:lnTo>
                  <a:lnTo>
                    <a:pt x="107" y="919"/>
                  </a:lnTo>
                  <a:lnTo>
                    <a:pt x="124" y="943"/>
                  </a:lnTo>
                  <a:lnTo>
                    <a:pt x="143" y="965"/>
                  </a:lnTo>
                  <a:lnTo>
                    <a:pt x="162" y="986"/>
                  </a:lnTo>
                  <a:lnTo>
                    <a:pt x="183" y="1007"/>
                  </a:lnTo>
                  <a:lnTo>
                    <a:pt x="204" y="1026"/>
                  </a:lnTo>
                  <a:lnTo>
                    <a:pt x="227" y="1045"/>
                  </a:lnTo>
                  <a:lnTo>
                    <a:pt x="251" y="1062"/>
                  </a:lnTo>
                  <a:lnTo>
                    <a:pt x="275" y="1079"/>
                  </a:lnTo>
                  <a:lnTo>
                    <a:pt x="300" y="1094"/>
                  </a:lnTo>
                  <a:lnTo>
                    <a:pt x="326" y="1108"/>
                  </a:lnTo>
                  <a:lnTo>
                    <a:pt x="353" y="1121"/>
                  </a:lnTo>
                  <a:lnTo>
                    <a:pt x="381" y="1133"/>
                  </a:lnTo>
                  <a:lnTo>
                    <a:pt x="409" y="1144"/>
                  </a:lnTo>
                  <a:lnTo>
                    <a:pt x="438" y="1153"/>
                  </a:lnTo>
                  <a:lnTo>
                    <a:pt x="468" y="1161"/>
                  </a:lnTo>
                  <a:lnTo>
                    <a:pt x="498" y="1168"/>
                  </a:lnTo>
                  <a:lnTo>
                    <a:pt x="529" y="1172"/>
                  </a:lnTo>
                  <a:lnTo>
                    <a:pt x="560" y="1176"/>
                  </a:lnTo>
                  <a:lnTo>
                    <a:pt x="592" y="1179"/>
                  </a:lnTo>
                  <a:lnTo>
                    <a:pt x="624" y="1180"/>
                  </a:lnTo>
                  <a:lnTo>
                    <a:pt x="656" y="1179"/>
                  </a:lnTo>
                  <a:lnTo>
                    <a:pt x="688" y="1176"/>
                  </a:lnTo>
                  <a:lnTo>
                    <a:pt x="719" y="1172"/>
                  </a:lnTo>
                  <a:lnTo>
                    <a:pt x="749" y="1168"/>
                  </a:lnTo>
                  <a:lnTo>
                    <a:pt x="780" y="1161"/>
                  </a:lnTo>
                  <a:lnTo>
                    <a:pt x="809" y="1153"/>
                  </a:lnTo>
                  <a:lnTo>
                    <a:pt x="838" y="1144"/>
                  </a:lnTo>
                  <a:lnTo>
                    <a:pt x="866" y="1133"/>
                  </a:lnTo>
                  <a:lnTo>
                    <a:pt x="894" y="1121"/>
                  </a:lnTo>
                  <a:lnTo>
                    <a:pt x="921" y="1108"/>
                  </a:lnTo>
                  <a:lnTo>
                    <a:pt x="947" y="1094"/>
                  </a:lnTo>
                  <a:lnTo>
                    <a:pt x="973" y="1079"/>
                  </a:lnTo>
                  <a:lnTo>
                    <a:pt x="997" y="1062"/>
                  </a:lnTo>
                  <a:lnTo>
                    <a:pt x="1021" y="1045"/>
                  </a:lnTo>
                  <a:lnTo>
                    <a:pt x="1043" y="1026"/>
                  </a:lnTo>
                  <a:lnTo>
                    <a:pt x="1065" y="1007"/>
                  </a:lnTo>
                  <a:lnTo>
                    <a:pt x="1085" y="986"/>
                  </a:lnTo>
                  <a:lnTo>
                    <a:pt x="1105" y="965"/>
                  </a:lnTo>
                  <a:lnTo>
                    <a:pt x="1123" y="943"/>
                  </a:lnTo>
                  <a:lnTo>
                    <a:pt x="1140" y="919"/>
                  </a:lnTo>
                  <a:lnTo>
                    <a:pt x="1158" y="896"/>
                  </a:lnTo>
                  <a:lnTo>
                    <a:pt x="1172" y="871"/>
                  </a:lnTo>
                  <a:lnTo>
                    <a:pt x="1186" y="846"/>
                  </a:lnTo>
                  <a:lnTo>
                    <a:pt x="1199" y="820"/>
                  </a:lnTo>
                  <a:lnTo>
                    <a:pt x="1209" y="793"/>
                  </a:lnTo>
                  <a:lnTo>
                    <a:pt x="1219" y="765"/>
                  </a:lnTo>
                  <a:lnTo>
                    <a:pt x="1228" y="738"/>
                  </a:lnTo>
                  <a:lnTo>
                    <a:pt x="1234" y="709"/>
                  </a:lnTo>
                  <a:lnTo>
                    <a:pt x="1240" y="680"/>
                  </a:lnTo>
                  <a:lnTo>
                    <a:pt x="1244" y="650"/>
                  </a:lnTo>
                  <a:lnTo>
                    <a:pt x="1246" y="620"/>
                  </a:lnTo>
                  <a:lnTo>
                    <a:pt x="1247" y="590"/>
                  </a:lnTo>
                  <a:lnTo>
                    <a:pt x="1246" y="560"/>
                  </a:lnTo>
                  <a:lnTo>
                    <a:pt x="1244" y="529"/>
                  </a:lnTo>
                  <a:lnTo>
                    <a:pt x="1240" y="500"/>
                  </a:lnTo>
                  <a:lnTo>
                    <a:pt x="1234" y="471"/>
                  </a:lnTo>
                  <a:lnTo>
                    <a:pt x="1228" y="443"/>
                  </a:lnTo>
                  <a:lnTo>
                    <a:pt x="1219" y="415"/>
                  </a:lnTo>
                  <a:lnTo>
                    <a:pt x="1209" y="387"/>
                  </a:lnTo>
                  <a:lnTo>
                    <a:pt x="1199" y="361"/>
                  </a:lnTo>
                  <a:lnTo>
                    <a:pt x="1186" y="334"/>
                  </a:lnTo>
                  <a:lnTo>
                    <a:pt x="1172" y="309"/>
                  </a:lnTo>
                  <a:lnTo>
                    <a:pt x="1158" y="284"/>
                  </a:lnTo>
                  <a:lnTo>
                    <a:pt x="1140" y="261"/>
                  </a:lnTo>
                  <a:lnTo>
                    <a:pt x="1123" y="237"/>
                  </a:lnTo>
                  <a:lnTo>
                    <a:pt x="1105" y="215"/>
                  </a:lnTo>
                  <a:lnTo>
                    <a:pt x="1085" y="194"/>
                  </a:lnTo>
                  <a:lnTo>
                    <a:pt x="1065" y="173"/>
                  </a:lnTo>
                  <a:lnTo>
                    <a:pt x="1043" y="154"/>
                  </a:lnTo>
                  <a:lnTo>
                    <a:pt x="1021" y="135"/>
                  </a:lnTo>
                  <a:lnTo>
                    <a:pt x="997" y="117"/>
                  </a:lnTo>
                  <a:lnTo>
                    <a:pt x="973" y="101"/>
                  </a:lnTo>
                  <a:lnTo>
                    <a:pt x="947" y="86"/>
                  </a:lnTo>
                  <a:lnTo>
                    <a:pt x="921" y="72"/>
                  </a:lnTo>
                  <a:lnTo>
                    <a:pt x="894" y="59"/>
                  </a:lnTo>
                  <a:lnTo>
                    <a:pt x="866" y="47"/>
                  </a:lnTo>
                  <a:lnTo>
                    <a:pt x="838" y="36"/>
                  </a:lnTo>
                  <a:lnTo>
                    <a:pt x="809" y="26"/>
                  </a:lnTo>
                  <a:lnTo>
                    <a:pt x="780" y="19"/>
                  </a:lnTo>
                  <a:lnTo>
                    <a:pt x="749" y="12"/>
                  </a:lnTo>
                  <a:lnTo>
                    <a:pt x="719" y="7"/>
                  </a:lnTo>
                  <a:lnTo>
                    <a:pt x="688" y="3"/>
                  </a:lnTo>
                  <a:lnTo>
                    <a:pt x="656" y="1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6B83B2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32" name="Freeform 999"/>
            <p:cNvSpPr>
              <a:spLocks/>
            </p:cNvSpPr>
            <p:nvPr/>
          </p:nvSpPr>
          <p:spPr bwMode="auto">
            <a:xfrm>
              <a:off x="4634478" y="301521"/>
              <a:ext cx="426099" cy="283939"/>
            </a:xfrm>
            <a:custGeom>
              <a:avLst/>
              <a:gdLst>
                <a:gd name="T0" fmla="*/ 1071 w 1071"/>
                <a:gd name="T1" fmla="*/ 236 h 715"/>
                <a:gd name="T2" fmla="*/ 1065 w 1071"/>
                <a:gd name="T3" fmla="*/ 288 h 715"/>
                <a:gd name="T4" fmla="*/ 1055 w 1071"/>
                <a:gd name="T5" fmla="*/ 336 h 715"/>
                <a:gd name="T6" fmla="*/ 1038 w 1071"/>
                <a:gd name="T7" fmla="*/ 384 h 715"/>
                <a:gd name="T8" fmla="*/ 1018 w 1071"/>
                <a:gd name="T9" fmla="*/ 429 h 715"/>
                <a:gd name="T10" fmla="*/ 993 w 1071"/>
                <a:gd name="T11" fmla="*/ 472 h 715"/>
                <a:gd name="T12" fmla="*/ 964 w 1071"/>
                <a:gd name="T13" fmla="*/ 513 h 715"/>
                <a:gd name="T14" fmla="*/ 932 w 1071"/>
                <a:gd name="T15" fmla="*/ 550 h 715"/>
                <a:gd name="T16" fmla="*/ 895 w 1071"/>
                <a:gd name="T17" fmla="*/ 585 h 715"/>
                <a:gd name="T18" fmla="*/ 856 w 1071"/>
                <a:gd name="T19" fmla="*/ 616 h 715"/>
                <a:gd name="T20" fmla="*/ 813 w 1071"/>
                <a:gd name="T21" fmla="*/ 643 h 715"/>
                <a:gd name="T22" fmla="*/ 767 w 1071"/>
                <a:gd name="T23" fmla="*/ 666 h 715"/>
                <a:gd name="T24" fmla="*/ 719 w 1071"/>
                <a:gd name="T25" fmla="*/ 685 h 715"/>
                <a:gd name="T26" fmla="*/ 669 w 1071"/>
                <a:gd name="T27" fmla="*/ 700 h 715"/>
                <a:gd name="T28" fmla="*/ 616 w 1071"/>
                <a:gd name="T29" fmla="*/ 710 h 715"/>
                <a:gd name="T30" fmla="*/ 562 w 1071"/>
                <a:gd name="T31" fmla="*/ 715 h 715"/>
                <a:gd name="T32" fmla="*/ 507 w 1071"/>
                <a:gd name="T33" fmla="*/ 715 h 715"/>
                <a:gd name="T34" fmla="*/ 453 w 1071"/>
                <a:gd name="T35" fmla="*/ 710 h 715"/>
                <a:gd name="T36" fmla="*/ 401 w 1071"/>
                <a:gd name="T37" fmla="*/ 700 h 715"/>
                <a:gd name="T38" fmla="*/ 351 w 1071"/>
                <a:gd name="T39" fmla="*/ 685 h 715"/>
                <a:gd name="T40" fmla="*/ 302 w 1071"/>
                <a:gd name="T41" fmla="*/ 666 h 715"/>
                <a:gd name="T42" fmla="*/ 257 w 1071"/>
                <a:gd name="T43" fmla="*/ 643 h 715"/>
                <a:gd name="T44" fmla="*/ 215 w 1071"/>
                <a:gd name="T45" fmla="*/ 616 h 715"/>
                <a:gd name="T46" fmla="*/ 175 w 1071"/>
                <a:gd name="T47" fmla="*/ 585 h 715"/>
                <a:gd name="T48" fmla="*/ 138 w 1071"/>
                <a:gd name="T49" fmla="*/ 550 h 715"/>
                <a:gd name="T50" fmla="*/ 105 w 1071"/>
                <a:gd name="T51" fmla="*/ 513 h 715"/>
                <a:gd name="T52" fmla="*/ 76 w 1071"/>
                <a:gd name="T53" fmla="*/ 472 h 715"/>
                <a:gd name="T54" fmla="*/ 51 w 1071"/>
                <a:gd name="T55" fmla="*/ 429 h 715"/>
                <a:gd name="T56" fmla="*/ 32 w 1071"/>
                <a:gd name="T57" fmla="*/ 384 h 715"/>
                <a:gd name="T58" fmla="*/ 16 w 1071"/>
                <a:gd name="T59" fmla="*/ 336 h 715"/>
                <a:gd name="T60" fmla="*/ 5 w 1071"/>
                <a:gd name="T61" fmla="*/ 288 h 715"/>
                <a:gd name="T62" fmla="*/ 0 w 1071"/>
                <a:gd name="T63" fmla="*/ 236 h 715"/>
                <a:gd name="T64" fmla="*/ 3 w 1071"/>
                <a:gd name="T65" fmla="*/ 185 h 715"/>
                <a:gd name="T66" fmla="*/ 26 w 1071"/>
                <a:gd name="T67" fmla="*/ 138 h 715"/>
                <a:gd name="T68" fmla="*/ 70 w 1071"/>
                <a:gd name="T69" fmla="*/ 100 h 715"/>
                <a:gd name="T70" fmla="*/ 130 w 1071"/>
                <a:gd name="T71" fmla="*/ 67 h 715"/>
                <a:gd name="T72" fmla="*/ 206 w 1071"/>
                <a:gd name="T73" fmla="*/ 41 h 715"/>
                <a:gd name="T74" fmla="*/ 292 w 1071"/>
                <a:gd name="T75" fmla="*/ 21 h 715"/>
                <a:gd name="T76" fmla="*/ 386 w 1071"/>
                <a:gd name="T77" fmla="*/ 8 h 715"/>
                <a:gd name="T78" fmla="*/ 486 w 1071"/>
                <a:gd name="T79" fmla="*/ 1 h 715"/>
                <a:gd name="T80" fmla="*/ 585 w 1071"/>
                <a:gd name="T81" fmla="*/ 1 h 715"/>
                <a:gd name="T82" fmla="*/ 684 w 1071"/>
                <a:gd name="T83" fmla="*/ 8 h 715"/>
                <a:gd name="T84" fmla="*/ 778 w 1071"/>
                <a:gd name="T85" fmla="*/ 21 h 715"/>
                <a:gd name="T86" fmla="*/ 865 w 1071"/>
                <a:gd name="T87" fmla="*/ 41 h 715"/>
                <a:gd name="T88" fmla="*/ 940 w 1071"/>
                <a:gd name="T89" fmla="*/ 67 h 715"/>
                <a:gd name="T90" fmla="*/ 1001 w 1071"/>
                <a:gd name="T91" fmla="*/ 100 h 715"/>
                <a:gd name="T92" fmla="*/ 1045 w 1071"/>
                <a:gd name="T93" fmla="*/ 138 h 715"/>
                <a:gd name="T94" fmla="*/ 1068 w 1071"/>
                <a:gd name="T95" fmla="*/ 185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71" h="715">
                  <a:moveTo>
                    <a:pt x="1071" y="210"/>
                  </a:moveTo>
                  <a:lnTo>
                    <a:pt x="1071" y="236"/>
                  </a:lnTo>
                  <a:lnTo>
                    <a:pt x="1069" y="262"/>
                  </a:lnTo>
                  <a:lnTo>
                    <a:pt x="1065" y="288"/>
                  </a:lnTo>
                  <a:lnTo>
                    <a:pt x="1060" y="312"/>
                  </a:lnTo>
                  <a:lnTo>
                    <a:pt x="1055" y="336"/>
                  </a:lnTo>
                  <a:lnTo>
                    <a:pt x="1047" y="361"/>
                  </a:lnTo>
                  <a:lnTo>
                    <a:pt x="1038" y="384"/>
                  </a:lnTo>
                  <a:lnTo>
                    <a:pt x="1029" y="407"/>
                  </a:lnTo>
                  <a:lnTo>
                    <a:pt x="1018" y="429"/>
                  </a:lnTo>
                  <a:lnTo>
                    <a:pt x="1006" y="452"/>
                  </a:lnTo>
                  <a:lnTo>
                    <a:pt x="993" y="472"/>
                  </a:lnTo>
                  <a:lnTo>
                    <a:pt x="979" y="493"/>
                  </a:lnTo>
                  <a:lnTo>
                    <a:pt x="964" y="513"/>
                  </a:lnTo>
                  <a:lnTo>
                    <a:pt x="949" y="532"/>
                  </a:lnTo>
                  <a:lnTo>
                    <a:pt x="932" y="550"/>
                  </a:lnTo>
                  <a:lnTo>
                    <a:pt x="914" y="567"/>
                  </a:lnTo>
                  <a:lnTo>
                    <a:pt x="895" y="585"/>
                  </a:lnTo>
                  <a:lnTo>
                    <a:pt x="875" y="601"/>
                  </a:lnTo>
                  <a:lnTo>
                    <a:pt x="856" y="616"/>
                  </a:lnTo>
                  <a:lnTo>
                    <a:pt x="834" y="630"/>
                  </a:lnTo>
                  <a:lnTo>
                    <a:pt x="813" y="643"/>
                  </a:lnTo>
                  <a:lnTo>
                    <a:pt x="790" y="655"/>
                  </a:lnTo>
                  <a:lnTo>
                    <a:pt x="767" y="666"/>
                  </a:lnTo>
                  <a:lnTo>
                    <a:pt x="744" y="676"/>
                  </a:lnTo>
                  <a:lnTo>
                    <a:pt x="719" y="685"/>
                  </a:lnTo>
                  <a:lnTo>
                    <a:pt x="694" y="693"/>
                  </a:lnTo>
                  <a:lnTo>
                    <a:pt x="669" y="700"/>
                  </a:lnTo>
                  <a:lnTo>
                    <a:pt x="643" y="705"/>
                  </a:lnTo>
                  <a:lnTo>
                    <a:pt x="616" y="710"/>
                  </a:lnTo>
                  <a:lnTo>
                    <a:pt x="590" y="713"/>
                  </a:lnTo>
                  <a:lnTo>
                    <a:pt x="562" y="715"/>
                  </a:lnTo>
                  <a:lnTo>
                    <a:pt x="535" y="715"/>
                  </a:lnTo>
                  <a:lnTo>
                    <a:pt x="507" y="715"/>
                  </a:lnTo>
                  <a:lnTo>
                    <a:pt x="480" y="713"/>
                  </a:lnTo>
                  <a:lnTo>
                    <a:pt x="453" y="710"/>
                  </a:lnTo>
                  <a:lnTo>
                    <a:pt x="427" y="705"/>
                  </a:lnTo>
                  <a:lnTo>
                    <a:pt x="401" y="700"/>
                  </a:lnTo>
                  <a:lnTo>
                    <a:pt x="375" y="693"/>
                  </a:lnTo>
                  <a:lnTo>
                    <a:pt x="351" y="685"/>
                  </a:lnTo>
                  <a:lnTo>
                    <a:pt x="326" y="676"/>
                  </a:lnTo>
                  <a:lnTo>
                    <a:pt x="302" y="666"/>
                  </a:lnTo>
                  <a:lnTo>
                    <a:pt x="279" y="655"/>
                  </a:lnTo>
                  <a:lnTo>
                    <a:pt x="257" y="643"/>
                  </a:lnTo>
                  <a:lnTo>
                    <a:pt x="235" y="630"/>
                  </a:lnTo>
                  <a:lnTo>
                    <a:pt x="215" y="616"/>
                  </a:lnTo>
                  <a:lnTo>
                    <a:pt x="194" y="601"/>
                  </a:lnTo>
                  <a:lnTo>
                    <a:pt x="175" y="585"/>
                  </a:lnTo>
                  <a:lnTo>
                    <a:pt x="156" y="567"/>
                  </a:lnTo>
                  <a:lnTo>
                    <a:pt x="138" y="550"/>
                  </a:lnTo>
                  <a:lnTo>
                    <a:pt x="122" y="532"/>
                  </a:lnTo>
                  <a:lnTo>
                    <a:pt x="105" y="513"/>
                  </a:lnTo>
                  <a:lnTo>
                    <a:pt x="90" y="493"/>
                  </a:lnTo>
                  <a:lnTo>
                    <a:pt x="76" y="472"/>
                  </a:lnTo>
                  <a:lnTo>
                    <a:pt x="63" y="452"/>
                  </a:lnTo>
                  <a:lnTo>
                    <a:pt x="51" y="429"/>
                  </a:lnTo>
                  <a:lnTo>
                    <a:pt x="42" y="407"/>
                  </a:lnTo>
                  <a:lnTo>
                    <a:pt x="32" y="384"/>
                  </a:lnTo>
                  <a:lnTo>
                    <a:pt x="23" y="361"/>
                  </a:lnTo>
                  <a:lnTo>
                    <a:pt x="16" y="336"/>
                  </a:lnTo>
                  <a:lnTo>
                    <a:pt x="10" y="312"/>
                  </a:lnTo>
                  <a:lnTo>
                    <a:pt x="5" y="288"/>
                  </a:lnTo>
                  <a:lnTo>
                    <a:pt x="2" y="262"/>
                  </a:lnTo>
                  <a:lnTo>
                    <a:pt x="0" y="236"/>
                  </a:lnTo>
                  <a:lnTo>
                    <a:pt x="0" y="210"/>
                  </a:lnTo>
                  <a:lnTo>
                    <a:pt x="3" y="185"/>
                  </a:lnTo>
                  <a:lnTo>
                    <a:pt x="12" y="161"/>
                  </a:lnTo>
                  <a:lnTo>
                    <a:pt x="26" y="138"/>
                  </a:lnTo>
                  <a:lnTo>
                    <a:pt x="45" y="118"/>
                  </a:lnTo>
                  <a:lnTo>
                    <a:pt x="70" y="100"/>
                  </a:lnTo>
                  <a:lnTo>
                    <a:pt x="98" y="82"/>
                  </a:lnTo>
                  <a:lnTo>
                    <a:pt x="130" y="67"/>
                  </a:lnTo>
                  <a:lnTo>
                    <a:pt x="167" y="53"/>
                  </a:lnTo>
                  <a:lnTo>
                    <a:pt x="206" y="41"/>
                  </a:lnTo>
                  <a:lnTo>
                    <a:pt x="248" y="30"/>
                  </a:lnTo>
                  <a:lnTo>
                    <a:pt x="292" y="21"/>
                  </a:lnTo>
                  <a:lnTo>
                    <a:pt x="339" y="14"/>
                  </a:lnTo>
                  <a:lnTo>
                    <a:pt x="386" y="8"/>
                  </a:lnTo>
                  <a:lnTo>
                    <a:pt x="435" y="3"/>
                  </a:lnTo>
                  <a:lnTo>
                    <a:pt x="486" y="1"/>
                  </a:lnTo>
                  <a:lnTo>
                    <a:pt x="535" y="0"/>
                  </a:lnTo>
                  <a:lnTo>
                    <a:pt x="585" y="1"/>
                  </a:lnTo>
                  <a:lnTo>
                    <a:pt x="636" y="3"/>
                  </a:lnTo>
                  <a:lnTo>
                    <a:pt x="684" y="8"/>
                  </a:lnTo>
                  <a:lnTo>
                    <a:pt x="732" y="14"/>
                  </a:lnTo>
                  <a:lnTo>
                    <a:pt x="778" y="21"/>
                  </a:lnTo>
                  <a:lnTo>
                    <a:pt x="823" y="30"/>
                  </a:lnTo>
                  <a:lnTo>
                    <a:pt x="865" y="41"/>
                  </a:lnTo>
                  <a:lnTo>
                    <a:pt x="904" y="53"/>
                  </a:lnTo>
                  <a:lnTo>
                    <a:pt x="940" y="67"/>
                  </a:lnTo>
                  <a:lnTo>
                    <a:pt x="973" y="82"/>
                  </a:lnTo>
                  <a:lnTo>
                    <a:pt x="1001" y="100"/>
                  </a:lnTo>
                  <a:lnTo>
                    <a:pt x="1026" y="118"/>
                  </a:lnTo>
                  <a:lnTo>
                    <a:pt x="1045" y="138"/>
                  </a:lnTo>
                  <a:lnTo>
                    <a:pt x="1059" y="161"/>
                  </a:lnTo>
                  <a:lnTo>
                    <a:pt x="1068" y="185"/>
                  </a:lnTo>
                  <a:lnTo>
                    <a:pt x="1071" y="210"/>
                  </a:lnTo>
                  <a:close/>
                </a:path>
              </a:pathLst>
            </a:custGeom>
            <a:solidFill>
              <a:srgbClr val="4D5B81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33" name="Freeform 1000"/>
            <p:cNvSpPr>
              <a:spLocks/>
            </p:cNvSpPr>
            <p:nvPr/>
          </p:nvSpPr>
          <p:spPr bwMode="auto">
            <a:xfrm>
              <a:off x="4687561" y="317443"/>
              <a:ext cx="319934" cy="249442"/>
            </a:xfrm>
            <a:custGeom>
              <a:avLst/>
              <a:gdLst>
                <a:gd name="T0" fmla="*/ 807 w 808"/>
                <a:gd name="T1" fmla="*/ 208 h 631"/>
                <a:gd name="T2" fmla="*/ 803 w 808"/>
                <a:gd name="T3" fmla="*/ 253 h 631"/>
                <a:gd name="T4" fmla="*/ 795 w 808"/>
                <a:gd name="T5" fmla="*/ 296 h 631"/>
                <a:gd name="T6" fmla="*/ 783 w 808"/>
                <a:gd name="T7" fmla="*/ 338 h 631"/>
                <a:gd name="T8" fmla="*/ 768 w 808"/>
                <a:gd name="T9" fmla="*/ 378 h 631"/>
                <a:gd name="T10" fmla="*/ 749 w 808"/>
                <a:gd name="T11" fmla="*/ 417 h 631"/>
                <a:gd name="T12" fmla="*/ 727 w 808"/>
                <a:gd name="T13" fmla="*/ 453 h 631"/>
                <a:gd name="T14" fmla="*/ 702 w 808"/>
                <a:gd name="T15" fmla="*/ 485 h 631"/>
                <a:gd name="T16" fmla="*/ 675 w 808"/>
                <a:gd name="T17" fmla="*/ 515 h 631"/>
                <a:gd name="T18" fmla="*/ 645 w 808"/>
                <a:gd name="T19" fmla="*/ 542 h 631"/>
                <a:gd name="T20" fmla="*/ 614 w 808"/>
                <a:gd name="T21" fmla="*/ 567 h 631"/>
                <a:gd name="T22" fmla="*/ 579 w 808"/>
                <a:gd name="T23" fmla="*/ 588 h 631"/>
                <a:gd name="T24" fmla="*/ 542 w 808"/>
                <a:gd name="T25" fmla="*/ 604 h 631"/>
                <a:gd name="T26" fmla="*/ 505 w 808"/>
                <a:gd name="T27" fmla="*/ 617 h 631"/>
                <a:gd name="T28" fmla="*/ 466 w 808"/>
                <a:gd name="T29" fmla="*/ 626 h 631"/>
                <a:gd name="T30" fmla="*/ 425 w 808"/>
                <a:gd name="T31" fmla="*/ 631 h 631"/>
                <a:gd name="T32" fmla="*/ 384 w 808"/>
                <a:gd name="T33" fmla="*/ 631 h 631"/>
                <a:gd name="T34" fmla="*/ 343 w 808"/>
                <a:gd name="T35" fmla="*/ 626 h 631"/>
                <a:gd name="T36" fmla="*/ 303 w 808"/>
                <a:gd name="T37" fmla="*/ 617 h 631"/>
                <a:gd name="T38" fmla="*/ 265 w 808"/>
                <a:gd name="T39" fmla="*/ 604 h 631"/>
                <a:gd name="T40" fmla="*/ 229 w 808"/>
                <a:gd name="T41" fmla="*/ 588 h 631"/>
                <a:gd name="T42" fmla="*/ 195 w 808"/>
                <a:gd name="T43" fmla="*/ 567 h 631"/>
                <a:gd name="T44" fmla="*/ 162 w 808"/>
                <a:gd name="T45" fmla="*/ 542 h 631"/>
                <a:gd name="T46" fmla="*/ 132 w 808"/>
                <a:gd name="T47" fmla="*/ 515 h 631"/>
                <a:gd name="T48" fmla="*/ 105 w 808"/>
                <a:gd name="T49" fmla="*/ 485 h 631"/>
                <a:gd name="T50" fmla="*/ 80 w 808"/>
                <a:gd name="T51" fmla="*/ 453 h 631"/>
                <a:gd name="T52" fmla="*/ 59 w 808"/>
                <a:gd name="T53" fmla="*/ 417 h 631"/>
                <a:gd name="T54" fmla="*/ 40 w 808"/>
                <a:gd name="T55" fmla="*/ 378 h 631"/>
                <a:gd name="T56" fmla="*/ 25 w 808"/>
                <a:gd name="T57" fmla="*/ 338 h 631"/>
                <a:gd name="T58" fmla="*/ 13 w 808"/>
                <a:gd name="T59" fmla="*/ 296 h 631"/>
                <a:gd name="T60" fmla="*/ 6 w 808"/>
                <a:gd name="T61" fmla="*/ 253 h 631"/>
                <a:gd name="T62" fmla="*/ 1 w 808"/>
                <a:gd name="T63" fmla="*/ 208 h 631"/>
                <a:gd name="T64" fmla="*/ 3 w 808"/>
                <a:gd name="T65" fmla="*/ 162 h 631"/>
                <a:gd name="T66" fmla="*/ 21 w 808"/>
                <a:gd name="T67" fmla="*/ 122 h 631"/>
                <a:gd name="T68" fmla="*/ 53 w 808"/>
                <a:gd name="T69" fmla="*/ 88 h 631"/>
                <a:gd name="T70" fmla="*/ 100 w 808"/>
                <a:gd name="T71" fmla="*/ 59 h 631"/>
                <a:gd name="T72" fmla="*/ 156 w 808"/>
                <a:gd name="T73" fmla="*/ 36 h 631"/>
                <a:gd name="T74" fmla="*/ 222 w 808"/>
                <a:gd name="T75" fmla="*/ 19 h 631"/>
                <a:gd name="T76" fmla="*/ 292 w 808"/>
                <a:gd name="T77" fmla="*/ 7 h 631"/>
                <a:gd name="T78" fmla="*/ 366 w 808"/>
                <a:gd name="T79" fmla="*/ 1 h 631"/>
                <a:gd name="T80" fmla="*/ 442 w 808"/>
                <a:gd name="T81" fmla="*/ 1 h 631"/>
                <a:gd name="T82" fmla="*/ 517 w 808"/>
                <a:gd name="T83" fmla="*/ 7 h 631"/>
                <a:gd name="T84" fmla="*/ 587 w 808"/>
                <a:gd name="T85" fmla="*/ 19 h 631"/>
                <a:gd name="T86" fmla="*/ 653 w 808"/>
                <a:gd name="T87" fmla="*/ 36 h 631"/>
                <a:gd name="T88" fmla="*/ 709 w 808"/>
                <a:gd name="T89" fmla="*/ 59 h 631"/>
                <a:gd name="T90" fmla="*/ 755 w 808"/>
                <a:gd name="T91" fmla="*/ 88 h 631"/>
                <a:gd name="T92" fmla="*/ 788 w 808"/>
                <a:gd name="T93" fmla="*/ 122 h 631"/>
                <a:gd name="T94" fmla="*/ 806 w 808"/>
                <a:gd name="T95" fmla="*/ 162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8" h="631">
                  <a:moveTo>
                    <a:pt x="808" y="185"/>
                  </a:moveTo>
                  <a:lnTo>
                    <a:pt x="807" y="208"/>
                  </a:lnTo>
                  <a:lnTo>
                    <a:pt x="806" y="230"/>
                  </a:lnTo>
                  <a:lnTo>
                    <a:pt x="803" y="253"/>
                  </a:lnTo>
                  <a:lnTo>
                    <a:pt x="800" y="275"/>
                  </a:lnTo>
                  <a:lnTo>
                    <a:pt x="795" y="296"/>
                  </a:lnTo>
                  <a:lnTo>
                    <a:pt x="790" y="318"/>
                  </a:lnTo>
                  <a:lnTo>
                    <a:pt x="783" y="338"/>
                  </a:lnTo>
                  <a:lnTo>
                    <a:pt x="776" y="359"/>
                  </a:lnTo>
                  <a:lnTo>
                    <a:pt x="768" y="378"/>
                  </a:lnTo>
                  <a:lnTo>
                    <a:pt x="758" y="398"/>
                  </a:lnTo>
                  <a:lnTo>
                    <a:pt x="749" y="417"/>
                  </a:lnTo>
                  <a:lnTo>
                    <a:pt x="739" y="434"/>
                  </a:lnTo>
                  <a:lnTo>
                    <a:pt x="727" y="453"/>
                  </a:lnTo>
                  <a:lnTo>
                    <a:pt x="715" y="469"/>
                  </a:lnTo>
                  <a:lnTo>
                    <a:pt x="702" y="485"/>
                  </a:lnTo>
                  <a:lnTo>
                    <a:pt x="689" y="500"/>
                  </a:lnTo>
                  <a:lnTo>
                    <a:pt x="675" y="515"/>
                  </a:lnTo>
                  <a:lnTo>
                    <a:pt x="660" y="529"/>
                  </a:lnTo>
                  <a:lnTo>
                    <a:pt x="645" y="542"/>
                  </a:lnTo>
                  <a:lnTo>
                    <a:pt x="630" y="555"/>
                  </a:lnTo>
                  <a:lnTo>
                    <a:pt x="614" y="567"/>
                  </a:lnTo>
                  <a:lnTo>
                    <a:pt x="596" y="577"/>
                  </a:lnTo>
                  <a:lnTo>
                    <a:pt x="579" y="588"/>
                  </a:lnTo>
                  <a:lnTo>
                    <a:pt x="561" y="596"/>
                  </a:lnTo>
                  <a:lnTo>
                    <a:pt x="542" y="604"/>
                  </a:lnTo>
                  <a:lnTo>
                    <a:pt x="524" y="611"/>
                  </a:lnTo>
                  <a:lnTo>
                    <a:pt x="505" y="617"/>
                  </a:lnTo>
                  <a:lnTo>
                    <a:pt x="485" y="622"/>
                  </a:lnTo>
                  <a:lnTo>
                    <a:pt x="466" y="626"/>
                  </a:lnTo>
                  <a:lnTo>
                    <a:pt x="445" y="629"/>
                  </a:lnTo>
                  <a:lnTo>
                    <a:pt x="425" y="631"/>
                  </a:lnTo>
                  <a:lnTo>
                    <a:pt x="404" y="631"/>
                  </a:lnTo>
                  <a:lnTo>
                    <a:pt x="384" y="631"/>
                  </a:lnTo>
                  <a:lnTo>
                    <a:pt x="363" y="629"/>
                  </a:lnTo>
                  <a:lnTo>
                    <a:pt x="343" y="626"/>
                  </a:lnTo>
                  <a:lnTo>
                    <a:pt x="322" y="622"/>
                  </a:lnTo>
                  <a:lnTo>
                    <a:pt x="303" y="617"/>
                  </a:lnTo>
                  <a:lnTo>
                    <a:pt x="284" y="611"/>
                  </a:lnTo>
                  <a:lnTo>
                    <a:pt x="265" y="604"/>
                  </a:lnTo>
                  <a:lnTo>
                    <a:pt x="247" y="596"/>
                  </a:lnTo>
                  <a:lnTo>
                    <a:pt x="229" y="588"/>
                  </a:lnTo>
                  <a:lnTo>
                    <a:pt x="211" y="577"/>
                  </a:lnTo>
                  <a:lnTo>
                    <a:pt x="195" y="567"/>
                  </a:lnTo>
                  <a:lnTo>
                    <a:pt x="179" y="555"/>
                  </a:lnTo>
                  <a:lnTo>
                    <a:pt x="162" y="542"/>
                  </a:lnTo>
                  <a:lnTo>
                    <a:pt x="147" y="529"/>
                  </a:lnTo>
                  <a:lnTo>
                    <a:pt x="132" y="515"/>
                  </a:lnTo>
                  <a:lnTo>
                    <a:pt x="118" y="500"/>
                  </a:lnTo>
                  <a:lnTo>
                    <a:pt x="105" y="485"/>
                  </a:lnTo>
                  <a:lnTo>
                    <a:pt x="92" y="469"/>
                  </a:lnTo>
                  <a:lnTo>
                    <a:pt x="80" y="453"/>
                  </a:lnTo>
                  <a:lnTo>
                    <a:pt x="70" y="434"/>
                  </a:lnTo>
                  <a:lnTo>
                    <a:pt x="59" y="417"/>
                  </a:lnTo>
                  <a:lnTo>
                    <a:pt x="49" y="398"/>
                  </a:lnTo>
                  <a:lnTo>
                    <a:pt x="40" y="378"/>
                  </a:lnTo>
                  <a:lnTo>
                    <a:pt x="33" y="359"/>
                  </a:lnTo>
                  <a:lnTo>
                    <a:pt x="25" y="338"/>
                  </a:lnTo>
                  <a:lnTo>
                    <a:pt x="19" y="318"/>
                  </a:lnTo>
                  <a:lnTo>
                    <a:pt x="13" y="296"/>
                  </a:lnTo>
                  <a:lnTo>
                    <a:pt x="9" y="275"/>
                  </a:lnTo>
                  <a:lnTo>
                    <a:pt x="6" y="253"/>
                  </a:lnTo>
                  <a:lnTo>
                    <a:pt x="3" y="230"/>
                  </a:lnTo>
                  <a:lnTo>
                    <a:pt x="1" y="208"/>
                  </a:lnTo>
                  <a:lnTo>
                    <a:pt x="0" y="185"/>
                  </a:lnTo>
                  <a:lnTo>
                    <a:pt x="3" y="162"/>
                  </a:lnTo>
                  <a:lnTo>
                    <a:pt x="10" y="142"/>
                  </a:lnTo>
                  <a:lnTo>
                    <a:pt x="21" y="122"/>
                  </a:lnTo>
                  <a:lnTo>
                    <a:pt x="35" y="104"/>
                  </a:lnTo>
                  <a:lnTo>
                    <a:pt x="53" y="88"/>
                  </a:lnTo>
                  <a:lnTo>
                    <a:pt x="75" y="73"/>
                  </a:lnTo>
                  <a:lnTo>
                    <a:pt x="100" y="59"/>
                  </a:lnTo>
                  <a:lnTo>
                    <a:pt x="127" y="47"/>
                  </a:lnTo>
                  <a:lnTo>
                    <a:pt x="156" y="36"/>
                  </a:lnTo>
                  <a:lnTo>
                    <a:pt x="188" y="26"/>
                  </a:lnTo>
                  <a:lnTo>
                    <a:pt x="222" y="19"/>
                  </a:lnTo>
                  <a:lnTo>
                    <a:pt x="256" y="12"/>
                  </a:lnTo>
                  <a:lnTo>
                    <a:pt x="292" y="7"/>
                  </a:lnTo>
                  <a:lnTo>
                    <a:pt x="329" y="3"/>
                  </a:lnTo>
                  <a:lnTo>
                    <a:pt x="366" y="1"/>
                  </a:lnTo>
                  <a:lnTo>
                    <a:pt x="404" y="0"/>
                  </a:lnTo>
                  <a:lnTo>
                    <a:pt x="442" y="1"/>
                  </a:lnTo>
                  <a:lnTo>
                    <a:pt x="480" y="3"/>
                  </a:lnTo>
                  <a:lnTo>
                    <a:pt x="517" y="7"/>
                  </a:lnTo>
                  <a:lnTo>
                    <a:pt x="552" y="12"/>
                  </a:lnTo>
                  <a:lnTo>
                    <a:pt x="587" y="19"/>
                  </a:lnTo>
                  <a:lnTo>
                    <a:pt x="620" y="26"/>
                  </a:lnTo>
                  <a:lnTo>
                    <a:pt x="653" y="36"/>
                  </a:lnTo>
                  <a:lnTo>
                    <a:pt x="682" y="47"/>
                  </a:lnTo>
                  <a:lnTo>
                    <a:pt x="709" y="59"/>
                  </a:lnTo>
                  <a:lnTo>
                    <a:pt x="734" y="73"/>
                  </a:lnTo>
                  <a:lnTo>
                    <a:pt x="755" y="88"/>
                  </a:lnTo>
                  <a:lnTo>
                    <a:pt x="774" y="104"/>
                  </a:lnTo>
                  <a:lnTo>
                    <a:pt x="788" y="122"/>
                  </a:lnTo>
                  <a:lnTo>
                    <a:pt x="798" y="142"/>
                  </a:lnTo>
                  <a:lnTo>
                    <a:pt x="806" y="162"/>
                  </a:lnTo>
                  <a:lnTo>
                    <a:pt x="808" y="185"/>
                  </a:lnTo>
                  <a:close/>
                </a:path>
              </a:pathLst>
            </a:custGeom>
            <a:solidFill>
              <a:srgbClr val="53679D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34" name="Freeform 1001"/>
            <p:cNvSpPr>
              <a:spLocks/>
            </p:cNvSpPr>
            <p:nvPr/>
          </p:nvSpPr>
          <p:spPr bwMode="auto">
            <a:xfrm>
              <a:off x="4590002" y="66675"/>
              <a:ext cx="519354" cy="256076"/>
            </a:xfrm>
            <a:custGeom>
              <a:avLst/>
              <a:gdLst>
                <a:gd name="T0" fmla="*/ 1161 w 1309"/>
                <a:gd name="T1" fmla="*/ 119 h 645"/>
                <a:gd name="T2" fmla="*/ 1217 w 1309"/>
                <a:gd name="T3" fmla="*/ 159 h 645"/>
                <a:gd name="T4" fmla="*/ 1260 w 1309"/>
                <a:gd name="T5" fmla="*/ 201 h 645"/>
                <a:gd name="T6" fmla="*/ 1291 w 1309"/>
                <a:gd name="T7" fmla="*/ 247 h 645"/>
                <a:gd name="T8" fmla="*/ 1306 w 1309"/>
                <a:gd name="T9" fmla="*/ 292 h 645"/>
                <a:gd name="T10" fmla="*/ 1309 w 1309"/>
                <a:gd name="T11" fmla="*/ 339 h 645"/>
                <a:gd name="T12" fmla="*/ 1298 w 1309"/>
                <a:gd name="T13" fmla="*/ 385 h 645"/>
                <a:gd name="T14" fmla="*/ 1273 w 1309"/>
                <a:gd name="T15" fmla="*/ 429 h 645"/>
                <a:gd name="T16" fmla="*/ 1236 w 1309"/>
                <a:gd name="T17" fmla="*/ 472 h 645"/>
                <a:gd name="T18" fmla="*/ 1185 w 1309"/>
                <a:gd name="T19" fmla="*/ 513 h 645"/>
                <a:gd name="T20" fmla="*/ 1120 w 1309"/>
                <a:gd name="T21" fmla="*/ 551 h 645"/>
                <a:gd name="T22" fmla="*/ 1044 w 1309"/>
                <a:gd name="T23" fmla="*/ 583 h 645"/>
                <a:gd name="T24" fmla="*/ 962 w 1309"/>
                <a:gd name="T25" fmla="*/ 609 h 645"/>
                <a:gd name="T26" fmla="*/ 874 w 1309"/>
                <a:gd name="T27" fmla="*/ 627 h 645"/>
                <a:gd name="T28" fmla="*/ 783 w 1309"/>
                <a:gd name="T29" fmla="*/ 639 h 645"/>
                <a:gd name="T30" fmla="*/ 689 w 1309"/>
                <a:gd name="T31" fmla="*/ 645 h 645"/>
                <a:gd name="T32" fmla="*/ 595 w 1309"/>
                <a:gd name="T33" fmla="*/ 644 h 645"/>
                <a:gd name="T34" fmla="*/ 501 w 1309"/>
                <a:gd name="T35" fmla="*/ 636 h 645"/>
                <a:gd name="T36" fmla="*/ 411 w 1309"/>
                <a:gd name="T37" fmla="*/ 621 h 645"/>
                <a:gd name="T38" fmla="*/ 324 w 1309"/>
                <a:gd name="T39" fmla="*/ 601 h 645"/>
                <a:gd name="T40" fmla="*/ 243 w 1309"/>
                <a:gd name="T41" fmla="*/ 573 h 645"/>
                <a:gd name="T42" fmla="*/ 170 w 1309"/>
                <a:gd name="T43" fmla="*/ 538 h 645"/>
                <a:gd name="T44" fmla="*/ 109 w 1309"/>
                <a:gd name="T45" fmla="*/ 501 h 645"/>
                <a:gd name="T46" fmla="*/ 62 w 1309"/>
                <a:gd name="T47" fmla="*/ 458 h 645"/>
                <a:gd name="T48" fmla="*/ 28 w 1309"/>
                <a:gd name="T49" fmla="*/ 415 h 645"/>
                <a:gd name="T50" fmla="*/ 8 w 1309"/>
                <a:gd name="T51" fmla="*/ 370 h 645"/>
                <a:gd name="T52" fmla="*/ 0 w 1309"/>
                <a:gd name="T53" fmla="*/ 323 h 645"/>
                <a:gd name="T54" fmla="*/ 8 w 1309"/>
                <a:gd name="T55" fmla="*/ 277 h 645"/>
                <a:gd name="T56" fmla="*/ 27 w 1309"/>
                <a:gd name="T57" fmla="*/ 232 h 645"/>
                <a:gd name="T58" fmla="*/ 61 w 1309"/>
                <a:gd name="T59" fmla="*/ 187 h 645"/>
                <a:gd name="T60" fmla="*/ 108 w 1309"/>
                <a:gd name="T61" fmla="*/ 145 h 645"/>
                <a:gd name="T62" fmla="*/ 169 w 1309"/>
                <a:gd name="T63" fmla="*/ 107 h 645"/>
                <a:gd name="T64" fmla="*/ 241 w 1309"/>
                <a:gd name="T65" fmla="*/ 73 h 645"/>
                <a:gd name="T66" fmla="*/ 321 w 1309"/>
                <a:gd name="T67" fmla="*/ 45 h 645"/>
                <a:gd name="T68" fmla="*/ 407 w 1309"/>
                <a:gd name="T69" fmla="*/ 24 h 645"/>
                <a:gd name="T70" fmla="*/ 498 w 1309"/>
                <a:gd name="T71" fmla="*/ 10 h 645"/>
                <a:gd name="T72" fmla="*/ 591 w 1309"/>
                <a:gd name="T73" fmla="*/ 3 h 645"/>
                <a:gd name="T74" fmla="*/ 685 w 1309"/>
                <a:gd name="T75" fmla="*/ 2 h 645"/>
                <a:gd name="T76" fmla="*/ 779 w 1309"/>
                <a:gd name="T77" fmla="*/ 7 h 645"/>
                <a:gd name="T78" fmla="*/ 869 w 1309"/>
                <a:gd name="T79" fmla="*/ 19 h 645"/>
                <a:gd name="T80" fmla="*/ 958 w 1309"/>
                <a:gd name="T81" fmla="*/ 37 h 645"/>
                <a:gd name="T82" fmla="*/ 1040 w 1309"/>
                <a:gd name="T83" fmla="*/ 63 h 645"/>
                <a:gd name="T84" fmla="*/ 1116 w 1309"/>
                <a:gd name="T85" fmla="*/ 94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09" h="645">
                  <a:moveTo>
                    <a:pt x="1116" y="94"/>
                  </a:moveTo>
                  <a:lnTo>
                    <a:pt x="1139" y="107"/>
                  </a:lnTo>
                  <a:lnTo>
                    <a:pt x="1161" y="119"/>
                  </a:lnTo>
                  <a:lnTo>
                    <a:pt x="1182" y="132"/>
                  </a:lnTo>
                  <a:lnTo>
                    <a:pt x="1200" y="145"/>
                  </a:lnTo>
                  <a:lnTo>
                    <a:pt x="1217" y="159"/>
                  </a:lnTo>
                  <a:lnTo>
                    <a:pt x="1233" y="173"/>
                  </a:lnTo>
                  <a:lnTo>
                    <a:pt x="1247" y="187"/>
                  </a:lnTo>
                  <a:lnTo>
                    <a:pt x="1260" y="201"/>
                  </a:lnTo>
                  <a:lnTo>
                    <a:pt x="1272" y="216"/>
                  </a:lnTo>
                  <a:lnTo>
                    <a:pt x="1282" y="232"/>
                  </a:lnTo>
                  <a:lnTo>
                    <a:pt x="1291" y="247"/>
                  </a:lnTo>
                  <a:lnTo>
                    <a:pt x="1297" y="262"/>
                  </a:lnTo>
                  <a:lnTo>
                    <a:pt x="1303" y="277"/>
                  </a:lnTo>
                  <a:lnTo>
                    <a:pt x="1306" y="292"/>
                  </a:lnTo>
                  <a:lnTo>
                    <a:pt x="1309" y="307"/>
                  </a:lnTo>
                  <a:lnTo>
                    <a:pt x="1309" y="323"/>
                  </a:lnTo>
                  <a:lnTo>
                    <a:pt x="1309" y="339"/>
                  </a:lnTo>
                  <a:lnTo>
                    <a:pt x="1307" y="354"/>
                  </a:lnTo>
                  <a:lnTo>
                    <a:pt x="1304" y="370"/>
                  </a:lnTo>
                  <a:lnTo>
                    <a:pt x="1298" y="385"/>
                  </a:lnTo>
                  <a:lnTo>
                    <a:pt x="1292" y="400"/>
                  </a:lnTo>
                  <a:lnTo>
                    <a:pt x="1283" y="415"/>
                  </a:lnTo>
                  <a:lnTo>
                    <a:pt x="1273" y="429"/>
                  </a:lnTo>
                  <a:lnTo>
                    <a:pt x="1263" y="444"/>
                  </a:lnTo>
                  <a:lnTo>
                    <a:pt x="1250" y="458"/>
                  </a:lnTo>
                  <a:lnTo>
                    <a:pt x="1236" y="472"/>
                  </a:lnTo>
                  <a:lnTo>
                    <a:pt x="1220" y="486"/>
                  </a:lnTo>
                  <a:lnTo>
                    <a:pt x="1203" y="501"/>
                  </a:lnTo>
                  <a:lnTo>
                    <a:pt x="1185" y="513"/>
                  </a:lnTo>
                  <a:lnTo>
                    <a:pt x="1164" y="526"/>
                  </a:lnTo>
                  <a:lnTo>
                    <a:pt x="1143" y="538"/>
                  </a:lnTo>
                  <a:lnTo>
                    <a:pt x="1120" y="551"/>
                  </a:lnTo>
                  <a:lnTo>
                    <a:pt x="1095" y="562"/>
                  </a:lnTo>
                  <a:lnTo>
                    <a:pt x="1070" y="573"/>
                  </a:lnTo>
                  <a:lnTo>
                    <a:pt x="1044" y="583"/>
                  </a:lnTo>
                  <a:lnTo>
                    <a:pt x="1017" y="592"/>
                  </a:lnTo>
                  <a:lnTo>
                    <a:pt x="990" y="601"/>
                  </a:lnTo>
                  <a:lnTo>
                    <a:pt x="962" y="609"/>
                  </a:lnTo>
                  <a:lnTo>
                    <a:pt x="933" y="615"/>
                  </a:lnTo>
                  <a:lnTo>
                    <a:pt x="904" y="621"/>
                  </a:lnTo>
                  <a:lnTo>
                    <a:pt x="874" y="627"/>
                  </a:lnTo>
                  <a:lnTo>
                    <a:pt x="844" y="632"/>
                  </a:lnTo>
                  <a:lnTo>
                    <a:pt x="813" y="636"/>
                  </a:lnTo>
                  <a:lnTo>
                    <a:pt x="783" y="639"/>
                  </a:lnTo>
                  <a:lnTo>
                    <a:pt x="752" y="642"/>
                  </a:lnTo>
                  <a:lnTo>
                    <a:pt x="720" y="644"/>
                  </a:lnTo>
                  <a:lnTo>
                    <a:pt x="689" y="645"/>
                  </a:lnTo>
                  <a:lnTo>
                    <a:pt x="658" y="645"/>
                  </a:lnTo>
                  <a:lnTo>
                    <a:pt x="627" y="645"/>
                  </a:lnTo>
                  <a:lnTo>
                    <a:pt x="595" y="644"/>
                  </a:lnTo>
                  <a:lnTo>
                    <a:pt x="564" y="642"/>
                  </a:lnTo>
                  <a:lnTo>
                    <a:pt x="533" y="639"/>
                  </a:lnTo>
                  <a:lnTo>
                    <a:pt x="501" y="636"/>
                  </a:lnTo>
                  <a:lnTo>
                    <a:pt x="471" y="632"/>
                  </a:lnTo>
                  <a:lnTo>
                    <a:pt x="441" y="627"/>
                  </a:lnTo>
                  <a:lnTo>
                    <a:pt x="411" y="621"/>
                  </a:lnTo>
                  <a:lnTo>
                    <a:pt x="381" y="615"/>
                  </a:lnTo>
                  <a:lnTo>
                    <a:pt x="352" y="609"/>
                  </a:lnTo>
                  <a:lnTo>
                    <a:pt x="324" y="601"/>
                  </a:lnTo>
                  <a:lnTo>
                    <a:pt x="297" y="592"/>
                  </a:lnTo>
                  <a:lnTo>
                    <a:pt x="270" y="583"/>
                  </a:lnTo>
                  <a:lnTo>
                    <a:pt x="243" y="573"/>
                  </a:lnTo>
                  <a:lnTo>
                    <a:pt x="218" y="562"/>
                  </a:lnTo>
                  <a:lnTo>
                    <a:pt x="193" y="551"/>
                  </a:lnTo>
                  <a:lnTo>
                    <a:pt x="170" y="538"/>
                  </a:lnTo>
                  <a:lnTo>
                    <a:pt x="148" y="526"/>
                  </a:lnTo>
                  <a:lnTo>
                    <a:pt x="128" y="513"/>
                  </a:lnTo>
                  <a:lnTo>
                    <a:pt x="109" y="501"/>
                  </a:lnTo>
                  <a:lnTo>
                    <a:pt x="92" y="486"/>
                  </a:lnTo>
                  <a:lnTo>
                    <a:pt x="76" y="472"/>
                  </a:lnTo>
                  <a:lnTo>
                    <a:pt x="62" y="458"/>
                  </a:lnTo>
                  <a:lnTo>
                    <a:pt x="49" y="444"/>
                  </a:lnTo>
                  <a:lnTo>
                    <a:pt x="38" y="429"/>
                  </a:lnTo>
                  <a:lnTo>
                    <a:pt x="28" y="415"/>
                  </a:lnTo>
                  <a:lnTo>
                    <a:pt x="20" y="400"/>
                  </a:lnTo>
                  <a:lnTo>
                    <a:pt x="13" y="385"/>
                  </a:lnTo>
                  <a:lnTo>
                    <a:pt x="8" y="370"/>
                  </a:lnTo>
                  <a:lnTo>
                    <a:pt x="3" y="354"/>
                  </a:lnTo>
                  <a:lnTo>
                    <a:pt x="1" y="339"/>
                  </a:lnTo>
                  <a:lnTo>
                    <a:pt x="0" y="323"/>
                  </a:lnTo>
                  <a:lnTo>
                    <a:pt x="1" y="307"/>
                  </a:lnTo>
                  <a:lnTo>
                    <a:pt x="3" y="292"/>
                  </a:lnTo>
                  <a:lnTo>
                    <a:pt x="8" y="277"/>
                  </a:lnTo>
                  <a:lnTo>
                    <a:pt x="12" y="262"/>
                  </a:lnTo>
                  <a:lnTo>
                    <a:pt x="20" y="247"/>
                  </a:lnTo>
                  <a:lnTo>
                    <a:pt x="27" y="232"/>
                  </a:lnTo>
                  <a:lnTo>
                    <a:pt x="37" y="216"/>
                  </a:lnTo>
                  <a:lnTo>
                    <a:pt x="49" y="201"/>
                  </a:lnTo>
                  <a:lnTo>
                    <a:pt x="61" y="187"/>
                  </a:lnTo>
                  <a:lnTo>
                    <a:pt x="75" y="173"/>
                  </a:lnTo>
                  <a:lnTo>
                    <a:pt x="91" y="159"/>
                  </a:lnTo>
                  <a:lnTo>
                    <a:pt x="108" y="145"/>
                  </a:lnTo>
                  <a:lnTo>
                    <a:pt x="127" y="132"/>
                  </a:lnTo>
                  <a:lnTo>
                    <a:pt x="147" y="119"/>
                  </a:lnTo>
                  <a:lnTo>
                    <a:pt x="169" y="107"/>
                  </a:lnTo>
                  <a:lnTo>
                    <a:pt x="191" y="94"/>
                  </a:lnTo>
                  <a:lnTo>
                    <a:pt x="216" y="84"/>
                  </a:lnTo>
                  <a:lnTo>
                    <a:pt x="241" y="73"/>
                  </a:lnTo>
                  <a:lnTo>
                    <a:pt x="267" y="63"/>
                  </a:lnTo>
                  <a:lnTo>
                    <a:pt x="294" y="53"/>
                  </a:lnTo>
                  <a:lnTo>
                    <a:pt x="321" y="45"/>
                  </a:lnTo>
                  <a:lnTo>
                    <a:pt x="349" y="37"/>
                  </a:lnTo>
                  <a:lnTo>
                    <a:pt x="378" y="31"/>
                  </a:lnTo>
                  <a:lnTo>
                    <a:pt x="407" y="24"/>
                  </a:lnTo>
                  <a:lnTo>
                    <a:pt x="438" y="19"/>
                  </a:lnTo>
                  <a:lnTo>
                    <a:pt x="467" y="15"/>
                  </a:lnTo>
                  <a:lnTo>
                    <a:pt x="498" y="10"/>
                  </a:lnTo>
                  <a:lnTo>
                    <a:pt x="528" y="7"/>
                  </a:lnTo>
                  <a:lnTo>
                    <a:pt x="560" y="4"/>
                  </a:lnTo>
                  <a:lnTo>
                    <a:pt x="591" y="3"/>
                  </a:lnTo>
                  <a:lnTo>
                    <a:pt x="622" y="2"/>
                  </a:lnTo>
                  <a:lnTo>
                    <a:pt x="654" y="0"/>
                  </a:lnTo>
                  <a:lnTo>
                    <a:pt x="685" y="2"/>
                  </a:lnTo>
                  <a:lnTo>
                    <a:pt x="716" y="3"/>
                  </a:lnTo>
                  <a:lnTo>
                    <a:pt x="747" y="4"/>
                  </a:lnTo>
                  <a:lnTo>
                    <a:pt x="779" y="7"/>
                  </a:lnTo>
                  <a:lnTo>
                    <a:pt x="809" y="10"/>
                  </a:lnTo>
                  <a:lnTo>
                    <a:pt x="839" y="15"/>
                  </a:lnTo>
                  <a:lnTo>
                    <a:pt x="869" y="19"/>
                  </a:lnTo>
                  <a:lnTo>
                    <a:pt x="900" y="24"/>
                  </a:lnTo>
                  <a:lnTo>
                    <a:pt x="929" y="31"/>
                  </a:lnTo>
                  <a:lnTo>
                    <a:pt x="958" y="37"/>
                  </a:lnTo>
                  <a:lnTo>
                    <a:pt x="986" y="45"/>
                  </a:lnTo>
                  <a:lnTo>
                    <a:pt x="1013" y="53"/>
                  </a:lnTo>
                  <a:lnTo>
                    <a:pt x="1040" y="63"/>
                  </a:lnTo>
                  <a:lnTo>
                    <a:pt x="1066" y="73"/>
                  </a:lnTo>
                  <a:lnTo>
                    <a:pt x="1092" y="84"/>
                  </a:lnTo>
                  <a:lnTo>
                    <a:pt x="1116" y="94"/>
                  </a:lnTo>
                  <a:close/>
                </a:path>
              </a:pathLst>
            </a:custGeom>
            <a:solidFill>
              <a:srgbClr val="53679D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35" name="Freeform 1002"/>
            <p:cNvSpPr>
              <a:spLocks/>
            </p:cNvSpPr>
            <p:nvPr/>
          </p:nvSpPr>
          <p:spPr bwMode="auto">
            <a:xfrm>
              <a:off x="4803770" y="472682"/>
              <a:ext cx="86081" cy="86243"/>
            </a:xfrm>
            <a:custGeom>
              <a:avLst/>
              <a:gdLst>
                <a:gd name="T0" fmla="*/ 215 w 216"/>
                <a:gd name="T1" fmla="*/ 119 h 216"/>
                <a:gd name="T2" fmla="*/ 211 w 216"/>
                <a:gd name="T3" fmla="*/ 141 h 216"/>
                <a:gd name="T4" fmla="*/ 203 w 216"/>
                <a:gd name="T5" fmla="*/ 160 h 216"/>
                <a:gd name="T6" fmla="*/ 191 w 216"/>
                <a:gd name="T7" fmla="*/ 177 h 216"/>
                <a:gd name="T8" fmla="*/ 176 w 216"/>
                <a:gd name="T9" fmla="*/ 191 h 216"/>
                <a:gd name="T10" fmla="*/ 160 w 216"/>
                <a:gd name="T11" fmla="*/ 203 h 216"/>
                <a:gd name="T12" fmla="*/ 141 w 216"/>
                <a:gd name="T13" fmla="*/ 211 h 216"/>
                <a:gd name="T14" fmla="*/ 119 w 216"/>
                <a:gd name="T15" fmla="*/ 215 h 216"/>
                <a:gd name="T16" fmla="*/ 97 w 216"/>
                <a:gd name="T17" fmla="*/ 215 h 216"/>
                <a:gd name="T18" fmla="*/ 76 w 216"/>
                <a:gd name="T19" fmla="*/ 211 h 216"/>
                <a:gd name="T20" fmla="*/ 56 w 216"/>
                <a:gd name="T21" fmla="*/ 203 h 216"/>
                <a:gd name="T22" fmla="*/ 40 w 216"/>
                <a:gd name="T23" fmla="*/ 191 h 216"/>
                <a:gd name="T24" fmla="*/ 25 w 216"/>
                <a:gd name="T25" fmla="*/ 177 h 216"/>
                <a:gd name="T26" fmla="*/ 13 w 216"/>
                <a:gd name="T27" fmla="*/ 160 h 216"/>
                <a:gd name="T28" fmla="*/ 6 w 216"/>
                <a:gd name="T29" fmla="*/ 141 h 216"/>
                <a:gd name="T30" fmla="*/ 1 w 216"/>
                <a:gd name="T31" fmla="*/ 119 h 216"/>
                <a:gd name="T32" fmla="*/ 1 w 216"/>
                <a:gd name="T33" fmla="*/ 98 h 216"/>
                <a:gd name="T34" fmla="*/ 6 w 216"/>
                <a:gd name="T35" fmla="*/ 76 h 216"/>
                <a:gd name="T36" fmla="*/ 13 w 216"/>
                <a:gd name="T37" fmla="*/ 58 h 216"/>
                <a:gd name="T38" fmla="*/ 25 w 216"/>
                <a:gd name="T39" fmla="*/ 40 h 216"/>
                <a:gd name="T40" fmla="*/ 40 w 216"/>
                <a:gd name="T41" fmla="*/ 25 h 216"/>
                <a:gd name="T42" fmla="*/ 56 w 216"/>
                <a:gd name="T43" fmla="*/ 13 h 216"/>
                <a:gd name="T44" fmla="*/ 76 w 216"/>
                <a:gd name="T45" fmla="*/ 6 h 216"/>
                <a:gd name="T46" fmla="*/ 97 w 216"/>
                <a:gd name="T47" fmla="*/ 1 h 216"/>
                <a:gd name="T48" fmla="*/ 119 w 216"/>
                <a:gd name="T49" fmla="*/ 1 h 216"/>
                <a:gd name="T50" fmla="*/ 141 w 216"/>
                <a:gd name="T51" fmla="*/ 6 h 216"/>
                <a:gd name="T52" fmla="*/ 160 w 216"/>
                <a:gd name="T53" fmla="*/ 13 h 216"/>
                <a:gd name="T54" fmla="*/ 176 w 216"/>
                <a:gd name="T55" fmla="*/ 25 h 216"/>
                <a:gd name="T56" fmla="*/ 191 w 216"/>
                <a:gd name="T57" fmla="*/ 40 h 216"/>
                <a:gd name="T58" fmla="*/ 203 w 216"/>
                <a:gd name="T59" fmla="*/ 58 h 216"/>
                <a:gd name="T60" fmla="*/ 211 w 216"/>
                <a:gd name="T61" fmla="*/ 76 h 216"/>
                <a:gd name="T62" fmla="*/ 215 w 216"/>
                <a:gd name="T63" fmla="*/ 9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6" h="216">
                  <a:moveTo>
                    <a:pt x="216" y="108"/>
                  </a:moveTo>
                  <a:lnTo>
                    <a:pt x="215" y="119"/>
                  </a:lnTo>
                  <a:lnTo>
                    <a:pt x="214" y="130"/>
                  </a:lnTo>
                  <a:lnTo>
                    <a:pt x="211" y="141"/>
                  </a:lnTo>
                  <a:lnTo>
                    <a:pt x="208" y="150"/>
                  </a:lnTo>
                  <a:lnTo>
                    <a:pt x="203" y="160"/>
                  </a:lnTo>
                  <a:lnTo>
                    <a:pt x="198" y="169"/>
                  </a:lnTo>
                  <a:lnTo>
                    <a:pt x="191" y="177"/>
                  </a:lnTo>
                  <a:lnTo>
                    <a:pt x="185" y="185"/>
                  </a:lnTo>
                  <a:lnTo>
                    <a:pt x="176" y="191"/>
                  </a:lnTo>
                  <a:lnTo>
                    <a:pt x="169" y="198"/>
                  </a:lnTo>
                  <a:lnTo>
                    <a:pt x="160" y="203"/>
                  </a:lnTo>
                  <a:lnTo>
                    <a:pt x="150" y="208"/>
                  </a:lnTo>
                  <a:lnTo>
                    <a:pt x="141" y="211"/>
                  </a:lnTo>
                  <a:lnTo>
                    <a:pt x="130" y="214"/>
                  </a:lnTo>
                  <a:lnTo>
                    <a:pt x="119" y="215"/>
                  </a:lnTo>
                  <a:lnTo>
                    <a:pt x="108" y="216"/>
                  </a:lnTo>
                  <a:lnTo>
                    <a:pt x="97" y="215"/>
                  </a:lnTo>
                  <a:lnTo>
                    <a:pt x="87" y="214"/>
                  </a:lnTo>
                  <a:lnTo>
                    <a:pt x="76" y="211"/>
                  </a:lnTo>
                  <a:lnTo>
                    <a:pt x="66" y="208"/>
                  </a:lnTo>
                  <a:lnTo>
                    <a:pt x="56" y="203"/>
                  </a:lnTo>
                  <a:lnTo>
                    <a:pt x="48" y="198"/>
                  </a:lnTo>
                  <a:lnTo>
                    <a:pt x="40" y="191"/>
                  </a:lnTo>
                  <a:lnTo>
                    <a:pt x="32" y="185"/>
                  </a:lnTo>
                  <a:lnTo>
                    <a:pt x="25" y="177"/>
                  </a:lnTo>
                  <a:lnTo>
                    <a:pt x="19" y="169"/>
                  </a:lnTo>
                  <a:lnTo>
                    <a:pt x="13" y="160"/>
                  </a:lnTo>
                  <a:lnTo>
                    <a:pt x="9" y="150"/>
                  </a:lnTo>
                  <a:lnTo>
                    <a:pt x="6" y="141"/>
                  </a:lnTo>
                  <a:lnTo>
                    <a:pt x="2" y="130"/>
                  </a:lnTo>
                  <a:lnTo>
                    <a:pt x="1" y="119"/>
                  </a:lnTo>
                  <a:lnTo>
                    <a:pt x="0" y="108"/>
                  </a:lnTo>
                  <a:lnTo>
                    <a:pt x="1" y="98"/>
                  </a:lnTo>
                  <a:lnTo>
                    <a:pt x="2" y="87"/>
                  </a:lnTo>
                  <a:lnTo>
                    <a:pt x="6" y="76"/>
                  </a:lnTo>
                  <a:lnTo>
                    <a:pt x="9" y="66"/>
                  </a:lnTo>
                  <a:lnTo>
                    <a:pt x="13" y="58"/>
                  </a:lnTo>
                  <a:lnTo>
                    <a:pt x="19" y="48"/>
                  </a:lnTo>
                  <a:lnTo>
                    <a:pt x="25" y="40"/>
                  </a:lnTo>
                  <a:lnTo>
                    <a:pt x="32" y="33"/>
                  </a:lnTo>
                  <a:lnTo>
                    <a:pt x="40" y="25"/>
                  </a:lnTo>
                  <a:lnTo>
                    <a:pt x="48" y="19"/>
                  </a:lnTo>
                  <a:lnTo>
                    <a:pt x="56" y="13"/>
                  </a:lnTo>
                  <a:lnTo>
                    <a:pt x="66" y="9"/>
                  </a:lnTo>
                  <a:lnTo>
                    <a:pt x="76" y="6"/>
                  </a:lnTo>
                  <a:lnTo>
                    <a:pt x="87" y="2"/>
                  </a:lnTo>
                  <a:lnTo>
                    <a:pt x="97" y="1"/>
                  </a:lnTo>
                  <a:lnTo>
                    <a:pt x="108" y="0"/>
                  </a:lnTo>
                  <a:lnTo>
                    <a:pt x="119" y="1"/>
                  </a:lnTo>
                  <a:lnTo>
                    <a:pt x="130" y="2"/>
                  </a:lnTo>
                  <a:lnTo>
                    <a:pt x="141" y="6"/>
                  </a:lnTo>
                  <a:lnTo>
                    <a:pt x="150" y="9"/>
                  </a:lnTo>
                  <a:lnTo>
                    <a:pt x="160" y="13"/>
                  </a:lnTo>
                  <a:lnTo>
                    <a:pt x="169" y="19"/>
                  </a:lnTo>
                  <a:lnTo>
                    <a:pt x="176" y="25"/>
                  </a:lnTo>
                  <a:lnTo>
                    <a:pt x="185" y="33"/>
                  </a:lnTo>
                  <a:lnTo>
                    <a:pt x="191" y="40"/>
                  </a:lnTo>
                  <a:lnTo>
                    <a:pt x="198" y="48"/>
                  </a:lnTo>
                  <a:lnTo>
                    <a:pt x="203" y="58"/>
                  </a:lnTo>
                  <a:lnTo>
                    <a:pt x="208" y="66"/>
                  </a:lnTo>
                  <a:lnTo>
                    <a:pt x="211" y="76"/>
                  </a:lnTo>
                  <a:lnTo>
                    <a:pt x="214" y="87"/>
                  </a:lnTo>
                  <a:lnTo>
                    <a:pt x="215" y="98"/>
                  </a:lnTo>
                  <a:lnTo>
                    <a:pt x="216" y="108"/>
                  </a:lnTo>
                  <a:close/>
                </a:path>
              </a:pathLst>
            </a:custGeom>
            <a:solidFill>
              <a:srgbClr val="45528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36" name="Freeform 1003"/>
            <p:cNvSpPr>
              <a:spLocks/>
            </p:cNvSpPr>
            <p:nvPr/>
          </p:nvSpPr>
          <p:spPr bwMode="auto">
            <a:xfrm>
              <a:off x="4819551" y="488603"/>
              <a:ext cx="55953" cy="55726"/>
            </a:xfrm>
            <a:custGeom>
              <a:avLst/>
              <a:gdLst>
                <a:gd name="T0" fmla="*/ 138 w 138"/>
                <a:gd name="T1" fmla="*/ 77 h 140"/>
                <a:gd name="T2" fmla="*/ 136 w 138"/>
                <a:gd name="T3" fmla="*/ 90 h 140"/>
                <a:gd name="T4" fmla="*/ 131 w 138"/>
                <a:gd name="T5" fmla="*/ 103 h 140"/>
                <a:gd name="T6" fmla="*/ 123 w 138"/>
                <a:gd name="T7" fmla="*/ 114 h 140"/>
                <a:gd name="T8" fmla="*/ 114 w 138"/>
                <a:gd name="T9" fmla="*/ 123 h 140"/>
                <a:gd name="T10" fmla="*/ 103 w 138"/>
                <a:gd name="T11" fmla="*/ 131 h 140"/>
                <a:gd name="T12" fmla="*/ 90 w 138"/>
                <a:gd name="T13" fmla="*/ 136 h 140"/>
                <a:gd name="T14" fmla="*/ 77 w 138"/>
                <a:gd name="T15" fmla="*/ 138 h 140"/>
                <a:gd name="T16" fmla="*/ 62 w 138"/>
                <a:gd name="T17" fmla="*/ 138 h 140"/>
                <a:gd name="T18" fmla="*/ 49 w 138"/>
                <a:gd name="T19" fmla="*/ 136 h 140"/>
                <a:gd name="T20" fmla="*/ 36 w 138"/>
                <a:gd name="T21" fmla="*/ 131 h 140"/>
                <a:gd name="T22" fmla="*/ 25 w 138"/>
                <a:gd name="T23" fmla="*/ 123 h 140"/>
                <a:gd name="T24" fmla="*/ 15 w 138"/>
                <a:gd name="T25" fmla="*/ 114 h 140"/>
                <a:gd name="T26" fmla="*/ 8 w 138"/>
                <a:gd name="T27" fmla="*/ 103 h 140"/>
                <a:gd name="T28" fmla="*/ 3 w 138"/>
                <a:gd name="T29" fmla="*/ 90 h 140"/>
                <a:gd name="T30" fmla="*/ 0 w 138"/>
                <a:gd name="T31" fmla="*/ 77 h 140"/>
                <a:gd name="T32" fmla="*/ 0 w 138"/>
                <a:gd name="T33" fmla="*/ 63 h 140"/>
                <a:gd name="T34" fmla="*/ 3 w 138"/>
                <a:gd name="T35" fmla="*/ 49 h 140"/>
                <a:gd name="T36" fmla="*/ 8 w 138"/>
                <a:gd name="T37" fmla="*/ 36 h 140"/>
                <a:gd name="T38" fmla="*/ 15 w 138"/>
                <a:gd name="T39" fmla="*/ 25 h 140"/>
                <a:gd name="T40" fmla="*/ 25 w 138"/>
                <a:gd name="T41" fmla="*/ 15 h 140"/>
                <a:gd name="T42" fmla="*/ 36 w 138"/>
                <a:gd name="T43" fmla="*/ 8 h 140"/>
                <a:gd name="T44" fmla="*/ 49 w 138"/>
                <a:gd name="T45" fmla="*/ 3 h 140"/>
                <a:gd name="T46" fmla="*/ 62 w 138"/>
                <a:gd name="T47" fmla="*/ 0 h 140"/>
                <a:gd name="T48" fmla="*/ 77 w 138"/>
                <a:gd name="T49" fmla="*/ 0 h 140"/>
                <a:gd name="T50" fmla="*/ 90 w 138"/>
                <a:gd name="T51" fmla="*/ 3 h 140"/>
                <a:gd name="T52" fmla="*/ 103 w 138"/>
                <a:gd name="T53" fmla="*/ 8 h 140"/>
                <a:gd name="T54" fmla="*/ 114 w 138"/>
                <a:gd name="T55" fmla="*/ 15 h 140"/>
                <a:gd name="T56" fmla="*/ 123 w 138"/>
                <a:gd name="T57" fmla="*/ 25 h 140"/>
                <a:gd name="T58" fmla="*/ 131 w 138"/>
                <a:gd name="T59" fmla="*/ 36 h 140"/>
                <a:gd name="T60" fmla="*/ 136 w 138"/>
                <a:gd name="T61" fmla="*/ 49 h 140"/>
                <a:gd name="T62" fmla="*/ 138 w 138"/>
                <a:gd name="T63" fmla="*/ 6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" h="140">
                  <a:moveTo>
                    <a:pt x="138" y="69"/>
                  </a:moveTo>
                  <a:lnTo>
                    <a:pt x="138" y="77"/>
                  </a:lnTo>
                  <a:lnTo>
                    <a:pt x="137" y="83"/>
                  </a:lnTo>
                  <a:lnTo>
                    <a:pt x="136" y="90"/>
                  </a:lnTo>
                  <a:lnTo>
                    <a:pt x="133" y="96"/>
                  </a:lnTo>
                  <a:lnTo>
                    <a:pt x="131" y="103"/>
                  </a:lnTo>
                  <a:lnTo>
                    <a:pt x="127" y="108"/>
                  </a:lnTo>
                  <a:lnTo>
                    <a:pt x="123" y="114"/>
                  </a:lnTo>
                  <a:lnTo>
                    <a:pt x="119" y="119"/>
                  </a:lnTo>
                  <a:lnTo>
                    <a:pt x="114" y="123"/>
                  </a:lnTo>
                  <a:lnTo>
                    <a:pt x="108" y="128"/>
                  </a:lnTo>
                  <a:lnTo>
                    <a:pt x="103" y="131"/>
                  </a:lnTo>
                  <a:lnTo>
                    <a:pt x="96" y="133"/>
                  </a:lnTo>
                  <a:lnTo>
                    <a:pt x="90" y="136"/>
                  </a:lnTo>
                  <a:lnTo>
                    <a:pt x="83" y="137"/>
                  </a:lnTo>
                  <a:lnTo>
                    <a:pt x="77" y="138"/>
                  </a:lnTo>
                  <a:lnTo>
                    <a:pt x="69" y="140"/>
                  </a:lnTo>
                  <a:lnTo>
                    <a:pt x="62" y="138"/>
                  </a:lnTo>
                  <a:lnTo>
                    <a:pt x="55" y="137"/>
                  </a:lnTo>
                  <a:lnTo>
                    <a:pt x="49" y="136"/>
                  </a:lnTo>
                  <a:lnTo>
                    <a:pt x="42" y="133"/>
                  </a:lnTo>
                  <a:lnTo>
                    <a:pt x="36" y="131"/>
                  </a:lnTo>
                  <a:lnTo>
                    <a:pt x="30" y="128"/>
                  </a:lnTo>
                  <a:lnTo>
                    <a:pt x="25" y="123"/>
                  </a:lnTo>
                  <a:lnTo>
                    <a:pt x="20" y="119"/>
                  </a:lnTo>
                  <a:lnTo>
                    <a:pt x="15" y="114"/>
                  </a:lnTo>
                  <a:lnTo>
                    <a:pt x="12" y="108"/>
                  </a:lnTo>
                  <a:lnTo>
                    <a:pt x="8" y="103"/>
                  </a:lnTo>
                  <a:lnTo>
                    <a:pt x="6" y="96"/>
                  </a:lnTo>
                  <a:lnTo>
                    <a:pt x="3" y="90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69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3" y="49"/>
                  </a:lnTo>
                  <a:lnTo>
                    <a:pt x="6" y="42"/>
                  </a:lnTo>
                  <a:lnTo>
                    <a:pt x="8" y="36"/>
                  </a:lnTo>
                  <a:lnTo>
                    <a:pt x="12" y="30"/>
                  </a:lnTo>
                  <a:lnTo>
                    <a:pt x="15" y="25"/>
                  </a:lnTo>
                  <a:lnTo>
                    <a:pt x="20" y="21"/>
                  </a:lnTo>
                  <a:lnTo>
                    <a:pt x="25" y="15"/>
                  </a:lnTo>
                  <a:lnTo>
                    <a:pt x="30" y="12"/>
                  </a:lnTo>
                  <a:lnTo>
                    <a:pt x="36" y="8"/>
                  </a:lnTo>
                  <a:lnTo>
                    <a:pt x="42" y="6"/>
                  </a:lnTo>
                  <a:lnTo>
                    <a:pt x="49" y="3"/>
                  </a:lnTo>
                  <a:lnTo>
                    <a:pt x="55" y="1"/>
                  </a:lnTo>
                  <a:lnTo>
                    <a:pt x="62" y="0"/>
                  </a:lnTo>
                  <a:lnTo>
                    <a:pt x="69" y="0"/>
                  </a:lnTo>
                  <a:lnTo>
                    <a:pt x="77" y="0"/>
                  </a:lnTo>
                  <a:lnTo>
                    <a:pt x="83" y="1"/>
                  </a:lnTo>
                  <a:lnTo>
                    <a:pt x="90" y="3"/>
                  </a:lnTo>
                  <a:lnTo>
                    <a:pt x="96" y="6"/>
                  </a:lnTo>
                  <a:lnTo>
                    <a:pt x="103" y="8"/>
                  </a:lnTo>
                  <a:lnTo>
                    <a:pt x="108" y="12"/>
                  </a:lnTo>
                  <a:lnTo>
                    <a:pt x="114" y="15"/>
                  </a:lnTo>
                  <a:lnTo>
                    <a:pt x="119" y="21"/>
                  </a:lnTo>
                  <a:lnTo>
                    <a:pt x="123" y="25"/>
                  </a:lnTo>
                  <a:lnTo>
                    <a:pt x="127" y="30"/>
                  </a:lnTo>
                  <a:lnTo>
                    <a:pt x="131" y="36"/>
                  </a:lnTo>
                  <a:lnTo>
                    <a:pt x="133" y="42"/>
                  </a:lnTo>
                  <a:lnTo>
                    <a:pt x="136" y="49"/>
                  </a:lnTo>
                  <a:lnTo>
                    <a:pt x="137" y="55"/>
                  </a:lnTo>
                  <a:lnTo>
                    <a:pt x="138" y="63"/>
                  </a:lnTo>
                  <a:lnTo>
                    <a:pt x="138" y="69"/>
                  </a:lnTo>
                  <a:close/>
                </a:path>
              </a:pathLst>
            </a:custGeom>
            <a:solidFill>
              <a:srgbClr val="39417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37" name="Freeform 1004"/>
            <p:cNvSpPr>
              <a:spLocks/>
            </p:cNvSpPr>
            <p:nvPr/>
          </p:nvSpPr>
          <p:spPr bwMode="auto">
            <a:xfrm>
              <a:off x="4833898" y="503198"/>
              <a:ext cx="27259" cy="25210"/>
            </a:xfrm>
            <a:custGeom>
              <a:avLst/>
              <a:gdLst>
                <a:gd name="T0" fmla="*/ 67 w 67"/>
                <a:gd name="T1" fmla="*/ 33 h 67"/>
                <a:gd name="T2" fmla="*/ 66 w 67"/>
                <a:gd name="T3" fmla="*/ 40 h 67"/>
                <a:gd name="T4" fmla="*/ 64 w 67"/>
                <a:gd name="T5" fmla="*/ 46 h 67"/>
                <a:gd name="T6" fmla="*/ 60 w 67"/>
                <a:gd name="T7" fmla="*/ 52 h 67"/>
                <a:gd name="T8" fmla="*/ 57 w 67"/>
                <a:gd name="T9" fmla="*/ 57 h 67"/>
                <a:gd name="T10" fmla="*/ 52 w 67"/>
                <a:gd name="T11" fmla="*/ 61 h 67"/>
                <a:gd name="T12" fmla="*/ 46 w 67"/>
                <a:gd name="T13" fmla="*/ 64 h 67"/>
                <a:gd name="T14" fmla="*/ 40 w 67"/>
                <a:gd name="T15" fmla="*/ 66 h 67"/>
                <a:gd name="T16" fmla="*/ 33 w 67"/>
                <a:gd name="T17" fmla="*/ 67 h 67"/>
                <a:gd name="T18" fmla="*/ 27 w 67"/>
                <a:gd name="T19" fmla="*/ 66 h 67"/>
                <a:gd name="T20" fmla="*/ 20 w 67"/>
                <a:gd name="T21" fmla="*/ 64 h 67"/>
                <a:gd name="T22" fmla="*/ 15 w 67"/>
                <a:gd name="T23" fmla="*/ 61 h 67"/>
                <a:gd name="T24" fmla="*/ 10 w 67"/>
                <a:gd name="T25" fmla="*/ 57 h 67"/>
                <a:gd name="T26" fmla="*/ 6 w 67"/>
                <a:gd name="T27" fmla="*/ 52 h 67"/>
                <a:gd name="T28" fmla="*/ 3 w 67"/>
                <a:gd name="T29" fmla="*/ 46 h 67"/>
                <a:gd name="T30" fmla="*/ 1 w 67"/>
                <a:gd name="T31" fmla="*/ 40 h 67"/>
                <a:gd name="T32" fmla="*/ 0 w 67"/>
                <a:gd name="T33" fmla="*/ 33 h 67"/>
                <a:gd name="T34" fmla="*/ 1 w 67"/>
                <a:gd name="T35" fmla="*/ 27 h 67"/>
                <a:gd name="T36" fmla="*/ 3 w 67"/>
                <a:gd name="T37" fmla="*/ 20 h 67"/>
                <a:gd name="T38" fmla="*/ 6 w 67"/>
                <a:gd name="T39" fmla="*/ 15 h 67"/>
                <a:gd name="T40" fmla="*/ 10 w 67"/>
                <a:gd name="T41" fmla="*/ 10 h 67"/>
                <a:gd name="T42" fmla="*/ 15 w 67"/>
                <a:gd name="T43" fmla="*/ 6 h 67"/>
                <a:gd name="T44" fmla="*/ 20 w 67"/>
                <a:gd name="T45" fmla="*/ 3 h 67"/>
                <a:gd name="T46" fmla="*/ 27 w 67"/>
                <a:gd name="T47" fmla="*/ 1 h 67"/>
                <a:gd name="T48" fmla="*/ 33 w 67"/>
                <a:gd name="T49" fmla="*/ 0 h 67"/>
                <a:gd name="T50" fmla="*/ 40 w 67"/>
                <a:gd name="T51" fmla="*/ 1 h 67"/>
                <a:gd name="T52" fmla="*/ 46 w 67"/>
                <a:gd name="T53" fmla="*/ 3 h 67"/>
                <a:gd name="T54" fmla="*/ 52 w 67"/>
                <a:gd name="T55" fmla="*/ 6 h 67"/>
                <a:gd name="T56" fmla="*/ 57 w 67"/>
                <a:gd name="T57" fmla="*/ 10 h 67"/>
                <a:gd name="T58" fmla="*/ 60 w 67"/>
                <a:gd name="T59" fmla="*/ 15 h 67"/>
                <a:gd name="T60" fmla="*/ 64 w 67"/>
                <a:gd name="T61" fmla="*/ 20 h 67"/>
                <a:gd name="T62" fmla="*/ 66 w 67"/>
                <a:gd name="T63" fmla="*/ 27 h 67"/>
                <a:gd name="T64" fmla="*/ 67 w 67"/>
                <a:gd name="T65" fmla="*/ 3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" h="67">
                  <a:moveTo>
                    <a:pt x="67" y="33"/>
                  </a:moveTo>
                  <a:lnTo>
                    <a:pt x="66" y="40"/>
                  </a:lnTo>
                  <a:lnTo>
                    <a:pt x="64" y="46"/>
                  </a:lnTo>
                  <a:lnTo>
                    <a:pt x="60" y="52"/>
                  </a:lnTo>
                  <a:lnTo>
                    <a:pt x="57" y="57"/>
                  </a:lnTo>
                  <a:lnTo>
                    <a:pt x="52" y="61"/>
                  </a:lnTo>
                  <a:lnTo>
                    <a:pt x="46" y="64"/>
                  </a:lnTo>
                  <a:lnTo>
                    <a:pt x="40" y="66"/>
                  </a:lnTo>
                  <a:lnTo>
                    <a:pt x="33" y="67"/>
                  </a:lnTo>
                  <a:lnTo>
                    <a:pt x="27" y="66"/>
                  </a:lnTo>
                  <a:lnTo>
                    <a:pt x="20" y="64"/>
                  </a:lnTo>
                  <a:lnTo>
                    <a:pt x="15" y="61"/>
                  </a:lnTo>
                  <a:lnTo>
                    <a:pt x="10" y="57"/>
                  </a:lnTo>
                  <a:lnTo>
                    <a:pt x="6" y="52"/>
                  </a:lnTo>
                  <a:lnTo>
                    <a:pt x="3" y="46"/>
                  </a:lnTo>
                  <a:lnTo>
                    <a:pt x="1" y="40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3" y="20"/>
                  </a:lnTo>
                  <a:lnTo>
                    <a:pt x="6" y="15"/>
                  </a:lnTo>
                  <a:lnTo>
                    <a:pt x="10" y="10"/>
                  </a:lnTo>
                  <a:lnTo>
                    <a:pt x="15" y="6"/>
                  </a:lnTo>
                  <a:lnTo>
                    <a:pt x="20" y="3"/>
                  </a:lnTo>
                  <a:lnTo>
                    <a:pt x="27" y="1"/>
                  </a:lnTo>
                  <a:lnTo>
                    <a:pt x="33" y="0"/>
                  </a:lnTo>
                  <a:lnTo>
                    <a:pt x="40" y="1"/>
                  </a:lnTo>
                  <a:lnTo>
                    <a:pt x="46" y="3"/>
                  </a:lnTo>
                  <a:lnTo>
                    <a:pt x="52" y="6"/>
                  </a:lnTo>
                  <a:lnTo>
                    <a:pt x="57" y="10"/>
                  </a:lnTo>
                  <a:lnTo>
                    <a:pt x="60" y="15"/>
                  </a:lnTo>
                  <a:lnTo>
                    <a:pt x="64" y="20"/>
                  </a:lnTo>
                  <a:lnTo>
                    <a:pt x="66" y="27"/>
                  </a:lnTo>
                  <a:lnTo>
                    <a:pt x="67" y="33"/>
                  </a:lnTo>
                  <a:close/>
                </a:path>
              </a:pathLst>
            </a:custGeom>
            <a:solidFill>
              <a:srgbClr val="2A304B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38" name="Freeform 1005"/>
            <p:cNvSpPr>
              <a:spLocks/>
            </p:cNvSpPr>
            <p:nvPr/>
          </p:nvSpPr>
          <p:spPr bwMode="auto">
            <a:xfrm>
              <a:off x="4600046" y="301521"/>
              <a:ext cx="494964" cy="206984"/>
            </a:xfrm>
            <a:custGeom>
              <a:avLst/>
              <a:gdLst>
                <a:gd name="T0" fmla="*/ 209 w 1247"/>
                <a:gd name="T1" fmla="*/ 192 h 519"/>
                <a:gd name="T2" fmla="*/ 147 w 1247"/>
                <a:gd name="T3" fmla="*/ 117 h 519"/>
                <a:gd name="T4" fmla="*/ 79 w 1247"/>
                <a:gd name="T5" fmla="*/ 46 h 519"/>
                <a:gd name="T6" fmla="*/ 49 w 1247"/>
                <a:gd name="T7" fmla="*/ 22 h 519"/>
                <a:gd name="T8" fmla="*/ 25 w 1247"/>
                <a:gd name="T9" fmla="*/ 10 h 519"/>
                <a:gd name="T10" fmla="*/ 8 w 1247"/>
                <a:gd name="T11" fmla="*/ 16 h 519"/>
                <a:gd name="T12" fmla="*/ 2 w 1247"/>
                <a:gd name="T13" fmla="*/ 41 h 519"/>
                <a:gd name="T14" fmla="*/ 1 w 1247"/>
                <a:gd name="T15" fmla="*/ 153 h 519"/>
                <a:gd name="T16" fmla="*/ 1 w 1247"/>
                <a:gd name="T17" fmla="*/ 201 h 519"/>
                <a:gd name="T18" fmla="*/ 9 w 1247"/>
                <a:gd name="T19" fmla="*/ 217 h 519"/>
                <a:gd name="T20" fmla="*/ 70 w 1247"/>
                <a:gd name="T21" fmla="*/ 281 h 519"/>
                <a:gd name="T22" fmla="*/ 149 w 1247"/>
                <a:gd name="T23" fmla="*/ 346 h 519"/>
                <a:gd name="T24" fmla="*/ 216 w 1247"/>
                <a:gd name="T25" fmla="*/ 388 h 519"/>
                <a:gd name="T26" fmla="*/ 271 w 1247"/>
                <a:gd name="T27" fmla="*/ 416 h 519"/>
                <a:gd name="T28" fmla="*/ 331 w 1247"/>
                <a:gd name="T29" fmla="*/ 439 h 519"/>
                <a:gd name="T30" fmla="*/ 393 w 1247"/>
                <a:gd name="T31" fmla="*/ 453 h 519"/>
                <a:gd name="T32" fmla="*/ 430 w 1247"/>
                <a:gd name="T33" fmla="*/ 459 h 519"/>
                <a:gd name="T34" fmla="*/ 441 w 1247"/>
                <a:gd name="T35" fmla="*/ 467 h 519"/>
                <a:gd name="T36" fmla="*/ 447 w 1247"/>
                <a:gd name="T37" fmla="*/ 482 h 519"/>
                <a:gd name="T38" fmla="*/ 462 w 1247"/>
                <a:gd name="T39" fmla="*/ 500 h 519"/>
                <a:gd name="T40" fmla="*/ 486 w 1247"/>
                <a:gd name="T41" fmla="*/ 512 h 519"/>
                <a:gd name="T42" fmla="*/ 581 w 1247"/>
                <a:gd name="T43" fmla="*/ 518 h 519"/>
                <a:gd name="T44" fmla="*/ 714 w 1247"/>
                <a:gd name="T45" fmla="*/ 517 h 519"/>
                <a:gd name="T46" fmla="*/ 761 w 1247"/>
                <a:gd name="T47" fmla="*/ 512 h 519"/>
                <a:gd name="T48" fmla="*/ 783 w 1247"/>
                <a:gd name="T49" fmla="*/ 504 h 519"/>
                <a:gd name="T50" fmla="*/ 797 w 1247"/>
                <a:gd name="T51" fmla="*/ 490 h 519"/>
                <a:gd name="T52" fmla="*/ 812 w 1247"/>
                <a:gd name="T53" fmla="*/ 468 h 519"/>
                <a:gd name="T54" fmla="*/ 827 w 1247"/>
                <a:gd name="T55" fmla="*/ 459 h 519"/>
                <a:gd name="T56" fmla="*/ 897 w 1247"/>
                <a:gd name="T57" fmla="*/ 442 h 519"/>
                <a:gd name="T58" fmla="*/ 976 w 1247"/>
                <a:gd name="T59" fmla="*/ 413 h 519"/>
                <a:gd name="T60" fmla="*/ 1068 w 1247"/>
                <a:gd name="T61" fmla="*/ 365 h 519"/>
                <a:gd name="T62" fmla="*/ 1117 w 1247"/>
                <a:gd name="T63" fmla="*/ 332 h 519"/>
                <a:gd name="T64" fmla="*/ 1163 w 1247"/>
                <a:gd name="T65" fmla="*/ 292 h 519"/>
                <a:gd name="T66" fmla="*/ 1207 w 1247"/>
                <a:gd name="T67" fmla="*/ 246 h 519"/>
                <a:gd name="T68" fmla="*/ 1247 w 1247"/>
                <a:gd name="T69" fmla="*/ 189 h 519"/>
                <a:gd name="T70" fmla="*/ 1247 w 1247"/>
                <a:gd name="T71" fmla="*/ 163 h 519"/>
                <a:gd name="T72" fmla="*/ 1247 w 1247"/>
                <a:gd name="T73" fmla="*/ 112 h 519"/>
                <a:gd name="T74" fmla="*/ 1244 w 1247"/>
                <a:gd name="T75" fmla="*/ 21 h 519"/>
                <a:gd name="T76" fmla="*/ 1204 w 1247"/>
                <a:gd name="T77" fmla="*/ 1 h 519"/>
                <a:gd name="T78" fmla="*/ 1124 w 1247"/>
                <a:gd name="T79" fmla="*/ 6 h 519"/>
                <a:gd name="T80" fmla="*/ 1015 w 1247"/>
                <a:gd name="T81" fmla="*/ 30 h 519"/>
                <a:gd name="T82" fmla="*/ 840 w 1247"/>
                <a:gd name="T83" fmla="*/ 80 h 519"/>
                <a:gd name="T84" fmla="*/ 563 w 1247"/>
                <a:gd name="T85" fmla="*/ 172 h 519"/>
                <a:gd name="T86" fmla="*/ 369 w 1247"/>
                <a:gd name="T87" fmla="*/ 234 h 519"/>
                <a:gd name="T88" fmla="*/ 290 w 1247"/>
                <a:gd name="T89" fmla="*/ 252 h 519"/>
                <a:gd name="T90" fmla="*/ 250 w 1247"/>
                <a:gd name="T91" fmla="*/ 24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47" h="519">
                  <a:moveTo>
                    <a:pt x="246" y="242"/>
                  </a:moveTo>
                  <a:lnTo>
                    <a:pt x="236" y="228"/>
                  </a:lnTo>
                  <a:lnTo>
                    <a:pt x="209" y="192"/>
                  </a:lnTo>
                  <a:lnTo>
                    <a:pt x="190" y="169"/>
                  </a:lnTo>
                  <a:lnTo>
                    <a:pt x="169" y="143"/>
                  </a:lnTo>
                  <a:lnTo>
                    <a:pt x="147" y="117"/>
                  </a:lnTo>
                  <a:lnTo>
                    <a:pt x="124" y="91"/>
                  </a:lnTo>
                  <a:lnTo>
                    <a:pt x="102" y="67"/>
                  </a:lnTo>
                  <a:lnTo>
                    <a:pt x="79" y="46"/>
                  </a:lnTo>
                  <a:lnTo>
                    <a:pt x="69" y="37"/>
                  </a:lnTo>
                  <a:lnTo>
                    <a:pt x="58" y="28"/>
                  </a:lnTo>
                  <a:lnTo>
                    <a:pt x="49" y="22"/>
                  </a:lnTo>
                  <a:lnTo>
                    <a:pt x="40" y="17"/>
                  </a:lnTo>
                  <a:lnTo>
                    <a:pt x="31" y="12"/>
                  </a:lnTo>
                  <a:lnTo>
                    <a:pt x="25" y="10"/>
                  </a:lnTo>
                  <a:lnTo>
                    <a:pt x="17" y="10"/>
                  </a:lnTo>
                  <a:lnTo>
                    <a:pt x="12" y="11"/>
                  </a:lnTo>
                  <a:lnTo>
                    <a:pt x="8" y="16"/>
                  </a:lnTo>
                  <a:lnTo>
                    <a:pt x="4" y="22"/>
                  </a:lnTo>
                  <a:lnTo>
                    <a:pt x="2" y="30"/>
                  </a:lnTo>
                  <a:lnTo>
                    <a:pt x="2" y="41"/>
                  </a:lnTo>
                  <a:lnTo>
                    <a:pt x="2" y="87"/>
                  </a:lnTo>
                  <a:lnTo>
                    <a:pt x="1" y="124"/>
                  </a:lnTo>
                  <a:lnTo>
                    <a:pt x="1" y="153"/>
                  </a:lnTo>
                  <a:lnTo>
                    <a:pt x="1" y="175"/>
                  </a:lnTo>
                  <a:lnTo>
                    <a:pt x="1" y="190"/>
                  </a:lnTo>
                  <a:lnTo>
                    <a:pt x="1" y="201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9" y="217"/>
                  </a:lnTo>
                  <a:lnTo>
                    <a:pt x="33" y="243"/>
                  </a:lnTo>
                  <a:lnTo>
                    <a:pt x="50" y="261"/>
                  </a:lnTo>
                  <a:lnTo>
                    <a:pt x="70" y="281"/>
                  </a:lnTo>
                  <a:lnTo>
                    <a:pt x="94" y="302"/>
                  </a:lnTo>
                  <a:lnTo>
                    <a:pt x="120" y="323"/>
                  </a:lnTo>
                  <a:lnTo>
                    <a:pt x="149" y="346"/>
                  </a:lnTo>
                  <a:lnTo>
                    <a:pt x="182" y="368"/>
                  </a:lnTo>
                  <a:lnTo>
                    <a:pt x="199" y="378"/>
                  </a:lnTo>
                  <a:lnTo>
                    <a:pt x="216" y="388"/>
                  </a:lnTo>
                  <a:lnTo>
                    <a:pt x="233" y="399"/>
                  </a:lnTo>
                  <a:lnTo>
                    <a:pt x="252" y="408"/>
                  </a:lnTo>
                  <a:lnTo>
                    <a:pt x="271" y="416"/>
                  </a:lnTo>
                  <a:lnTo>
                    <a:pt x="291" y="425"/>
                  </a:lnTo>
                  <a:lnTo>
                    <a:pt x="310" y="432"/>
                  </a:lnTo>
                  <a:lnTo>
                    <a:pt x="331" y="439"/>
                  </a:lnTo>
                  <a:lnTo>
                    <a:pt x="351" y="444"/>
                  </a:lnTo>
                  <a:lnTo>
                    <a:pt x="372" y="449"/>
                  </a:lnTo>
                  <a:lnTo>
                    <a:pt x="393" y="453"/>
                  </a:lnTo>
                  <a:lnTo>
                    <a:pt x="415" y="455"/>
                  </a:lnTo>
                  <a:lnTo>
                    <a:pt x="422" y="456"/>
                  </a:lnTo>
                  <a:lnTo>
                    <a:pt x="430" y="459"/>
                  </a:lnTo>
                  <a:lnTo>
                    <a:pt x="434" y="462"/>
                  </a:lnTo>
                  <a:lnTo>
                    <a:pt x="437" y="464"/>
                  </a:lnTo>
                  <a:lnTo>
                    <a:pt x="441" y="467"/>
                  </a:lnTo>
                  <a:lnTo>
                    <a:pt x="442" y="469"/>
                  </a:lnTo>
                  <a:lnTo>
                    <a:pt x="444" y="476"/>
                  </a:lnTo>
                  <a:lnTo>
                    <a:pt x="447" y="482"/>
                  </a:lnTo>
                  <a:lnTo>
                    <a:pt x="451" y="489"/>
                  </a:lnTo>
                  <a:lnTo>
                    <a:pt x="457" y="495"/>
                  </a:lnTo>
                  <a:lnTo>
                    <a:pt x="462" y="500"/>
                  </a:lnTo>
                  <a:lnTo>
                    <a:pt x="469" y="506"/>
                  </a:lnTo>
                  <a:lnTo>
                    <a:pt x="476" y="510"/>
                  </a:lnTo>
                  <a:lnTo>
                    <a:pt x="486" y="512"/>
                  </a:lnTo>
                  <a:lnTo>
                    <a:pt x="507" y="514"/>
                  </a:lnTo>
                  <a:lnTo>
                    <a:pt x="540" y="516"/>
                  </a:lnTo>
                  <a:lnTo>
                    <a:pt x="581" y="518"/>
                  </a:lnTo>
                  <a:lnTo>
                    <a:pt x="626" y="519"/>
                  </a:lnTo>
                  <a:lnTo>
                    <a:pt x="672" y="518"/>
                  </a:lnTo>
                  <a:lnTo>
                    <a:pt x="714" y="517"/>
                  </a:lnTo>
                  <a:lnTo>
                    <a:pt x="732" y="516"/>
                  </a:lnTo>
                  <a:lnTo>
                    <a:pt x="748" y="514"/>
                  </a:lnTo>
                  <a:lnTo>
                    <a:pt x="761" y="512"/>
                  </a:lnTo>
                  <a:lnTo>
                    <a:pt x="770" y="509"/>
                  </a:lnTo>
                  <a:lnTo>
                    <a:pt x="777" y="507"/>
                  </a:lnTo>
                  <a:lnTo>
                    <a:pt x="783" y="504"/>
                  </a:lnTo>
                  <a:lnTo>
                    <a:pt x="787" y="500"/>
                  </a:lnTo>
                  <a:lnTo>
                    <a:pt x="791" y="496"/>
                  </a:lnTo>
                  <a:lnTo>
                    <a:pt x="797" y="490"/>
                  </a:lnTo>
                  <a:lnTo>
                    <a:pt x="801" y="482"/>
                  </a:lnTo>
                  <a:lnTo>
                    <a:pt x="807" y="475"/>
                  </a:lnTo>
                  <a:lnTo>
                    <a:pt x="812" y="468"/>
                  </a:lnTo>
                  <a:lnTo>
                    <a:pt x="816" y="465"/>
                  </a:lnTo>
                  <a:lnTo>
                    <a:pt x="822" y="462"/>
                  </a:lnTo>
                  <a:lnTo>
                    <a:pt x="827" y="459"/>
                  </a:lnTo>
                  <a:lnTo>
                    <a:pt x="834" y="457"/>
                  </a:lnTo>
                  <a:lnTo>
                    <a:pt x="859" y="452"/>
                  </a:lnTo>
                  <a:lnTo>
                    <a:pt x="897" y="442"/>
                  </a:lnTo>
                  <a:lnTo>
                    <a:pt x="921" y="433"/>
                  </a:lnTo>
                  <a:lnTo>
                    <a:pt x="947" y="425"/>
                  </a:lnTo>
                  <a:lnTo>
                    <a:pt x="976" y="413"/>
                  </a:lnTo>
                  <a:lnTo>
                    <a:pt x="1005" y="400"/>
                  </a:lnTo>
                  <a:lnTo>
                    <a:pt x="1037" y="384"/>
                  </a:lnTo>
                  <a:lnTo>
                    <a:pt x="1068" y="365"/>
                  </a:lnTo>
                  <a:lnTo>
                    <a:pt x="1084" y="355"/>
                  </a:lnTo>
                  <a:lnTo>
                    <a:pt x="1100" y="344"/>
                  </a:lnTo>
                  <a:lnTo>
                    <a:pt x="1117" y="332"/>
                  </a:lnTo>
                  <a:lnTo>
                    <a:pt x="1132" y="320"/>
                  </a:lnTo>
                  <a:lnTo>
                    <a:pt x="1148" y="306"/>
                  </a:lnTo>
                  <a:lnTo>
                    <a:pt x="1163" y="292"/>
                  </a:lnTo>
                  <a:lnTo>
                    <a:pt x="1178" y="278"/>
                  </a:lnTo>
                  <a:lnTo>
                    <a:pt x="1192" y="262"/>
                  </a:lnTo>
                  <a:lnTo>
                    <a:pt x="1207" y="246"/>
                  </a:lnTo>
                  <a:lnTo>
                    <a:pt x="1220" y="227"/>
                  </a:lnTo>
                  <a:lnTo>
                    <a:pt x="1234" y="209"/>
                  </a:lnTo>
                  <a:lnTo>
                    <a:pt x="1247" y="189"/>
                  </a:lnTo>
                  <a:lnTo>
                    <a:pt x="1247" y="181"/>
                  </a:lnTo>
                  <a:lnTo>
                    <a:pt x="1247" y="172"/>
                  </a:lnTo>
                  <a:lnTo>
                    <a:pt x="1247" y="163"/>
                  </a:lnTo>
                  <a:lnTo>
                    <a:pt x="1247" y="152"/>
                  </a:lnTo>
                  <a:lnTo>
                    <a:pt x="1247" y="135"/>
                  </a:lnTo>
                  <a:lnTo>
                    <a:pt x="1247" y="112"/>
                  </a:lnTo>
                  <a:lnTo>
                    <a:pt x="1247" y="78"/>
                  </a:lnTo>
                  <a:lnTo>
                    <a:pt x="1247" y="35"/>
                  </a:lnTo>
                  <a:lnTo>
                    <a:pt x="1244" y="21"/>
                  </a:lnTo>
                  <a:lnTo>
                    <a:pt x="1235" y="11"/>
                  </a:lnTo>
                  <a:lnTo>
                    <a:pt x="1223" y="5"/>
                  </a:lnTo>
                  <a:lnTo>
                    <a:pt x="1204" y="1"/>
                  </a:lnTo>
                  <a:lnTo>
                    <a:pt x="1181" y="0"/>
                  </a:lnTo>
                  <a:lnTo>
                    <a:pt x="1154" y="1"/>
                  </a:lnTo>
                  <a:lnTo>
                    <a:pt x="1124" y="6"/>
                  </a:lnTo>
                  <a:lnTo>
                    <a:pt x="1091" y="11"/>
                  </a:lnTo>
                  <a:lnTo>
                    <a:pt x="1054" y="20"/>
                  </a:lnTo>
                  <a:lnTo>
                    <a:pt x="1015" y="30"/>
                  </a:lnTo>
                  <a:lnTo>
                    <a:pt x="973" y="40"/>
                  </a:lnTo>
                  <a:lnTo>
                    <a:pt x="931" y="53"/>
                  </a:lnTo>
                  <a:lnTo>
                    <a:pt x="840" y="80"/>
                  </a:lnTo>
                  <a:lnTo>
                    <a:pt x="746" y="111"/>
                  </a:lnTo>
                  <a:lnTo>
                    <a:pt x="653" y="142"/>
                  </a:lnTo>
                  <a:lnTo>
                    <a:pt x="563" y="172"/>
                  </a:lnTo>
                  <a:lnTo>
                    <a:pt x="478" y="200"/>
                  </a:lnTo>
                  <a:lnTo>
                    <a:pt x="403" y="224"/>
                  </a:lnTo>
                  <a:lnTo>
                    <a:pt x="369" y="234"/>
                  </a:lnTo>
                  <a:lnTo>
                    <a:pt x="339" y="241"/>
                  </a:lnTo>
                  <a:lnTo>
                    <a:pt x="312" y="248"/>
                  </a:lnTo>
                  <a:lnTo>
                    <a:pt x="290" y="252"/>
                  </a:lnTo>
                  <a:lnTo>
                    <a:pt x="271" y="253"/>
                  </a:lnTo>
                  <a:lnTo>
                    <a:pt x="258" y="252"/>
                  </a:lnTo>
                  <a:lnTo>
                    <a:pt x="250" y="249"/>
                  </a:lnTo>
                  <a:lnTo>
                    <a:pt x="246" y="242"/>
                  </a:lnTo>
                  <a:close/>
                </a:path>
              </a:pathLst>
            </a:custGeom>
            <a:solidFill>
              <a:srgbClr val="2C3D7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39" name="Freeform 1006"/>
            <p:cNvSpPr>
              <a:spLocks/>
            </p:cNvSpPr>
            <p:nvPr/>
          </p:nvSpPr>
          <p:spPr bwMode="auto">
            <a:xfrm>
              <a:off x="4590002" y="190069"/>
              <a:ext cx="520789" cy="299861"/>
            </a:xfrm>
            <a:custGeom>
              <a:avLst/>
              <a:gdLst>
                <a:gd name="T0" fmla="*/ 1307 w 1311"/>
                <a:gd name="T1" fmla="*/ 23 h 756"/>
                <a:gd name="T2" fmla="*/ 1288 w 1311"/>
                <a:gd name="T3" fmla="*/ 67 h 756"/>
                <a:gd name="T4" fmla="*/ 1255 w 1311"/>
                <a:gd name="T5" fmla="*/ 113 h 756"/>
                <a:gd name="T6" fmla="*/ 1207 w 1311"/>
                <a:gd name="T7" fmla="*/ 161 h 756"/>
                <a:gd name="T8" fmla="*/ 1145 w 1311"/>
                <a:gd name="T9" fmla="*/ 206 h 756"/>
                <a:gd name="T10" fmla="*/ 1070 w 1311"/>
                <a:gd name="T11" fmla="*/ 246 h 756"/>
                <a:gd name="T12" fmla="*/ 988 w 1311"/>
                <a:gd name="T13" fmla="*/ 275 h 756"/>
                <a:gd name="T14" fmla="*/ 901 w 1311"/>
                <a:gd name="T15" fmla="*/ 297 h 756"/>
                <a:gd name="T16" fmla="*/ 810 w 1311"/>
                <a:gd name="T17" fmla="*/ 310 h 756"/>
                <a:gd name="T18" fmla="*/ 691 w 1311"/>
                <a:gd name="T19" fmla="*/ 317 h 756"/>
                <a:gd name="T20" fmla="*/ 534 w 1311"/>
                <a:gd name="T21" fmla="*/ 314 h 756"/>
                <a:gd name="T22" fmla="*/ 400 w 1311"/>
                <a:gd name="T23" fmla="*/ 298 h 756"/>
                <a:gd name="T24" fmla="*/ 321 w 1311"/>
                <a:gd name="T25" fmla="*/ 283 h 756"/>
                <a:gd name="T26" fmla="*/ 246 w 1311"/>
                <a:gd name="T27" fmla="*/ 260 h 756"/>
                <a:gd name="T28" fmla="*/ 176 w 1311"/>
                <a:gd name="T29" fmla="*/ 230 h 756"/>
                <a:gd name="T30" fmla="*/ 115 w 1311"/>
                <a:gd name="T31" fmla="*/ 188 h 756"/>
                <a:gd name="T32" fmla="*/ 64 w 1311"/>
                <a:gd name="T33" fmla="*/ 139 h 756"/>
                <a:gd name="T34" fmla="*/ 26 w 1311"/>
                <a:gd name="T35" fmla="*/ 86 h 756"/>
                <a:gd name="T36" fmla="*/ 5 w 1311"/>
                <a:gd name="T37" fmla="*/ 33 h 756"/>
                <a:gd name="T38" fmla="*/ 1 w 1311"/>
                <a:gd name="T39" fmla="*/ 7 h 756"/>
                <a:gd name="T40" fmla="*/ 3 w 1311"/>
                <a:gd name="T41" fmla="*/ 98 h 756"/>
                <a:gd name="T42" fmla="*/ 9 w 1311"/>
                <a:gd name="T43" fmla="*/ 236 h 756"/>
                <a:gd name="T44" fmla="*/ 16 w 1311"/>
                <a:gd name="T45" fmla="*/ 340 h 756"/>
                <a:gd name="T46" fmla="*/ 23 w 1311"/>
                <a:gd name="T47" fmla="*/ 414 h 756"/>
                <a:gd name="T48" fmla="*/ 26 w 1311"/>
                <a:gd name="T49" fmla="*/ 445 h 756"/>
                <a:gd name="T50" fmla="*/ 76 w 1311"/>
                <a:gd name="T51" fmla="*/ 497 h 756"/>
                <a:gd name="T52" fmla="*/ 146 w 1311"/>
                <a:gd name="T53" fmla="*/ 560 h 756"/>
                <a:gd name="T54" fmla="*/ 225 w 1311"/>
                <a:gd name="T55" fmla="*/ 615 h 756"/>
                <a:gd name="T56" fmla="*/ 278 w 1311"/>
                <a:gd name="T57" fmla="*/ 644 h 756"/>
                <a:gd name="T58" fmla="*/ 336 w 1311"/>
                <a:gd name="T59" fmla="*/ 669 h 756"/>
                <a:gd name="T60" fmla="*/ 398 w 1311"/>
                <a:gd name="T61" fmla="*/ 685 h 756"/>
                <a:gd name="T62" fmla="*/ 448 w 1311"/>
                <a:gd name="T63" fmla="*/ 694 h 756"/>
                <a:gd name="T64" fmla="*/ 463 w 1311"/>
                <a:gd name="T65" fmla="*/ 701 h 756"/>
                <a:gd name="T66" fmla="*/ 470 w 1311"/>
                <a:gd name="T67" fmla="*/ 712 h 756"/>
                <a:gd name="T68" fmla="*/ 483 w 1311"/>
                <a:gd name="T69" fmla="*/ 732 h 756"/>
                <a:gd name="T70" fmla="*/ 502 w 1311"/>
                <a:gd name="T71" fmla="*/ 747 h 756"/>
                <a:gd name="T72" fmla="*/ 566 w 1311"/>
                <a:gd name="T73" fmla="*/ 753 h 756"/>
                <a:gd name="T74" fmla="*/ 698 w 1311"/>
                <a:gd name="T75" fmla="*/ 756 h 756"/>
                <a:gd name="T76" fmla="*/ 774 w 1311"/>
                <a:gd name="T77" fmla="*/ 751 h 756"/>
                <a:gd name="T78" fmla="*/ 803 w 1311"/>
                <a:gd name="T79" fmla="*/ 744 h 756"/>
                <a:gd name="T80" fmla="*/ 817 w 1311"/>
                <a:gd name="T81" fmla="*/ 734 h 756"/>
                <a:gd name="T82" fmla="*/ 833 w 1311"/>
                <a:gd name="T83" fmla="*/ 711 h 756"/>
                <a:gd name="T84" fmla="*/ 848 w 1311"/>
                <a:gd name="T85" fmla="*/ 698 h 756"/>
                <a:gd name="T86" fmla="*/ 885 w 1311"/>
                <a:gd name="T87" fmla="*/ 689 h 756"/>
                <a:gd name="T88" fmla="*/ 973 w 1311"/>
                <a:gd name="T89" fmla="*/ 662 h 756"/>
                <a:gd name="T90" fmla="*/ 1063 w 1311"/>
                <a:gd name="T91" fmla="*/ 621 h 756"/>
                <a:gd name="T92" fmla="*/ 1126 w 1311"/>
                <a:gd name="T93" fmla="*/ 581 h 756"/>
                <a:gd name="T94" fmla="*/ 1174 w 1311"/>
                <a:gd name="T95" fmla="*/ 543 h 756"/>
                <a:gd name="T96" fmla="*/ 1218 w 1311"/>
                <a:gd name="T97" fmla="*/ 499 h 756"/>
                <a:gd name="T98" fmla="*/ 1260 w 1311"/>
                <a:gd name="T99" fmla="*/ 446 h 756"/>
                <a:gd name="T100" fmla="*/ 1277 w 1311"/>
                <a:gd name="T101" fmla="*/ 399 h 756"/>
                <a:gd name="T102" fmla="*/ 1283 w 1311"/>
                <a:gd name="T103" fmla="*/ 343 h 756"/>
                <a:gd name="T104" fmla="*/ 1293 w 1311"/>
                <a:gd name="T105" fmla="*/ 260 h 756"/>
                <a:gd name="T106" fmla="*/ 1299 w 1311"/>
                <a:gd name="T107" fmla="*/ 186 h 756"/>
                <a:gd name="T108" fmla="*/ 1306 w 1311"/>
                <a:gd name="T109" fmla="*/ 87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11" h="756">
                  <a:moveTo>
                    <a:pt x="1311" y="0"/>
                  </a:moveTo>
                  <a:lnTo>
                    <a:pt x="1310" y="11"/>
                  </a:lnTo>
                  <a:lnTo>
                    <a:pt x="1307" y="23"/>
                  </a:lnTo>
                  <a:lnTo>
                    <a:pt x="1303" y="37"/>
                  </a:lnTo>
                  <a:lnTo>
                    <a:pt x="1296" y="51"/>
                  </a:lnTo>
                  <a:lnTo>
                    <a:pt x="1288" y="67"/>
                  </a:lnTo>
                  <a:lnTo>
                    <a:pt x="1279" y="82"/>
                  </a:lnTo>
                  <a:lnTo>
                    <a:pt x="1268" y="97"/>
                  </a:lnTo>
                  <a:lnTo>
                    <a:pt x="1255" y="113"/>
                  </a:lnTo>
                  <a:lnTo>
                    <a:pt x="1241" y="128"/>
                  </a:lnTo>
                  <a:lnTo>
                    <a:pt x="1225" y="144"/>
                  </a:lnTo>
                  <a:lnTo>
                    <a:pt x="1207" y="161"/>
                  </a:lnTo>
                  <a:lnTo>
                    <a:pt x="1188" y="176"/>
                  </a:lnTo>
                  <a:lnTo>
                    <a:pt x="1168" y="191"/>
                  </a:lnTo>
                  <a:lnTo>
                    <a:pt x="1145" y="206"/>
                  </a:lnTo>
                  <a:lnTo>
                    <a:pt x="1121" y="221"/>
                  </a:lnTo>
                  <a:lnTo>
                    <a:pt x="1095" y="234"/>
                  </a:lnTo>
                  <a:lnTo>
                    <a:pt x="1070" y="246"/>
                  </a:lnTo>
                  <a:lnTo>
                    <a:pt x="1044" y="257"/>
                  </a:lnTo>
                  <a:lnTo>
                    <a:pt x="1016" y="266"/>
                  </a:lnTo>
                  <a:lnTo>
                    <a:pt x="988" y="275"/>
                  </a:lnTo>
                  <a:lnTo>
                    <a:pt x="960" y="284"/>
                  </a:lnTo>
                  <a:lnTo>
                    <a:pt x="931" y="290"/>
                  </a:lnTo>
                  <a:lnTo>
                    <a:pt x="901" y="297"/>
                  </a:lnTo>
                  <a:lnTo>
                    <a:pt x="871" y="301"/>
                  </a:lnTo>
                  <a:lnTo>
                    <a:pt x="840" y="305"/>
                  </a:lnTo>
                  <a:lnTo>
                    <a:pt x="810" y="310"/>
                  </a:lnTo>
                  <a:lnTo>
                    <a:pt x="780" y="313"/>
                  </a:lnTo>
                  <a:lnTo>
                    <a:pt x="751" y="315"/>
                  </a:lnTo>
                  <a:lnTo>
                    <a:pt x="691" y="317"/>
                  </a:lnTo>
                  <a:lnTo>
                    <a:pt x="635" y="318"/>
                  </a:lnTo>
                  <a:lnTo>
                    <a:pt x="585" y="316"/>
                  </a:lnTo>
                  <a:lnTo>
                    <a:pt x="534" y="314"/>
                  </a:lnTo>
                  <a:lnTo>
                    <a:pt x="481" y="308"/>
                  </a:lnTo>
                  <a:lnTo>
                    <a:pt x="427" y="302"/>
                  </a:lnTo>
                  <a:lnTo>
                    <a:pt x="400" y="298"/>
                  </a:lnTo>
                  <a:lnTo>
                    <a:pt x="373" y="293"/>
                  </a:lnTo>
                  <a:lnTo>
                    <a:pt x="347" y="288"/>
                  </a:lnTo>
                  <a:lnTo>
                    <a:pt x="321" y="283"/>
                  </a:lnTo>
                  <a:lnTo>
                    <a:pt x="295" y="275"/>
                  </a:lnTo>
                  <a:lnTo>
                    <a:pt x="270" y="269"/>
                  </a:lnTo>
                  <a:lnTo>
                    <a:pt x="246" y="260"/>
                  </a:lnTo>
                  <a:lnTo>
                    <a:pt x="223" y="251"/>
                  </a:lnTo>
                  <a:lnTo>
                    <a:pt x="199" y="240"/>
                  </a:lnTo>
                  <a:lnTo>
                    <a:pt x="176" y="230"/>
                  </a:lnTo>
                  <a:lnTo>
                    <a:pt x="155" y="217"/>
                  </a:lnTo>
                  <a:lnTo>
                    <a:pt x="134" y="203"/>
                  </a:lnTo>
                  <a:lnTo>
                    <a:pt x="115" y="188"/>
                  </a:lnTo>
                  <a:lnTo>
                    <a:pt x="96" y="172"/>
                  </a:lnTo>
                  <a:lnTo>
                    <a:pt x="79" y="156"/>
                  </a:lnTo>
                  <a:lnTo>
                    <a:pt x="64" y="139"/>
                  </a:lnTo>
                  <a:lnTo>
                    <a:pt x="50" y="122"/>
                  </a:lnTo>
                  <a:lnTo>
                    <a:pt x="37" y="104"/>
                  </a:lnTo>
                  <a:lnTo>
                    <a:pt x="26" y="86"/>
                  </a:lnTo>
                  <a:lnTo>
                    <a:pt x="17" y="69"/>
                  </a:lnTo>
                  <a:lnTo>
                    <a:pt x="10" y="51"/>
                  </a:lnTo>
                  <a:lnTo>
                    <a:pt x="5" y="33"/>
                  </a:lnTo>
                  <a:lnTo>
                    <a:pt x="1" y="16"/>
                  </a:lnTo>
                  <a:lnTo>
                    <a:pt x="0" y="0"/>
                  </a:lnTo>
                  <a:lnTo>
                    <a:pt x="1" y="7"/>
                  </a:lnTo>
                  <a:lnTo>
                    <a:pt x="1" y="28"/>
                  </a:lnTo>
                  <a:lnTo>
                    <a:pt x="2" y="59"/>
                  </a:lnTo>
                  <a:lnTo>
                    <a:pt x="3" y="98"/>
                  </a:lnTo>
                  <a:lnTo>
                    <a:pt x="5" y="142"/>
                  </a:lnTo>
                  <a:lnTo>
                    <a:pt x="7" y="189"/>
                  </a:lnTo>
                  <a:lnTo>
                    <a:pt x="9" y="236"/>
                  </a:lnTo>
                  <a:lnTo>
                    <a:pt x="12" y="280"/>
                  </a:lnTo>
                  <a:lnTo>
                    <a:pt x="14" y="311"/>
                  </a:lnTo>
                  <a:lnTo>
                    <a:pt x="16" y="340"/>
                  </a:lnTo>
                  <a:lnTo>
                    <a:pt x="19" y="368"/>
                  </a:lnTo>
                  <a:lnTo>
                    <a:pt x="22" y="393"/>
                  </a:lnTo>
                  <a:lnTo>
                    <a:pt x="23" y="414"/>
                  </a:lnTo>
                  <a:lnTo>
                    <a:pt x="25" y="431"/>
                  </a:lnTo>
                  <a:lnTo>
                    <a:pt x="26" y="441"/>
                  </a:lnTo>
                  <a:lnTo>
                    <a:pt x="26" y="445"/>
                  </a:lnTo>
                  <a:lnTo>
                    <a:pt x="35" y="454"/>
                  </a:lnTo>
                  <a:lnTo>
                    <a:pt x="59" y="480"/>
                  </a:lnTo>
                  <a:lnTo>
                    <a:pt x="76" y="497"/>
                  </a:lnTo>
                  <a:lnTo>
                    <a:pt x="96" y="518"/>
                  </a:lnTo>
                  <a:lnTo>
                    <a:pt x="120" y="539"/>
                  </a:lnTo>
                  <a:lnTo>
                    <a:pt x="146" y="560"/>
                  </a:lnTo>
                  <a:lnTo>
                    <a:pt x="175" y="583"/>
                  </a:lnTo>
                  <a:lnTo>
                    <a:pt x="208" y="604"/>
                  </a:lnTo>
                  <a:lnTo>
                    <a:pt x="225" y="615"/>
                  </a:lnTo>
                  <a:lnTo>
                    <a:pt x="242" y="625"/>
                  </a:lnTo>
                  <a:lnTo>
                    <a:pt x="259" y="636"/>
                  </a:lnTo>
                  <a:lnTo>
                    <a:pt x="278" y="644"/>
                  </a:lnTo>
                  <a:lnTo>
                    <a:pt x="297" y="653"/>
                  </a:lnTo>
                  <a:lnTo>
                    <a:pt x="317" y="662"/>
                  </a:lnTo>
                  <a:lnTo>
                    <a:pt x="336" y="669"/>
                  </a:lnTo>
                  <a:lnTo>
                    <a:pt x="357" y="676"/>
                  </a:lnTo>
                  <a:lnTo>
                    <a:pt x="377" y="681"/>
                  </a:lnTo>
                  <a:lnTo>
                    <a:pt x="398" y="685"/>
                  </a:lnTo>
                  <a:lnTo>
                    <a:pt x="419" y="690"/>
                  </a:lnTo>
                  <a:lnTo>
                    <a:pt x="441" y="692"/>
                  </a:lnTo>
                  <a:lnTo>
                    <a:pt x="448" y="694"/>
                  </a:lnTo>
                  <a:lnTo>
                    <a:pt x="456" y="696"/>
                  </a:lnTo>
                  <a:lnTo>
                    <a:pt x="460" y="698"/>
                  </a:lnTo>
                  <a:lnTo>
                    <a:pt x="463" y="701"/>
                  </a:lnTo>
                  <a:lnTo>
                    <a:pt x="467" y="704"/>
                  </a:lnTo>
                  <a:lnTo>
                    <a:pt x="468" y="706"/>
                  </a:lnTo>
                  <a:lnTo>
                    <a:pt x="470" y="712"/>
                  </a:lnTo>
                  <a:lnTo>
                    <a:pt x="473" y="719"/>
                  </a:lnTo>
                  <a:lnTo>
                    <a:pt x="477" y="725"/>
                  </a:lnTo>
                  <a:lnTo>
                    <a:pt x="483" y="732"/>
                  </a:lnTo>
                  <a:lnTo>
                    <a:pt x="488" y="738"/>
                  </a:lnTo>
                  <a:lnTo>
                    <a:pt x="495" y="743"/>
                  </a:lnTo>
                  <a:lnTo>
                    <a:pt x="502" y="747"/>
                  </a:lnTo>
                  <a:lnTo>
                    <a:pt x="512" y="749"/>
                  </a:lnTo>
                  <a:lnTo>
                    <a:pt x="533" y="751"/>
                  </a:lnTo>
                  <a:lnTo>
                    <a:pt x="566" y="753"/>
                  </a:lnTo>
                  <a:lnTo>
                    <a:pt x="607" y="755"/>
                  </a:lnTo>
                  <a:lnTo>
                    <a:pt x="652" y="756"/>
                  </a:lnTo>
                  <a:lnTo>
                    <a:pt x="698" y="756"/>
                  </a:lnTo>
                  <a:lnTo>
                    <a:pt x="740" y="753"/>
                  </a:lnTo>
                  <a:lnTo>
                    <a:pt x="758" y="752"/>
                  </a:lnTo>
                  <a:lnTo>
                    <a:pt x="774" y="751"/>
                  </a:lnTo>
                  <a:lnTo>
                    <a:pt x="787" y="749"/>
                  </a:lnTo>
                  <a:lnTo>
                    <a:pt x="796" y="746"/>
                  </a:lnTo>
                  <a:lnTo>
                    <a:pt x="803" y="744"/>
                  </a:lnTo>
                  <a:lnTo>
                    <a:pt x="809" y="740"/>
                  </a:lnTo>
                  <a:lnTo>
                    <a:pt x="813" y="737"/>
                  </a:lnTo>
                  <a:lnTo>
                    <a:pt x="817" y="734"/>
                  </a:lnTo>
                  <a:lnTo>
                    <a:pt x="823" y="726"/>
                  </a:lnTo>
                  <a:lnTo>
                    <a:pt x="827" y="719"/>
                  </a:lnTo>
                  <a:lnTo>
                    <a:pt x="833" y="711"/>
                  </a:lnTo>
                  <a:lnTo>
                    <a:pt x="838" y="705"/>
                  </a:lnTo>
                  <a:lnTo>
                    <a:pt x="842" y="702"/>
                  </a:lnTo>
                  <a:lnTo>
                    <a:pt x="848" y="698"/>
                  </a:lnTo>
                  <a:lnTo>
                    <a:pt x="853" y="696"/>
                  </a:lnTo>
                  <a:lnTo>
                    <a:pt x="860" y="694"/>
                  </a:lnTo>
                  <a:lnTo>
                    <a:pt x="885" y="689"/>
                  </a:lnTo>
                  <a:lnTo>
                    <a:pt x="923" y="679"/>
                  </a:lnTo>
                  <a:lnTo>
                    <a:pt x="947" y="671"/>
                  </a:lnTo>
                  <a:lnTo>
                    <a:pt x="973" y="662"/>
                  </a:lnTo>
                  <a:lnTo>
                    <a:pt x="1002" y="650"/>
                  </a:lnTo>
                  <a:lnTo>
                    <a:pt x="1031" y="637"/>
                  </a:lnTo>
                  <a:lnTo>
                    <a:pt x="1063" y="621"/>
                  </a:lnTo>
                  <a:lnTo>
                    <a:pt x="1094" y="602"/>
                  </a:lnTo>
                  <a:lnTo>
                    <a:pt x="1110" y="591"/>
                  </a:lnTo>
                  <a:lnTo>
                    <a:pt x="1126" y="581"/>
                  </a:lnTo>
                  <a:lnTo>
                    <a:pt x="1143" y="569"/>
                  </a:lnTo>
                  <a:lnTo>
                    <a:pt x="1158" y="557"/>
                  </a:lnTo>
                  <a:lnTo>
                    <a:pt x="1174" y="543"/>
                  </a:lnTo>
                  <a:lnTo>
                    <a:pt x="1189" y="529"/>
                  </a:lnTo>
                  <a:lnTo>
                    <a:pt x="1204" y="515"/>
                  </a:lnTo>
                  <a:lnTo>
                    <a:pt x="1218" y="499"/>
                  </a:lnTo>
                  <a:lnTo>
                    <a:pt x="1233" y="482"/>
                  </a:lnTo>
                  <a:lnTo>
                    <a:pt x="1246" y="464"/>
                  </a:lnTo>
                  <a:lnTo>
                    <a:pt x="1260" y="446"/>
                  </a:lnTo>
                  <a:lnTo>
                    <a:pt x="1273" y="426"/>
                  </a:lnTo>
                  <a:lnTo>
                    <a:pt x="1274" y="414"/>
                  </a:lnTo>
                  <a:lnTo>
                    <a:pt x="1277" y="399"/>
                  </a:lnTo>
                  <a:lnTo>
                    <a:pt x="1279" y="383"/>
                  </a:lnTo>
                  <a:lnTo>
                    <a:pt x="1281" y="365"/>
                  </a:lnTo>
                  <a:lnTo>
                    <a:pt x="1283" y="343"/>
                  </a:lnTo>
                  <a:lnTo>
                    <a:pt x="1286" y="318"/>
                  </a:lnTo>
                  <a:lnTo>
                    <a:pt x="1290" y="291"/>
                  </a:lnTo>
                  <a:lnTo>
                    <a:pt x="1293" y="260"/>
                  </a:lnTo>
                  <a:lnTo>
                    <a:pt x="1295" y="237"/>
                  </a:lnTo>
                  <a:lnTo>
                    <a:pt x="1297" y="212"/>
                  </a:lnTo>
                  <a:lnTo>
                    <a:pt x="1299" y="186"/>
                  </a:lnTo>
                  <a:lnTo>
                    <a:pt x="1301" y="157"/>
                  </a:lnTo>
                  <a:lnTo>
                    <a:pt x="1304" y="124"/>
                  </a:lnTo>
                  <a:lnTo>
                    <a:pt x="1306" y="87"/>
                  </a:lnTo>
                  <a:lnTo>
                    <a:pt x="1309" y="46"/>
                  </a:lnTo>
                  <a:lnTo>
                    <a:pt x="1311" y="0"/>
                  </a:lnTo>
                  <a:close/>
                </a:path>
              </a:pathLst>
            </a:custGeom>
            <a:solidFill>
              <a:srgbClr val="39417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40" name="Freeform 1007"/>
            <p:cNvSpPr>
              <a:spLocks/>
            </p:cNvSpPr>
            <p:nvPr/>
          </p:nvSpPr>
          <p:spPr bwMode="auto">
            <a:xfrm>
              <a:off x="4952977" y="443491"/>
              <a:ext cx="77473" cy="126047"/>
            </a:xfrm>
            <a:custGeom>
              <a:avLst/>
              <a:gdLst>
                <a:gd name="T0" fmla="*/ 0 w 190"/>
                <a:gd name="T1" fmla="*/ 87 h 319"/>
                <a:gd name="T2" fmla="*/ 0 w 190"/>
                <a:gd name="T3" fmla="*/ 319 h 319"/>
                <a:gd name="T4" fmla="*/ 5 w 190"/>
                <a:gd name="T5" fmla="*/ 317 h 319"/>
                <a:gd name="T6" fmla="*/ 21 w 190"/>
                <a:gd name="T7" fmla="*/ 310 h 319"/>
                <a:gd name="T8" fmla="*/ 43 w 190"/>
                <a:gd name="T9" fmla="*/ 298 h 319"/>
                <a:gd name="T10" fmla="*/ 70 w 190"/>
                <a:gd name="T11" fmla="*/ 282 h 319"/>
                <a:gd name="T12" fmla="*/ 85 w 190"/>
                <a:gd name="T13" fmla="*/ 272 h 319"/>
                <a:gd name="T14" fmla="*/ 101 w 190"/>
                <a:gd name="T15" fmla="*/ 260 h 319"/>
                <a:gd name="T16" fmla="*/ 117 w 190"/>
                <a:gd name="T17" fmla="*/ 247 h 319"/>
                <a:gd name="T18" fmla="*/ 133 w 190"/>
                <a:gd name="T19" fmla="*/ 233 h 319"/>
                <a:gd name="T20" fmla="*/ 148 w 190"/>
                <a:gd name="T21" fmla="*/ 218 h 319"/>
                <a:gd name="T22" fmla="*/ 163 w 190"/>
                <a:gd name="T23" fmla="*/ 201 h 319"/>
                <a:gd name="T24" fmla="*/ 177 w 190"/>
                <a:gd name="T25" fmla="*/ 183 h 319"/>
                <a:gd name="T26" fmla="*/ 190 w 190"/>
                <a:gd name="T27" fmla="*/ 164 h 319"/>
                <a:gd name="T28" fmla="*/ 190 w 190"/>
                <a:gd name="T29" fmla="*/ 0 h 319"/>
                <a:gd name="T30" fmla="*/ 187 w 190"/>
                <a:gd name="T31" fmla="*/ 2 h 319"/>
                <a:gd name="T32" fmla="*/ 176 w 190"/>
                <a:gd name="T33" fmla="*/ 9 h 319"/>
                <a:gd name="T34" fmla="*/ 159 w 190"/>
                <a:gd name="T35" fmla="*/ 19 h 319"/>
                <a:gd name="T36" fmla="*/ 136 w 190"/>
                <a:gd name="T37" fmla="*/ 32 h 319"/>
                <a:gd name="T38" fmla="*/ 108 w 190"/>
                <a:gd name="T39" fmla="*/ 46 h 319"/>
                <a:gd name="T40" fmla="*/ 76 w 190"/>
                <a:gd name="T41" fmla="*/ 60 h 319"/>
                <a:gd name="T42" fmla="*/ 58 w 190"/>
                <a:gd name="T43" fmla="*/ 68 h 319"/>
                <a:gd name="T44" fmla="*/ 39 w 190"/>
                <a:gd name="T45" fmla="*/ 74 h 319"/>
                <a:gd name="T46" fmla="*/ 21 w 190"/>
                <a:gd name="T47" fmla="*/ 81 h 319"/>
                <a:gd name="T48" fmla="*/ 0 w 190"/>
                <a:gd name="T49" fmla="*/ 87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0" h="319">
                  <a:moveTo>
                    <a:pt x="0" y="87"/>
                  </a:moveTo>
                  <a:lnTo>
                    <a:pt x="0" y="319"/>
                  </a:lnTo>
                  <a:lnTo>
                    <a:pt x="5" y="317"/>
                  </a:lnTo>
                  <a:lnTo>
                    <a:pt x="21" y="310"/>
                  </a:lnTo>
                  <a:lnTo>
                    <a:pt x="43" y="298"/>
                  </a:lnTo>
                  <a:lnTo>
                    <a:pt x="70" y="282"/>
                  </a:lnTo>
                  <a:lnTo>
                    <a:pt x="85" y="272"/>
                  </a:lnTo>
                  <a:lnTo>
                    <a:pt x="101" y="260"/>
                  </a:lnTo>
                  <a:lnTo>
                    <a:pt x="117" y="247"/>
                  </a:lnTo>
                  <a:lnTo>
                    <a:pt x="133" y="233"/>
                  </a:lnTo>
                  <a:lnTo>
                    <a:pt x="148" y="218"/>
                  </a:lnTo>
                  <a:lnTo>
                    <a:pt x="163" y="201"/>
                  </a:lnTo>
                  <a:lnTo>
                    <a:pt x="177" y="183"/>
                  </a:lnTo>
                  <a:lnTo>
                    <a:pt x="190" y="164"/>
                  </a:lnTo>
                  <a:lnTo>
                    <a:pt x="190" y="0"/>
                  </a:lnTo>
                  <a:lnTo>
                    <a:pt x="187" y="2"/>
                  </a:lnTo>
                  <a:lnTo>
                    <a:pt x="176" y="9"/>
                  </a:lnTo>
                  <a:lnTo>
                    <a:pt x="159" y="19"/>
                  </a:lnTo>
                  <a:lnTo>
                    <a:pt x="136" y="32"/>
                  </a:lnTo>
                  <a:lnTo>
                    <a:pt x="108" y="46"/>
                  </a:lnTo>
                  <a:lnTo>
                    <a:pt x="76" y="60"/>
                  </a:lnTo>
                  <a:lnTo>
                    <a:pt x="58" y="68"/>
                  </a:lnTo>
                  <a:lnTo>
                    <a:pt x="39" y="74"/>
                  </a:lnTo>
                  <a:lnTo>
                    <a:pt x="21" y="81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39417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41" name="Freeform 1008"/>
            <p:cNvSpPr>
              <a:spLocks/>
            </p:cNvSpPr>
            <p:nvPr/>
          </p:nvSpPr>
          <p:spPr bwMode="auto">
            <a:xfrm>
              <a:off x="4935761" y="558924"/>
              <a:ext cx="17216" cy="10615"/>
            </a:xfrm>
            <a:custGeom>
              <a:avLst/>
              <a:gdLst>
                <a:gd name="T0" fmla="*/ 46 w 46"/>
                <a:gd name="T1" fmla="*/ 29 h 29"/>
                <a:gd name="T2" fmla="*/ 0 w 46"/>
                <a:gd name="T3" fmla="*/ 23 h 29"/>
                <a:gd name="T4" fmla="*/ 6 w 46"/>
                <a:gd name="T5" fmla="*/ 20 h 29"/>
                <a:gd name="T6" fmla="*/ 21 w 46"/>
                <a:gd name="T7" fmla="*/ 13 h 29"/>
                <a:gd name="T8" fmla="*/ 36 w 46"/>
                <a:gd name="T9" fmla="*/ 6 h 29"/>
                <a:gd name="T10" fmla="*/ 46 w 46"/>
                <a:gd name="T11" fmla="*/ 0 h 29"/>
                <a:gd name="T12" fmla="*/ 46 w 46"/>
                <a:gd name="T1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29">
                  <a:moveTo>
                    <a:pt x="46" y="29"/>
                  </a:moveTo>
                  <a:lnTo>
                    <a:pt x="0" y="23"/>
                  </a:lnTo>
                  <a:lnTo>
                    <a:pt x="6" y="20"/>
                  </a:lnTo>
                  <a:lnTo>
                    <a:pt x="21" y="13"/>
                  </a:lnTo>
                  <a:lnTo>
                    <a:pt x="36" y="6"/>
                  </a:lnTo>
                  <a:lnTo>
                    <a:pt x="46" y="0"/>
                  </a:lnTo>
                  <a:lnTo>
                    <a:pt x="46" y="29"/>
                  </a:lnTo>
                  <a:close/>
                </a:path>
              </a:pathLst>
            </a:custGeom>
            <a:solidFill>
              <a:srgbClr val="2C3D7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42" name="Freeform 1010"/>
            <p:cNvSpPr>
              <a:spLocks/>
            </p:cNvSpPr>
            <p:nvPr/>
          </p:nvSpPr>
          <p:spPr bwMode="auto">
            <a:xfrm>
              <a:off x="4668910" y="446145"/>
              <a:ext cx="76038" cy="127375"/>
            </a:xfrm>
            <a:custGeom>
              <a:avLst/>
              <a:gdLst>
                <a:gd name="T0" fmla="*/ 190 w 190"/>
                <a:gd name="T1" fmla="*/ 88 h 319"/>
                <a:gd name="T2" fmla="*/ 190 w 190"/>
                <a:gd name="T3" fmla="*/ 319 h 319"/>
                <a:gd name="T4" fmla="*/ 185 w 190"/>
                <a:gd name="T5" fmla="*/ 317 h 319"/>
                <a:gd name="T6" fmla="*/ 171 w 190"/>
                <a:gd name="T7" fmla="*/ 310 h 319"/>
                <a:gd name="T8" fmla="*/ 148 w 190"/>
                <a:gd name="T9" fmla="*/ 298 h 319"/>
                <a:gd name="T10" fmla="*/ 120 w 190"/>
                <a:gd name="T11" fmla="*/ 282 h 319"/>
                <a:gd name="T12" fmla="*/ 106 w 190"/>
                <a:gd name="T13" fmla="*/ 271 h 319"/>
                <a:gd name="T14" fmla="*/ 90 w 190"/>
                <a:gd name="T15" fmla="*/ 259 h 319"/>
                <a:gd name="T16" fmla="*/ 73 w 190"/>
                <a:gd name="T17" fmla="*/ 248 h 319"/>
                <a:gd name="T18" fmla="*/ 58 w 190"/>
                <a:gd name="T19" fmla="*/ 234 h 319"/>
                <a:gd name="T20" fmla="*/ 42 w 190"/>
                <a:gd name="T21" fmla="*/ 217 h 319"/>
                <a:gd name="T22" fmla="*/ 27 w 190"/>
                <a:gd name="T23" fmla="*/ 201 h 319"/>
                <a:gd name="T24" fmla="*/ 13 w 190"/>
                <a:gd name="T25" fmla="*/ 183 h 319"/>
                <a:gd name="T26" fmla="*/ 0 w 190"/>
                <a:gd name="T27" fmla="*/ 163 h 319"/>
                <a:gd name="T28" fmla="*/ 0 w 190"/>
                <a:gd name="T29" fmla="*/ 0 h 319"/>
                <a:gd name="T30" fmla="*/ 4 w 190"/>
                <a:gd name="T31" fmla="*/ 2 h 319"/>
                <a:gd name="T32" fmla="*/ 15 w 190"/>
                <a:gd name="T33" fmla="*/ 9 h 319"/>
                <a:gd name="T34" fmla="*/ 32 w 190"/>
                <a:gd name="T35" fmla="*/ 20 h 319"/>
                <a:gd name="T36" fmla="*/ 55 w 190"/>
                <a:gd name="T37" fmla="*/ 32 h 319"/>
                <a:gd name="T38" fmla="*/ 83 w 190"/>
                <a:gd name="T39" fmla="*/ 46 h 319"/>
                <a:gd name="T40" fmla="*/ 116 w 190"/>
                <a:gd name="T41" fmla="*/ 61 h 319"/>
                <a:gd name="T42" fmla="*/ 133 w 190"/>
                <a:gd name="T43" fmla="*/ 67 h 319"/>
                <a:gd name="T44" fmla="*/ 151 w 190"/>
                <a:gd name="T45" fmla="*/ 75 h 319"/>
                <a:gd name="T46" fmla="*/ 171 w 190"/>
                <a:gd name="T47" fmla="*/ 81 h 319"/>
                <a:gd name="T48" fmla="*/ 190 w 190"/>
                <a:gd name="T49" fmla="*/ 8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0" h="319">
                  <a:moveTo>
                    <a:pt x="190" y="88"/>
                  </a:moveTo>
                  <a:lnTo>
                    <a:pt x="190" y="319"/>
                  </a:lnTo>
                  <a:lnTo>
                    <a:pt x="185" y="317"/>
                  </a:lnTo>
                  <a:lnTo>
                    <a:pt x="171" y="310"/>
                  </a:lnTo>
                  <a:lnTo>
                    <a:pt x="148" y="298"/>
                  </a:lnTo>
                  <a:lnTo>
                    <a:pt x="120" y="282"/>
                  </a:lnTo>
                  <a:lnTo>
                    <a:pt x="106" y="271"/>
                  </a:lnTo>
                  <a:lnTo>
                    <a:pt x="90" y="259"/>
                  </a:lnTo>
                  <a:lnTo>
                    <a:pt x="73" y="248"/>
                  </a:lnTo>
                  <a:lnTo>
                    <a:pt x="58" y="234"/>
                  </a:lnTo>
                  <a:lnTo>
                    <a:pt x="42" y="217"/>
                  </a:lnTo>
                  <a:lnTo>
                    <a:pt x="27" y="201"/>
                  </a:lnTo>
                  <a:lnTo>
                    <a:pt x="13" y="183"/>
                  </a:lnTo>
                  <a:lnTo>
                    <a:pt x="0" y="163"/>
                  </a:lnTo>
                  <a:lnTo>
                    <a:pt x="0" y="0"/>
                  </a:lnTo>
                  <a:lnTo>
                    <a:pt x="4" y="2"/>
                  </a:lnTo>
                  <a:lnTo>
                    <a:pt x="15" y="9"/>
                  </a:lnTo>
                  <a:lnTo>
                    <a:pt x="32" y="20"/>
                  </a:lnTo>
                  <a:lnTo>
                    <a:pt x="55" y="32"/>
                  </a:lnTo>
                  <a:lnTo>
                    <a:pt x="83" y="46"/>
                  </a:lnTo>
                  <a:lnTo>
                    <a:pt x="116" y="61"/>
                  </a:lnTo>
                  <a:lnTo>
                    <a:pt x="133" y="67"/>
                  </a:lnTo>
                  <a:lnTo>
                    <a:pt x="151" y="75"/>
                  </a:lnTo>
                  <a:lnTo>
                    <a:pt x="171" y="81"/>
                  </a:lnTo>
                  <a:lnTo>
                    <a:pt x="190" y="88"/>
                  </a:lnTo>
                  <a:close/>
                </a:path>
              </a:pathLst>
            </a:custGeom>
            <a:solidFill>
              <a:srgbClr val="39417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43" name="Freeform 1011"/>
            <p:cNvSpPr>
              <a:spLocks/>
            </p:cNvSpPr>
            <p:nvPr/>
          </p:nvSpPr>
          <p:spPr bwMode="auto">
            <a:xfrm>
              <a:off x="4744948" y="560252"/>
              <a:ext cx="18651" cy="13268"/>
            </a:xfrm>
            <a:custGeom>
              <a:avLst/>
              <a:gdLst>
                <a:gd name="T0" fmla="*/ 0 w 48"/>
                <a:gd name="T1" fmla="*/ 29 h 29"/>
                <a:gd name="T2" fmla="*/ 48 w 48"/>
                <a:gd name="T3" fmla="*/ 22 h 29"/>
                <a:gd name="T4" fmla="*/ 41 w 48"/>
                <a:gd name="T5" fmla="*/ 20 h 29"/>
                <a:gd name="T6" fmla="*/ 26 w 48"/>
                <a:gd name="T7" fmla="*/ 13 h 29"/>
                <a:gd name="T8" fmla="*/ 10 w 48"/>
                <a:gd name="T9" fmla="*/ 5 h 29"/>
                <a:gd name="T10" fmla="*/ 0 w 48"/>
                <a:gd name="T11" fmla="*/ 0 h 29"/>
                <a:gd name="T12" fmla="*/ 0 w 48"/>
                <a:gd name="T1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9">
                  <a:moveTo>
                    <a:pt x="0" y="29"/>
                  </a:moveTo>
                  <a:lnTo>
                    <a:pt x="48" y="22"/>
                  </a:lnTo>
                  <a:lnTo>
                    <a:pt x="41" y="20"/>
                  </a:lnTo>
                  <a:lnTo>
                    <a:pt x="26" y="13"/>
                  </a:lnTo>
                  <a:lnTo>
                    <a:pt x="10" y="5"/>
                  </a:lnTo>
                  <a:lnTo>
                    <a:pt x="0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2C3D7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pic>
        <p:nvPicPr>
          <p:cNvPr id="44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1695051"/>
            <a:ext cx="81060" cy="23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45" name="组合 7917"/>
          <p:cNvGrpSpPr>
            <a:grpSpLocks noChangeAspect="1"/>
          </p:cNvGrpSpPr>
          <p:nvPr/>
        </p:nvGrpSpPr>
        <p:grpSpPr bwMode="auto">
          <a:xfrm>
            <a:off x="1000100" y="2424133"/>
            <a:ext cx="359187" cy="219055"/>
            <a:chOff x="5853113" y="3354388"/>
            <a:chExt cx="530226" cy="323580"/>
          </a:xfrm>
        </p:grpSpPr>
        <p:sp>
          <p:nvSpPr>
            <p:cNvPr id="446" name="Freeform 2795"/>
            <p:cNvSpPr>
              <a:spLocks/>
            </p:cNvSpPr>
            <p:nvPr/>
          </p:nvSpPr>
          <p:spPr bwMode="auto">
            <a:xfrm>
              <a:off x="6264454" y="3354388"/>
              <a:ext cx="118885" cy="163376"/>
            </a:xfrm>
            <a:custGeom>
              <a:avLst/>
              <a:gdLst>
                <a:gd name="T0" fmla="*/ 77 w 304"/>
                <a:gd name="T1" fmla="*/ 1 h 412"/>
                <a:gd name="T2" fmla="*/ 102 w 304"/>
                <a:gd name="T3" fmla="*/ 4 h 412"/>
                <a:gd name="T4" fmla="*/ 146 w 304"/>
                <a:gd name="T5" fmla="*/ 10 h 412"/>
                <a:gd name="T6" fmla="*/ 204 w 304"/>
                <a:gd name="T7" fmla="*/ 19 h 412"/>
                <a:gd name="T8" fmla="*/ 246 w 304"/>
                <a:gd name="T9" fmla="*/ 25 h 412"/>
                <a:gd name="T10" fmla="*/ 263 w 304"/>
                <a:gd name="T11" fmla="*/ 29 h 412"/>
                <a:gd name="T12" fmla="*/ 273 w 304"/>
                <a:gd name="T13" fmla="*/ 36 h 412"/>
                <a:gd name="T14" fmla="*/ 282 w 304"/>
                <a:gd name="T15" fmla="*/ 44 h 412"/>
                <a:gd name="T16" fmla="*/ 287 w 304"/>
                <a:gd name="T17" fmla="*/ 56 h 412"/>
                <a:gd name="T18" fmla="*/ 292 w 304"/>
                <a:gd name="T19" fmla="*/ 73 h 412"/>
                <a:gd name="T20" fmla="*/ 295 w 304"/>
                <a:gd name="T21" fmla="*/ 108 h 412"/>
                <a:gd name="T22" fmla="*/ 298 w 304"/>
                <a:gd name="T23" fmla="*/ 172 h 412"/>
                <a:gd name="T24" fmla="*/ 302 w 304"/>
                <a:gd name="T25" fmla="*/ 227 h 412"/>
                <a:gd name="T26" fmla="*/ 303 w 304"/>
                <a:gd name="T27" fmla="*/ 271 h 412"/>
                <a:gd name="T28" fmla="*/ 303 w 304"/>
                <a:gd name="T29" fmla="*/ 308 h 412"/>
                <a:gd name="T30" fmla="*/ 303 w 304"/>
                <a:gd name="T31" fmla="*/ 346 h 412"/>
                <a:gd name="T32" fmla="*/ 300 w 304"/>
                <a:gd name="T33" fmla="*/ 371 h 412"/>
                <a:gd name="T34" fmla="*/ 296 w 304"/>
                <a:gd name="T35" fmla="*/ 384 h 412"/>
                <a:gd name="T36" fmla="*/ 290 w 304"/>
                <a:gd name="T37" fmla="*/ 393 h 412"/>
                <a:gd name="T38" fmla="*/ 280 w 304"/>
                <a:gd name="T39" fmla="*/ 401 h 412"/>
                <a:gd name="T40" fmla="*/ 266 w 304"/>
                <a:gd name="T41" fmla="*/ 407 h 412"/>
                <a:gd name="T42" fmla="*/ 248 w 304"/>
                <a:gd name="T43" fmla="*/ 411 h 412"/>
                <a:gd name="T44" fmla="*/ 230 w 304"/>
                <a:gd name="T45" fmla="*/ 409 h 412"/>
                <a:gd name="T46" fmla="*/ 189 w 304"/>
                <a:gd name="T47" fmla="*/ 391 h 412"/>
                <a:gd name="T48" fmla="*/ 132 w 304"/>
                <a:gd name="T49" fmla="*/ 366 h 412"/>
                <a:gd name="T50" fmla="*/ 83 w 304"/>
                <a:gd name="T51" fmla="*/ 344 h 412"/>
                <a:gd name="T52" fmla="*/ 63 w 304"/>
                <a:gd name="T53" fmla="*/ 332 h 412"/>
                <a:gd name="T54" fmla="*/ 52 w 304"/>
                <a:gd name="T55" fmla="*/ 322 h 412"/>
                <a:gd name="T56" fmla="*/ 46 w 304"/>
                <a:gd name="T57" fmla="*/ 307 h 412"/>
                <a:gd name="T58" fmla="*/ 41 w 304"/>
                <a:gd name="T59" fmla="*/ 283 h 412"/>
                <a:gd name="T60" fmla="*/ 38 w 304"/>
                <a:gd name="T61" fmla="*/ 246 h 412"/>
                <a:gd name="T62" fmla="*/ 26 w 304"/>
                <a:gd name="T63" fmla="*/ 189 h 412"/>
                <a:gd name="T64" fmla="*/ 13 w 304"/>
                <a:gd name="T65" fmla="*/ 129 h 412"/>
                <a:gd name="T66" fmla="*/ 2 w 304"/>
                <a:gd name="T67" fmla="*/ 84 h 412"/>
                <a:gd name="T68" fmla="*/ 0 w 304"/>
                <a:gd name="T69" fmla="*/ 57 h 412"/>
                <a:gd name="T70" fmla="*/ 5 w 304"/>
                <a:gd name="T71" fmla="*/ 35 h 412"/>
                <a:gd name="T72" fmla="*/ 9 w 304"/>
                <a:gd name="T73" fmla="*/ 22 h 412"/>
                <a:gd name="T74" fmla="*/ 18 w 304"/>
                <a:gd name="T75" fmla="*/ 12 h 412"/>
                <a:gd name="T76" fmla="*/ 28 w 304"/>
                <a:gd name="T77" fmla="*/ 6 h 412"/>
                <a:gd name="T78" fmla="*/ 43 w 304"/>
                <a:gd name="T79" fmla="*/ 1 h 412"/>
                <a:gd name="T80" fmla="*/ 62 w 304"/>
                <a:gd name="T81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412">
                  <a:moveTo>
                    <a:pt x="74" y="0"/>
                  </a:moveTo>
                  <a:lnTo>
                    <a:pt x="77" y="1"/>
                  </a:lnTo>
                  <a:lnTo>
                    <a:pt x="87" y="2"/>
                  </a:lnTo>
                  <a:lnTo>
                    <a:pt x="102" y="4"/>
                  </a:lnTo>
                  <a:lnTo>
                    <a:pt x="122" y="7"/>
                  </a:lnTo>
                  <a:lnTo>
                    <a:pt x="146" y="10"/>
                  </a:lnTo>
                  <a:lnTo>
                    <a:pt x="174" y="13"/>
                  </a:lnTo>
                  <a:lnTo>
                    <a:pt x="204" y="19"/>
                  </a:lnTo>
                  <a:lnTo>
                    <a:pt x="237" y="23"/>
                  </a:lnTo>
                  <a:lnTo>
                    <a:pt x="246" y="25"/>
                  </a:lnTo>
                  <a:lnTo>
                    <a:pt x="255" y="27"/>
                  </a:lnTo>
                  <a:lnTo>
                    <a:pt x="263" y="29"/>
                  </a:lnTo>
                  <a:lnTo>
                    <a:pt x="269" y="31"/>
                  </a:lnTo>
                  <a:lnTo>
                    <a:pt x="273" y="36"/>
                  </a:lnTo>
                  <a:lnTo>
                    <a:pt x="279" y="39"/>
                  </a:lnTo>
                  <a:lnTo>
                    <a:pt x="282" y="44"/>
                  </a:lnTo>
                  <a:lnTo>
                    <a:pt x="285" y="50"/>
                  </a:lnTo>
                  <a:lnTo>
                    <a:pt x="287" y="56"/>
                  </a:lnTo>
                  <a:lnTo>
                    <a:pt x="290" y="64"/>
                  </a:lnTo>
                  <a:lnTo>
                    <a:pt x="292" y="73"/>
                  </a:lnTo>
                  <a:lnTo>
                    <a:pt x="293" y="83"/>
                  </a:lnTo>
                  <a:lnTo>
                    <a:pt x="295" y="108"/>
                  </a:lnTo>
                  <a:lnTo>
                    <a:pt x="296" y="138"/>
                  </a:lnTo>
                  <a:lnTo>
                    <a:pt x="298" y="172"/>
                  </a:lnTo>
                  <a:lnTo>
                    <a:pt x="299" y="201"/>
                  </a:lnTo>
                  <a:lnTo>
                    <a:pt x="302" y="227"/>
                  </a:lnTo>
                  <a:lnTo>
                    <a:pt x="302" y="251"/>
                  </a:lnTo>
                  <a:lnTo>
                    <a:pt x="303" y="271"/>
                  </a:lnTo>
                  <a:lnTo>
                    <a:pt x="303" y="290"/>
                  </a:lnTo>
                  <a:lnTo>
                    <a:pt x="303" y="308"/>
                  </a:lnTo>
                  <a:lnTo>
                    <a:pt x="304" y="324"/>
                  </a:lnTo>
                  <a:lnTo>
                    <a:pt x="303" y="346"/>
                  </a:lnTo>
                  <a:lnTo>
                    <a:pt x="302" y="363"/>
                  </a:lnTo>
                  <a:lnTo>
                    <a:pt x="300" y="371"/>
                  </a:lnTo>
                  <a:lnTo>
                    <a:pt x="299" y="378"/>
                  </a:lnTo>
                  <a:lnTo>
                    <a:pt x="296" y="384"/>
                  </a:lnTo>
                  <a:lnTo>
                    <a:pt x="294" y="389"/>
                  </a:lnTo>
                  <a:lnTo>
                    <a:pt x="290" y="393"/>
                  </a:lnTo>
                  <a:lnTo>
                    <a:pt x="285" y="398"/>
                  </a:lnTo>
                  <a:lnTo>
                    <a:pt x="280" y="401"/>
                  </a:lnTo>
                  <a:lnTo>
                    <a:pt x="273" y="404"/>
                  </a:lnTo>
                  <a:lnTo>
                    <a:pt x="266" y="407"/>
                  </a:lnTo>
                  <a:lnTo>
                    <a:pt x="257" y="408"/>
                  </a:lnTo>
                  <a:lnTo>
                    <a:pt x="248" y="411"/>
                  </a:lnTo>
                  <a:lnTo>
                    <a:pt x="237" y="412"/>
                  </a:lnTo>
                  <a:lnTo>
                    <a:pt x="230" y="409"/>
                  </a:lnTo>
                  <a:lnTo>
                    <a:pt x="214" y="402"/>
                  </a:lnTo>
                  <a:lnTo>
                    <a:pt x="189" y="391"/>
                  </a:lnTo>
                  <a:lnTo>
                    <a:pt x="161" y="379"/>
                  </a:lnTo>
                  <a:lnTo>
                    <a:pt x="132" y="366"/>
                  </a:lnTo>
                  <a:lnTo>
                    <a:pt x="105" y="353"/>
                  </a:lnTo>
                  <a:lnTo>
                    <a:pt x="83" y="344"/>
                  </a:lnTo>
                  <a:lnTo>
                    <a:pt x="69" y="336"/>
                  </a:lnTo>
                  <a:lnTo>
                    <a:pt x="63" y="332"/>
                  </a:lnTo>
                  <a:lnTo>
                    <a:pt x="57" y="327"/>
                  </a:lnTo>
                  <a:lnTo>
                    <a:pt x="52" y="322"/>
                  </a:lnTo>
                  <a:lnTo>
                    <a:pt x="49" y="316"/>
                  </a:lnTo>
                  <a:lnTo>
                    <a:pt x="46" y="307"/>
                  </a:lnTo>
                  <a:lnTo>
                    <a:pt x="43" y="296"/>
                  </a:lnTo>
                  <a:lnTo>
                    <a:pt x="41" y="283"/>
                  </a:lnTo>
                  <a:lnTo>
                    <a:pt x="40" y="268"/>
                  </a:lnTo>
                  <a:lnTo>
                    <a:pt x="38" y="246"/>
                  </a:lnTo>
                  <a:lnTo>
                    <a:pt x="33" y="219"/>
                  </a:lnTo>
                  <a:lnTo>
                    <a:pt x="26" y="189"/>
                  </a:lnTo>
                  <a:lnTo>
                    <a:pt x="20" y="158"/>
                  </a:lnTo>
                  <a:lnTo>
                    <a:pt x="13" y="129"/>
                  </a:lnTo>
                  <a:lnTo>
                    <a:pt x="7" y="103"/>
                  </a:lnTo>
                  <a:lnTo>
                    <a:pt x="2" y="84"/>
                  </a:lnTo>
                  <a:lnTo>
                    <a:pt x="1" y="75"/>
                  </a:lnTo>
                  <a:lnTo>
                    <a:pt x="0" y="57"/>
                  </a:lnTo>
                  <a:lnTo>
                    <a:pt x="2" y="41"/>
                  </a:lnTo>
                  <a:lnTo>
                    <a:pt x="5" y="35"/>
                  </a:lnTo>
                  <a:lnTo>
                    <a:pt x="7" y="28"/>
                  </a:lnTo>
                  <a:lnTo>
                    <a:pt x="9" y="22"/>
                  </a:lnTo>
                  <a:lnTo>
                    <a:pt x="13" y="17"/>
                  </a:lnTo>
                  <a:lnTo>
                    <a:pt x="18" y="12"/>
                  </a:lnTo>
                  <a:lnTo>
                    <a:pt x="23" y="9"/>
                  </a:lnTo>
                  <a:lnTo>
                    <a:pt x="28" y="6"/>
                  </a:lnTo>
                  <a:lnTo>
                    <a:pt x="36" y="2"/>
                  </a:lnTo>
                  <a:lnTo>
                    <a:pt x="43" y="1"/>
                  </a:lnTo>
                  <a:lnTo>
                    <a:pt x="52" y="0"/>
                  </a:lnTo>
                  <a:lnTo>
                    <a:pt x="62" y="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47" name="Freeform 2796"/>
            <p:cNvSpPr>
              <a:spLocks/>
            </p:cNvSpPr>
            <p:nvPr/>
          </p:nvSpPr>
          <p:spPr bwMode="auto">
            <a:xfrm>
              <a:off x="6262869" y="3362319"/>
              <a:ext cx="109374" cy="155445"/>
            </a:xfrm>
            <a:custGeom>
              <a:avLst/>
              <a:gdLst>
                <a:gd name="T0" fmla="*/ 62 w 278"/>
                <a:gd name="T1" fmla="*/ 4 h 391"/>
                <a:gd name="T2" fmla="*/ 150 w 278"/>
                <a:gd name="T3" fmla="*/ 18 h 391"/>
                <a:gd name="T4" fmla="*/ 225 w 278"/>
                <a:gd name="T5" fmla="*/ 32 h 391"/>
                <a:gd name="T6" fmla="*/ 244 w 278"/>
                <a:gd name="T7" fmla="*/ 39 h 391"/>
                <a:gd name="T8" fmla="*/ 254 w 278"/>
                <a:gd name="T9" fmla="*/ 46 h 391"/>
                <a:gd name="T10" fmla="*/ 260 w 278"/>
                <a:gd name="T11" fmla="*/ 57 h 391"/>
                <a:gd name="T12" fmla="*/ 265 w 278"/>
                <a:gd name="T13" fmla="*/ 72 h 391"/>
                <a:gd name="T14" fmla="*/ 269 w 278"/>
                <a:gd name="T15" fmla="*/ 106 h 391"/>
                <a:gd name="T16" fmla="*/ 273 w 278"/>
                <a:gd name="T17" fmla="*/ 169 h 391"/>
                <a:gd name="T18" fmla="*/ 275 w 278"/>
                <a:gd name="T19" fmla="*/ 224 h 391"/>
                <a:gd name="T20" fmla="*/ 277 w 278"/>
                <a:gd name="T21" fmla="*/ 268 h 391"/>
                <a:gd name="T22" fmla="*/ 278 w 278"/>
                <a:gd name="T23" fmla="*/ 304 h 391"/>
                <a:gd name="T24" fmla="*/ 278 w 278"/>
                <a:gd name="T25" fmla="*/ 343 h 391"/>
                <a:gd name="T26" fmla="*/ 274 w 278"/>
                <a:gd name="T27" fmla="*/ 368 h 391"/>
                <a:gd name="T28" fmla="*/ 269 w 278"/>
                <a:gd name="T29" fmla="*/ 379 h 391"/>
                <a:gd name="T30" fmla="*/ 261 w 278"/>
                <a:gd name="T31" fmla="*/ 386 h 391"/>
                <a:gd name="T32" fmla="*/ 251 w 278"/>
                <a:gd name="T33" fmla="*/ 391 h 391"/>
                <a:gd name="T34" fmla="*/ 235 w 278"/>
                <a:gd name="T35" fmla="*/ 391 h 391"/>
                <a:gd name="T36" fmla="*/ 217 w 278"/>
                <a:gd name="T37" fmla="*/ 386 h 391"/>
                <a:gd name="T38" fmla="*/ 162 w 278"/>
                <a:gd name="T39" fmla="*/ 370 h 391"/>
                <a:gd name="T40" fmla="*/ 91 w 278"/>
                <a:gd name="T41" fmla="*/ 351 h 391"/>
                <a:gd name="T42" fmla="*/ 55 w 278"/>
                <a:gd name="T43" fmla="*/ 339 h 391"/>
                <a:gd name="T44" fmla="*/ 38 w 278"/>
                <a:gd name="T45" fmla="*/ 329 h 391"/>
                <a:gd name="T46" fmla="*/ 27 w 278"/>
                <a:gd name="T47" fmla="*/ 319 h 391"/>
                <a:gd name="T48" fmla="*/ 20 w 278"/>
                <a:gd name="T49" fmla="*/ 304 h 391"/>
                <a:gd name="T50" fmla="*/ 16 w 278"/>
                <a:gd name="T51" fmla="*/ 280 h 391"/>
                <a:gd name="T52" fmla="*/ 13 w 278"/>
                <a:gd name="T53" fmla="*/ 244 h 391"/>
                <a:gd name="T54" fmla="*/ 9 w 278"/>
                <a:gd name="T55" fmla="*/ 183 h 391"/>
                <a:gd name="T56" fmla="*/ 3 w 278"/>
                <a:gd name="T57" fmla="*/ 120 h 391"/>
                <a:gd name="T58" fmla="*/ 0 w 278"/>
                <a:gd name="T59" fmla="*/ 72 h 391"/>
                <a:gd name="T60" fmla="*/ 0 w 278"/>
                <a:gd name="T61" fmla="*/ 42 h 391"/>
                <a:gd name="T62" fmla="*/ 2 w 278"/>
                <a:gd name="T63" fmla="*/ 20 h 391"/>
                <a:gd name="T64" fmla="*/ 4 w 278"/>
                <a:gd name="T65" fmla="*/ 10 h 391"/>
                <a:gd name="T66" fmla="*/ 10 w 278"/>
                <a:gd name="T67" fmla="*/ 4 h 391"/>
                <a:gd name="T68" fmla="*/ 16 w 278"/>
                <a:gd name="T69" fmla="*/ 1 h 391"/>
                <a:gd name="T70" fmla="*/ 32 w 278"/>
                <a:gd name="T71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8" h="391">
                  <a:moveTo>
                    <a:pt x="47" y="2"/>
                  </a:moveTo>
                  <a:lnTo>
                    <a:pt x="62" y="4"/>
                  </a:lnTo>
                  <a:lnTo>
                    <a:pt x="98" y="10"/>
                  </a:lnTo>
                  <a:lnTo>
                    <a:pt x="150" y="18"/>
                  </a:lnTo>
                  <a:lnTo>
                    <a:pt x="206" y="28"/>
                  </a:lnTo>
                  <a:lnTo>
                    <a:pt x="225" y="32"/>
                  </a:lnTo>
                  <a:lnTo>
                    <a:pt x="239" y="36"/>
                  </a:lnTo>
                  <a:lnTo>
                    <a:pt x="244" y="39"/>
                  </a:lnTo>
                  <a:lnTo>
                    <a:pt x="250" y="43"/>
                  </a:lnTo>
                  <a:lnTo>
                    <a:pt x="254" y="46"/>
                  </a:lnTo>
                  <a:lnTo>
                    <a:pt x="257" y="52"/>
                  </a:lnTo>
                  <a:lnTo>
                    <a:pt x="260" y="57"/>
                  </a:lnTo>
                  <a:lnTo>
                    <a:pt x="262" y="64"/>
                  </a:lnTo>
                  <a:lnTo>
                    <a:pt x="265" y="72"/>
                  </a:lnTo>
                  <a:lnTo>
                    <a:pt x="267" y="82"/>
                  </a:lnTo>
                  <a:lnTo>
                    <a:pt x="269" y="106"/>
                  </a:lnTo>
                  <a:lnTo>
                    <a:pt x="271" y="136"/>
                  </a:lnTo>
                  <a:lnTo>
                    <a:pt x="273" y="169"/>
                  </a:lnTo>
                  <a:lnTo>
                    <a:pt x="274" y="198"/>
                  </a:lnTo>
                  <a:lnTo>
                    <a:pt x="275" y="224"/>
                  </a:lnTo>
                  <a:lnTo>
                    <a:pt x="277" y="247"/>
                  </a:lnTo>
                  <a:lnTo>
                    <a:pt x="277" y="268"/>
                  </a:lnTo>
                  <a:lnTo>
                    <a:pt x="278" y="287"/>
                  </a:lnTo>
                  <a:lnTo>
                    <a:pt x="278" y="304"/>
                  </a:lnTo>
                  <a:lnTo>
                    <a:pt x="278" y="322"/>
                  </a:lnTo>
                  <a:lnTo>
                    <a:pt x="278" y="343"/>
                  </a:lnTo>
                  <a:lnTo>
                    <a:pt x="275" y="360"/>
                  </a:lnTo>
                  <a:lnTo>
                    <a:pt x="274" y="368"/>
                  </a:lnTo>
                  <a:lnTo>
                    <a:pt x="272" y="373"/>
                  </a:lnTo>
                  <a:lnTo>
                    <a:pt x="269" y="379"/>
                  </a:lnTo>
                  <a:lnTo>
                    <a:pt x="266" y="383"/>
                  </a:lnTo>
                  <a:lnTo>
                    <a:pt x="261" y="386"/>
                  </a:lnTo>
                  <a:lnTo>
                    <a:pt x="256" y="390"/>
                  </a:lnTo>
                  <a:lnTo>
                    <a:pt x="251" y="391"/>
                  </a:lnTo>
                  <a:lnTo>
                    <a:pt x="244" y="391"/>
                  </a:lnTo>
                  <a:lnTo>
                    <a:pt x="235" y="391"/>
                  </a:lnTo>
                  <a:lnTo>
                    <a:pt x="227" y="388"/>
                  </a:lnTo>
                  <a:lnTo>
                    <a:pt x="217" y="386"/>
                  </a:lnTo>
                  <a:lnTo>
                    <a:pt x="205" y="383"/>
                  </a:lnTo>
                  <a:lnTo>
                    <a:pt x="162" y="370"/>
                  </a:lnTo>
                  <a:lnTo>
                    <a:pt x="113" y="356"/>
                  </a:lnTo>
                  <a:lnTo>
                    <a:pt x="91" y="351"/>
                  </a:lnTo>
                  <a:lnTo>
                    <a:pt x="71" y="344"/>
                  </a:lnTo>
                  <a:lnTo>
                    <a:pt x="55" y="339"/>
                  </a:lnTo>
                  <a:lnTo>
                    <a:pt x="44" y="333"/>
                  </a:lnTo>
                  <a:lnTo>
                    <a:pt x="38" y="329"/>
                  </a:lnTo>
                  <a:lnTo>
                    <a:pt x="31" y="325"/>
                  </a:lnTo>
                  <a:lnTo>
                    <a:pt x="27" y="319"/>
                  </a:lnTo>
                  <a:lnTo>
                    <a:pt x="23" y="312"/>
                  </a:lnTo>
                  <a:lnTo>
                    <a:pt x="20" y="304"/>
                  </a:lnTo>
                  <a:lnTo>
                    <a:pt x="17" y="293"/>
                  </a:lnTo>
                  <a:lnTo>
                    <a:pt x="16" y="280"/>
                  </a:lnTo>
                  <a:lnTo>
                    <a:pt x="14" y="265"/>
                  </a:lnTo>
                  <a:lnTo>
                    <a:pt x="13" y="244"/>
                  </a:lnTo>
                  <a:lnTo>
                    <a:pt x="11" y="216"/>
                  </a:lnTo>
                  <a:lnTo>
                    <a:pt x="9" y="183"/>
                  </a:lnTo>
                  <a:lnTo>
                    <a:pt x="7" y="151"/>
                  </a:lnTo>
                  <a:lnTo>
                    <a:pt x="3" y="120"/>
                  </a:lnTo>
                  <a:lnTo>
                    <a:pt x="2" y="93"/>
                  </a:lnTo>
                  <a:lnTo>
                    <a:pt x="0" y="72"/>
                  </a:lnTo>
                  <a:lnTo>
                    <a:pt x="0" y="62"/>
                  </a:lnTo>
                  <a:lnTo>
                    <a:pt x="0" y="42"/>
                  </a:lnTo>
                  <a:lnTo>
                    <a:pt x="1" y="27"/>
                  </a:lnTo>
                  <a:lnTo>
                    <a:pt x="2" y="20"/>
                  </a:lnTo>
                  <a:lnTo>
                    <a:pt x="3" y="15"/>
                  </a:lnTo>
                  <a:lnTo>
                    <a:pt x="4" y="10"/>
                  </a:lnTo>
                  <a:lnTo>
                    <a:pt x="7" y="7"/>
                  </a:lnTo>
                  <a:lnTo>
                    <a:pt x="10" y="4"/>
                  </a:lnTo>
                  <a:lnTo>
                    <a:pt x="13" y="2"/>
                  </a:lnTo>
                  <a:lnTo>
                    <a:pt x="16" y="1"/>
                  </a:lnTo>
                  <a:lnTo>
                    <a:pt x="21" y="0"/>
                  </a:lnTo>
                  <a:lnTo>
                    <a:pt x="32" y="0"/>
                  </a:lnTo>
                  <a:lnTo>
                    <a:pt x="47" y="2"/>
                  </a:lnTo>
                  <a:close/>
                </a:path>
              </a:pathLst>
            </a:custGeom>
            <a:solidFill>
              <a:srgbClr val="45528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48" name="Freeform 2797"/>
            <p:cNvSpPr>
              <a:spLocks/>
            </p:cNvSpPr>
            <p:nvPr/>
          </p:nvSpPr>
          <p:spPr bwMode="auto">
            <a:xfrm>
              <a:off x="6231166" y="3395629"/>
              <a:ext cx="91938" cy="88826"/>
            </a:xfrm>
            <a:custGeom>
              <a:avLst/>
              <a:gdLst>
                <a:gd name="T0" fmla="*/ 0 w 233"/>
                <a:gd name="T1" fmla="*/ 12 h 221"/>
                <a:gd name="T2" fmla="*/ 5 w 233"/>
                <a:gd name="T3" fmla="*/ 10 h 221"/>
                <a:gd name="T4" fmla="*/ 20 w 233"/>
                <a:gd name="T5" fmla="*/ 4 h 221"/>
                <a:gd name="T6" fmla="*/ 28 w 233"/>
                <a:gd name="T7" fmla="*/ 2 h 221"/>
                <a:gd name="T8" fmla="*/ 38 w 233"/>
                <a:gd name="T9" fmla="*/ 1 h 221"/>
                <a:gd name="T10" fmla="*/ 48 w 233"/>
                <a:gd name="T11" fmla="*/ 0 h 221"/>
                <a:gd name="T12" fmla="*/ 58 w 233"/>
                <a:gd name="T13" fmla="*/ 2 h 221"/>
                <a:gd name="T14" fmla="*/ 88 w 233"/>
                <a:gd name="T15" fmla="*/ 9 h 221"/>
                <a:gd name="T16" fmla="*/ 130 w 233"/>
                <a:gd name="T17" fmla="*/ 15 h 221"/>
                <a:gd name="T18" fmla="*/ 166 w 233"/>
                <a:gd name="T19" fmla="*/ 20 h 221"/>
                <a:gd name="T20" fmla="*/ 183 w 233"/>
                <a:gd name="T21" fmla="*/ 23 h 221"/>
                <a:gd name="T22" fmla="*/ 185 w 233"/>
                <a:gd name="T23" fmla="*/ 24 h 221"/>
                <a:gd name="T24" fmla="*/ 190 w 233"/>
                <a:gd name="T25" fmla="*/ 27 h 221"/>
                <a:gd name="T26" fmla="*/ 199 w 233"/>
                <a:gd name="T27" fmla="*/ 32 h 221"/>
                <a:gd name="T28" fmla="*/ 208 w 233"/>
                <a:gd name="T29" fmla="*/ 42 h 221"/>
                <a:gd name="T30" fmla="*/ 213 w 233"/>
                <a:gd name="T31" fmla="*/ 47 h 221"/>
                <a:gd name="T32" fmla="*/ 217 w 233"/>
                <a:gd name="T33" fmla="*/ 54 h 221"/>
                <a:gd name="T34" fmla="*/ 221 w 233"/>
                <a:gd name="T35" fmla="*/ 61 h 221"/>
                <a:gd name="T36" fmla="*/ 226 w 233"/>
                <a:gd name="T37" fmla="*/ 70 h 221"/>
                <a:gd name="T38" fmla="*/ 229 w 233"/>
                <a:gd name="T39" fmla="*/ 80 h 221"/>
                <a:gd name="T40" fmla="*/ 231 w 233"/>
                <a:gd name="T41" fmla="*/ 91 h 221"/>
                <a:gd name="T42" fmla="*/ 233 w 233"/>
                <a:gd name="T43" fmla="*/ 103 h 221"/>
                <a:gd name="T44" fmla="*/ 233 w 233"/>
                <a:gd name="T45" fmla="*/ 115 h 221"/>
                <a:gd name="T46" fmla="*/ 232 w 233"/>
                <a:gd name="T47" fmla="*/ 128 h 221"/>
                <a:gd name="T48" fmla="*/ 231 w 233"/>
                <a:gd name="T49" fmla="*/ 141 h 221"/>
                <a:gd name="T50" fmla="*/ 228 w 233"/>
                <a:gd name="T51" fmla="*/ 152 h 221"/>
                <a:gd name="T52" fmla="*/ 225 w 233"/>
                <a:gd name="T53" fmla="*/ 162 h 221"/>
                <a:gd name="T54" fmla="*/ 220 w 233"/>
                <a:gd name="T55" fmla="*/ 172 h 221"/>
                <a:gd name="T56" fmla="*/ 215 w 233"/>
                <a:gd name="T57" fmla="*/ 180 h 221"/>
                <a:gd name="T58" fmla="*/ 210 w 233"/>
                <a:gd name="T59" fmla="*/ 187 h 221"/>
                <a:gd name="T60" fmla="*/ 203 w 233"/>
                <a:gd name="T61" fmla="*/ 194 h 221"/>
                <a:gd name="T62" fmla="*/ 197 w 233"/>
                <a:gd name="T63" fmla="*/ 200 h 221"/>
                <a:gd name="T64" fmla="*/ 190 w 233"/>
                <a:gd name="T65" fmla="*/ 205 h 221"/>
                <a:gd name="T66" fmla="*/ 183 w 233"/>
                <a:gd name="T67" fmla="*/ 209 h 221"/>
                <a:gd name="T68" fmla="*/ 176 w 233"/>
                <a:gd name="T69" fmla="*/ 213 h 221"/>
                <a:gd name="T70" fmla="*/ 163 w 233"/>
                <a:gd name="T71" fmla="*/ 218 h 221"/>
                <a:gd name="T72" fmla="*/ 151 w 233"/>
                <a:gd name="T73" fmla="*/ 221 h 221"/>
                <a:gd name="T74" fmla="*/ 74 w 233"/>
                <a:gd name="T75" fmla="*/ 216 h 221"/>
                <a:gd name="T76" fmla="*/ 71 w 233"/>
                <a:gd name="T77" fmla="*/ 217 h 221"/>
                <a:gd name="T78" fmla="*/ 68 w 233"/>
                <a:gd name="T79" fmla="*/ 216 h 221"/>
                <a:gd name="T80" fmla="*/ 65 w 233"/>
                <a:gd name="T81" fmla="*/ 215 h 221"/>
                <a:gd name="T82" fmla="*/ 62 w 233"/>
                <a:gd name="T83" fmla="*/ 212 h 221"/>
                <a:gd name="T84" fmla="*/ 57 w 233"/>
                <a:gd name="T85" fmla="*/ 208 h 221"/>
                <a:gd name="T86" fmla="*/ 53 w 233"/>
                <a:gd name="T87" fmla="*/ 203 h 221"/>
                <a:gd name="T88" fmla="*/ 0 w 233"/>
                <a:gd name="T89" fmla="*/ 12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3" h="221">
                  <a:moveTo>
                    <a:pt x="0" y="12"/>
                  </a:moveTo>
                  <a:lnTo>
                    <a:pt x="5" y="10"/>
                  </a:lnTo>
                  <a:lnTo>
                    <a:pt x="20" y="4"/>
                  </a:lnTo>
                  <a:lnTo>
                    <a:pt x="28" y="2"/>
                  </a:lnTo>
                  <a:lnTo>
                    <a:pt x="38" y="1"/>
                  </a:lnTo>
                  <a:lnTo>
                    <a:pt x="48" y="0"/>
                  </a:lnTo>
                  <a:lnTo>
                    <a:pt x="58" y="2"/>
                  </a:lnTo>
                  <a:lnTo>
                    <a:pt x="88" y="9"/>
                  </a:lnTo>
                  <a:lnTo>
                    <a:pt x="130" y="15"/>
                  </a:lnTo>
                  <a:lnTo>
                    <a:pt x="166" y="20"/>
                  </a:lnTo>
                  <a:lnTo>
                    <a:pt x="183" y="23"/>
                  </a:lnTo>
                  <a:lnTo>
                    <a:pt x="185" y="24"/>
                  </a:lnTo>
                  <a:lnTo>
                    <a:pt x="190" y="27"/>
                  </a:lnTo>
                  <a:lnTo>
                    <a:pt x="199" y="32"/>
                  </a:lnTo>
                  <a:lnTo>
                    <a:pt x="208" y="42"/>
                  </a:lnTo>
                  <a:lnTo>
                    <a:pt x="213" y="47"/>
                  </a:lnTo>
                  <a:lnTo>
                    <a:pt x="217" y="54"/>
                  </a:lnTo>
                  <a:lnTo>
                    <a:pt x="221" y="61"/>
                  </a:lnTo>
                  <a:lnTo>
                    <a:pt x="226" y="70"/>
                  </a:lnTo>
                  <a:lnTo>
                    <a:pt x="229" y="80"/>
                  </a:lnTo>
                  <a:lnTo>
                    <a:pt x="231" y="91"/>
                  </a:lnTo>
                  <a:lnTo>
                    <a:pt x="233" y="103"/>
                  </a:lnTo>
                  <a:lnTo>
                    <a:pt x="233" y="115"/>
                  </a:lnTo>
                  <a:lnTo>
                    <a:pt x="232" y="128"/>
                  </a:lnTo>
                  <a:lnTo>
                    <a:pt x="231" y="141"/>
                  </a:lnTo>
                  <a:lnTo>
                    <a:pt x="228" y="152"/>
                  </a:lnTo>
                  <a:lnTo>
                    <a:pt x="225" y="162"/>
                  </a:lnTo>
                  <a:lnTo>
                    <a:pt x="220" y="172"/>
                  </a:lnTo>
                  <a:lnTo>
                    <a:pt x="215" y="180"/>
                  </a:lnTo>
                  <a:lnTo>
                    <a:pt x="210" y="187"/>
                  </a:lnTo>
                  <a:lnTo>
                    <a:pt x="203" y="194"/>
                  </a:lnTo>
                  <a:lnTo>
                    <a:pt x="197" y="200"/>
                  </a:lnTo>
                  <a:lnTo>
                    <a:pt x="190" y="205"/>
                  </a:lnTo>
                  <a:lnTo>
                    <a:pt x="183" y="209"/>
                  </a:lnTo>
                  <a:lnTo>
                    <a:pt x="176" y="213"/>
                  </a:lnTo>
                  <a:lnTo>
                    <a:pt x="163" y="218"/>
                  </a:lnTo>
                  <a:lnTo>
                    <a:pt x="151" y="221"/>
                  </a:lnTo>
                  <a:lnTo>
                    <a:pt x="74" y="216"/>
                  </a:lnTo>
                  <a:lnTo>
                    <a:pt x="71" y="217"/>
                  </a:lnTo>
                  <a:lnTo>
                    <a:pt x="68" y="216"/>
                  </a:lnTo>
                  <a:lnTo>
                    <a:pt x="65" y="215"/>
                  </a:lnTo>
                  <a:lnTo>
                    <a:pt x="62" y="212"/>
                  </a:lnTo>
                  <a:lnTo>
                    <a:pt x="57" y="208"/>
                  </a:lnTo>
                  <a:lnTo>
                    <a:pt x="53" y="203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6879AD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49" name="Freeform 2798"/>
            <p:cNvSpPr>
              <a:spLocks/>
            </p:cNvSpPr>
            <p:nvPr/>
          </p:nvSpPr>
          <p:spPr bwMode="auto">
            <a:xfrm>
              <a:off x="6300912" y="3435283"/>
              <a:ext cx="14266" cy="20620"/>
            </a:xfrm>
            <a:custGeom>
              <a:avLst/>
              <a:gdLst>
                <a:gd name="T0" fmla="*/ 37 w 37"/>
                <a:gd name="T1" fmla="*/ 25 h 50"/>
                <a:gd name="T2" fmla="*/ 36 w 37"/>
                <a:gd name="T3" fmla="*/ 31 h 50"/>
                <a:gd name="T4" fmla="*/ 35 w 37"/>
                <a:gd name="T5" fmla="*/ 35 h 50"/>
                <a:gd name="T6" fmla="*/ 34 w 37"/>
                <a:gd name="T7" fmla="*/ 39 h 50"/>
                <a:gd name="T8" fmla="*/ 31 w 37"/>
                <a:gd name="T9" fmla="*/ 42 h 50"/>
                <a:gd name="T10" fmla="*/ 28 w 37"/>
                <a:gd name="T11" fmla="*/ 46 h 50"/>
                <a:gd name="T12" fmla="*/ 25 w 37"/>
                <a:gd name="T13" fmla="*/ 48 h 50"/>
                <a:gd name="T14" fmla="*/ 22 w 37"/>
                <a:gd name="T15" fmla="*/ 50 h 50"/>
                <a:gd name="T16" fmla="*/ 18 w 37"/>
                <a:gd name="T17" fmla="*/ 50 h 50"/>
                <a:gd name="T18" fmla="*/ 14 w 37"/>
                <a:gd name="T19" fmla="*/ 50 h 50"/>
                <a:gd name="T20" fmla="*/ 11 w 37"/>
                <a:gd name="T21" fmla="*/ 48 h 50"/>
                <a:gd name="T22" fmla="*/ 8 w 37"/>
                <a:gd name="T23" fmla="*/ 46 h 50"/>
                <a:gd name="T24" fmla="*/ 5 w 37"/>
                <a:gd name="T25" fmla="*/ 42 h 50"/>
                <a:gd name="T26" fmla="*/ 3 w 37"/>
                <a:gd name="T27" fmla="*/ 39 h 50"/>
                <a:gd name="T28" fmla="*/ 1 w 37"/>
                <a:gd name="T29" fmla="*/ 35 h 50"/>
                <a:gd name="T30" fmla="*/ 0 w 37"/>
                <a:gd name="T31" fmla="*/ 31 h 50"/>
                <a:gd name="T32" fmla="*/ 0 w 37"/>
                <a:gd name="T33" fmla="*/ 25 h 50"/>
                <a:gd name="T34" fmla="*/ 0 w 37"/>
                <a:gd name="T35" fmla="*/ 21 h 50"/>
                <a:gd name="T36" fmla="*/ 1 w 37"/>
                <a:gd name="T37" fmla="*/ 15 h 50"/>
                <a:gd name="T38" fmla="*/ 3 w 37"/>
                <a:gd name="T39" fmla="*/ 11 h 50"/>
                <a:gd name="T40" fmla="*/ 5 w 37"/>
                <a:gd name="T41" fmla="*/ 8 h 50"/>
                <a:gd name="T42" fmla="*/ 8 w 37"/>
                <a:gd name="T43" fmla="*/ 5 h 50"/>
                <a:gd name="T44" fmla="*/ 11 w 37"/>
                <a:gd name="T45" fmla="*/ 2 h 50"/>
                <a:gd name="T46" fmla="*/ 14 w 37"/>
                <a:gd name="T47" fmla="*/ 1 h 50"/>
                <a:gd name="T48" fmla="*/ 18 w 37"/>
                <a:gd name="T49" fmla="*/ 0 h 50"/>
                <a:gd name="T50" fmla="*/ 22 w 37"/>
                <a:gd name="T51" fmla="*/ 1 h 50"/>
                <a:gd name="T52" fmla="*/ 25 w 37"/>
                <a:gd name="T53" fmla="*/ 2 h 50"/>
                <a:gd name="T54" fmla="*/ 28 w 37"/>
                <a:gd name="T55" fmla="*/ 5 h 50"/>
                <a:gd name="T56" fmla="*/ 31 w 37"/>
                <a:gd name="T57" fmla="*/ 8 h 50"/>
                <a:gd name="T58" fmla="*/ 34 w 37"/>
                <a:gd name="T59" fmla="*/ 11 h 50"/>
                <a:gd name="T60" fmla="*/ 35 w 37"/>
                <a:gd name="T61" fmla="*/ 15 h 50"/>
                <a:gd name="T62" fmla="*/ 36 w 37"/>
                <a:gd name="T63" fmla="*/ 21 h 50"/>
                <a:gd name="T64" fmla="*/ 37 w 37"/>
                <a:gd name="T65" fmla="*/ 2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7" h="50">
                  <a:moveTo>
                    <a:pt x="37" y="25"/>
                  </a:moveTo>
                  <a:lnTo>
                    <a:pt x="36" y="31"/>
                  </a:lnTo>
                  <a:lnTo>
                    <a:pt x="35" y="35"/>
                  </a:lnTo>
                  <a:lnTo>
                    <a:pt x="34" y="39"/>
                  </a:lnTo>
                  <a:lnTo>
                    <a:pt x="31" y="42"/>
                  </a:lnTo>
                  <a:lnTo>
                    <a:pt x="28" y="46"/>
                  </a:lnTo>
                  <a:lnTo>
                    <a:pt x="25" y="48"/>
                  </a:lnTo>
                  <a:lnTo>
                    <a:pt x="22" y="50"/>
                  </a:lnTo>
                  <a:lnTo>
                    <a:pt x="18" y="50"/>
                  </a:lnTo>
                  <a:lnTo>
                    <a:pt x="14" y="50"/>
                  </a:lnTo>
                  <a:lnTo>
                    <a:pt x="11" y="48"/>
                  </a:lnTo>
                  <a:lnTo>
                    <a:pt x="8" y="46"/>
                  </a:lnTo>
                  <a:lnTo>
                    <a:pt x="5" y="42"/>
                  </a:lnTo>
                  <a:lnTo>
                    <a:pt x="3" y="39"/>
                  </a:lnTo>
                  <a:lnTo>
                    <a:pt x="1" y="35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1" y="15"/>
                  </a:lnTo>
                  <a:lnTo>
                    <a:pt x="3" y="11"/>
                  </a:lnTo>
                  <a:lnTo>
                    <a:pt x="5" y="8"/>
                  </a:lnTo>
                  <a:lnTo>
                    <a:pt x="8" y="5"/>
                  </a:lnTo>
                  <a:lnTo>
                    <a:pt x="11" y="2"/>
                  </a:lnTo>
                  <a:lnTo>
                    <a:pt x="14" y="1"/>
                  </a:lnTo>
                  <a:lnTo>
                    <a:pt x="18" y="0"/>
                  </a:lnTo>
                  <a:lnTo>
                    <a:pt x="22" y="1"/>
                  </a:lnTo>
                  <a:lnTo>
                    <a:pt x="25" y="2"/>
                  </a:lnTo>
                  <a:lnTo>
                    <a:pt x="28" y="5"/>
                  </a:lnTo>
                  <a:lnTo>
                    <a:pt x="31" y="8"/>
                  </a:lnTo>
                  <a:lnTo>
                    <a:pt x="34" y="11"/>
                  </a:lnTo>
                  <a:lnTo>
                    <a:pt x="35" y="15"/>
                  </a:lnTo>
                  <a:lnTo>
                    <a:pt x="36" y="21"/>
                  </a:lnTo>
                  <a:lnTo>
                    <a:pt x="37" y="25"/>
                  </a:lnTo>
                  <a:close/>
                </a:path>
              </a:pathLst>
            </a:custGeom>
            <a:solidFill>
              <a:srgbClr val="506596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50" name="Freeform 2799"/>
            <p:cNvSpPr>
              <a:spLocks/>
            </p:cNvSpPr>
            <p:nvPr/>
          </p:nvSpPr>
          <p:spPr bwMode="auto">
            <a:xfrm>
              <a:off x="6300912" y="3436869"/>
              <a:ext cx="8718" cy="15862"/>
            </a:xfrm>
            <a:custGeom>
              <a:avLst/>
              <a:gdLst>
                <a:gd name="T0" fmla="*/ 23 w 23"/>
                <a:gd name="T1" fmla="*/ 21 h 41"/>
                <a:gd name="T2" fmla="*/ 22 w 23"/>
                <a:gd name="T3" fmla="*/ 29 h 41"/>
                <a:gd name="T4" fmla="*/ 20 w 23"/>
                <a:gd name="T5" fmla="*/ 35 h 41"/>
                <a:gd name="T6" fmla="*/ 17 w 23"/>
                <a:gd name="T7" fmla="*/ 37 h 41"/>
                <a:gd name="T8" fmla="*/ 15 w 23"/>
                <a:gd name="T9" fmla="*/ 39 h 41"/>
                <a:gd name="T10" fmla="*/ 13 w 23"/>
                <a:gd name="T11" fmla="*/ 40 h 41"/>
                <a:gd name="T12" fmla="*/ 11 w 23"/>
                <a:gd name="T13" fmla="*/ 41 h 41"/>
                <a:gd name="T14" fmla="*/ 9 w 23"/>
                <a:gd name="T15" fmla="*/ 40 h 41"/>
                <a:gd name="T16" fmla="*/ 7 w 23"/>
                <a:gd name="T17" fmla="*/ 39 h 41"/>
                <a:gd name="T18" fmla="*/ 4 w 23"/>
                <a:gd name="T19" fmla="*/ 37 h 41"/>
                <a:gd name="T20" fmla="*/ 3 w 23"/>
                <a:gd name="T21" fmla="*/ 35 h 41"/>
                <a:gd name="T22" fmla="*/ 1 w 23"/>
                <a:gd name="T23" fmla="*/ 29 h 41"/>
                <a:gd name="T24" fmla="*/ 0 w 23"/>
                <a:gd name="T25" fmla="*/ 21 h 41"/>
                <a:gd name="T26" fmla="*/ 1 w 23"/>
                <a:gd name="T27" fmla="*/ 13 h 41"/>
                <a:gd name="T28" fmla="*/ 3 w 23"/>
                <a:gd name="T29" fmla="*/ 7 h 41"/>
                <a:gd name="T30" fmla="*/ 4 w 23"/>
                <a:gd name="T31" fmla="*/ 5 h 41"/>
                <a:gd name="T32" fmla="*/ 7 w 23"/>
                <a:gd name="T33" fmla="*/ 3 h 41"/>
                <a:gd name="T34" fmla="*/ 9 w 23"/>
                <a:gd name="T35" fmla="*/ 2 h 41"/>
                <a:gd name="T36" fmla="*/ 11 w 23"/>
                <a:gd name="T37" fmla="*/ 0 h 41"/>
                <a:gd name="T38" fmla="*/ 13 w 23"/>
                <a:gd name="T39" fmla="*/ 2 h 41"/>
                <a:gd name="T40" fmla="*/ 15 w 23"/>
                <a:gd name="T41" fmla="*/ 3 h 41"/>
                <a:gd name="T42" fmla="*/ 17 w 23"/>
                <a:gd name="T43" fmla="*/ 5 h 41"/>
                <a:gd name="T44" fmla="*/ 20 w 23"/>
                <a:gd name="T45" fmla="*/ 7 h 41"/>
                <a:gd name="T46" fmla="*/ 22 w 23"/>
                <a:gd name="T47" fmla="*/ 13 h 41"/>
                <a:gd name="T48" fmla="*/ 23 w 23"/>
                <a:gd name="T49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41">
                  <a:moveTo>
                    <a:pt x="23" y="21"/>
                  </a:moveTo>
                  <a:lnTo>
                    <a:pt x="22" y="29"/>
                  </a:lnTo>
                  <a:lnTo>
                    <a:pt x="20" y="35"/>
                  </a:lnTo>
                  <a:lnTo>
                    <a:pt x="17" y="37"/>
                  </a:lnTo>
                  <a:lnTo>
                    <a:pt x="15" y="39"/>
                  </a:lnTo>
                  <a:lnTo>
                    <a:pt x="13" y="40"/>
                  </a:lnTo>
                  <a:lnTo>
                    <a:pt x="11" y="41"/>
                  </a:lnTo>
                  <a:lnTo>
                    <a:pt x="9" y="40"/>
                  </a:lnTo>
                  <a:lnTo>
                    <a:pt x="7" y="39"/>
                  </a:lnTo>
                  <a:lnTo>
                    <a:pt x="4" y="37"/>
                  </a:lnTo>
                  <a:lnTo>
                    <a:pt x="3" y="35"/>
                  </a:lnTo>
                  <a:lnTo>
                    <a:pt x="1" y="29"/>
                  </a:lnTo>
                  <a:lnTo>
                    <a:pt x="0" y="21"/>
                  </a:lnTo>
                  <a:lnTo>
                    <a:pt x="1" y="13"/>
                  </a:lnTo>
                  <a:lnTo>
                    <a:pt x="3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2"/>
                  </a:lnTo>
                  <a:lnTo>
                    <a:pt x="15" y="3"/>
                  </a:lnTo>
                  <a:lnTo>
                    <a:pt x="17" y="5"/>
                  </a:lnTo>
                  <a:lnTo>
                    <a:pt x="20" y="7"/>
                  </a:lnTo>
                  <a:lnTo>
                    <a:pt x="22" y="13"/>
                  </a:lnTo>
                  <a:lnTo>
                    <a:pt x="23" y="21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51" name="Freeform 2800"/>
            <p:cNvSpPr>
              <a:spLocks/>
            </p:cNvSpPr>
            <p:nvPr/>
          </p:nvSpPr>
          <p:spPr bwMode="auto">
            <a:xfrm>
              <a:off x="6285061" y="3473351"/>
              <a:ext cx="10304" cy="4759"/>
            </a:xfrm>
            <a:custGeom>
              <a:avLst/>
              <a:gdLst>
                <a:gd name="T0" fmla="*/ 29 w 29"/>
                <a:gd name="T1" fmla="*/ 6 h 11"/>
                <a:gd name="T2" fmla="*/ 28 w 29"/>
                <a:gd name="T3" fmla="*/ 8 h 11"/>
                <a:gd name="T4" fmla="*/ 25 w 29"/>
                <a:gd name="T5" fmla="*/ 10 h 11"/>
                <a:gd name="T6" fmla="*/ 21 w 29"/>
                <a:gd name="T7" fmla="*/ 11 h 11"/>
                <a:gd name="T8" fmla="*/ 15 w 29"/>
                <a:gd name="T9" fmla="*/ 11 h 11"/>
                <a:gd name="T10" fmla="*/ 9 w 29"/>
                <a:gd name="T11" fmla="*/ 11 h 11"/>
                <a:gd name="T12" fmla="*/ 5 w 29"/>
                <a:gd name="T13" fmla="*/ 10 h 11"/>
                <a:gd name="T14" fmla="*/ 1 w 29"/>
                <a:gd name="T15" fmla="*/ 8 h 11"/>
                <a:gd name="T16" fmla="*/ 0 w 29"/>
                <a:gd name="T17" fmla="*/ 6 h 11"/>
                <a:gd name="T18" fmla="*/ 1 w 29"/>
                <a:gd name="T19" fmla="*/ 4 h 11"/>
                <a:gd name="T20" fmla="*/ 5 w 29"/>
                <a:gd name="T21" fmla="*/ 2 h 11"/>
                <a:gd name="T22" fmla="*/ 9 w 29"/>
                <a:gd name="T23" fmla="*/ 1 h 11"/>
                <a:gd name="T24" fmla="*/ 15 w 29"/>
                <a:gd name="T25" fmla="*/ 0 h 11"/>
                <a:gd name="T26" fmla="*/ 21 w 29"/>
                <a:gd name="T27" fmla="*/ 1 h 11"/>
                <a:gd name="T28" fmla="*/ 25 w 29"/>
                <a:gd name="T29" fmla="*/ 2 h 11"/>
                <a:gd name="T30" fmla="*/ 28 w 29"/>
                <a:gd name="T31" fmla="*/ 4 h 11"/>
                <a:gd name="T32" fmla="*/ 29 w 29"/>
                <a:gd name="T3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11">
                  <a:moveTo>
                    <a:pt x="29" y="6"/>
                  </a:moveTo>
                  <a:lnTo>
                    <a:pt x="28" y="8"/>
                  </a:lnTo>
                  <a:lnTo>
                    <a:pt x="25" y="10"/>
                  </a:lnTo>
                  <a:lnTo>
                    <a:pt x="21" y="11"/>
                  </a:lnTo>
                  <a:lnTo>
                    <a:pt x="15" y="11"/>
                  </a:lnTo>
                  <a:lnTo>
                    <a:pt x="9" y="11"/>
                  </a:lnTo>
                  <a:lnTo>
                    <a:pt x="5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1" y="4"/>
                  </a:lnTo>
                  <a:lnTo>
                    <a:pt x="5" y="2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1" y="1"/>
                  </a:lnTo>
                  <a:lnTo>
                    <a:pt x="25" y="2"/>
                  </a:lnTo>
                  <a:lnTo>
                    <a:pt x="28" y="4"/>
                  </a:lnTo>
                  <a:lnTo>
                    <a:pt x="29" y="6"/>
                  </a:lnTo>
                  <a:close/>
                </a:path>
              </a:pathLst>
            </a:custGeom>
            <a:solidFill>
              <a:srgbClr val="506596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52" name="Freeform 2801"/>
            <p:cNvSpPr>
              <a:spLocks/>
            </p:cNvSpPr>
            <p:nvPr/>
          </p:nvSpPr>
          <p:spPr bwMode="auto">
            <a:xfrm>
              <a:off x="6285061" y="3473351"/>
              <a:ext cx="7926" cy="4759"/>
            </a:xfrm>
            <a:custGeom>
              <a:avLst/>
              <a:gdLst>
                <a:gd name="T0" fmla="*/ 19 w 19"/>
                <a:gd name="T1" fmla="*/ 5 h 9"/>
                <a:gd name="T2" fmla="*/ 18 w 19"/>
                <a:gd name="T3" fmla="*/ 6 h 9"/>
                <a:gd name="T4" fmla="*/ 15 w 19"/>
                <a:gd name="T5" fmla="*/ 7 h 9"/>
                <a:gd name="T6" fmla="*/ 12 w 19"/>
                <a:gd name="T7" fmla="*/ 8 h 9"/>
                <a:gd name="T8" fmla="*/ 9 w 19"/>
                <a:gd name="T9" fmla="*/ 9 h 9"/>
                <a:gd name="T10" fmla="*/ 6 w 19"/>
                <a:gd name="T11" fmla="*/ 8 h 9"/>
                <a:gd name="T12" fmla="*/ 2 w 19"/>
                <a:gd name="T13" fmla="*/ 7 h 9"/>
                <a:gd name="T14" fmla="*/ 0 w 19"/>
                <a:gd name="T15" fmla="*/ 6 h 9"/>
                <a:gd name="T16" fmla="*/ 0 w 19"/>
                <a:gd name="T17" fmla="*/ 5 h 9"/>
                <a:gd name="T18" fmla="*/ 0 w 19"/>
                <a:gd name="T19" fmla="*/ 3 h 9"/>
                <a:gd name="T20" fmla="*/ 2 w 19"/>
                <a:gd name="T21" fmla="*/ 1 h 9"/>
                <a:gd name="T22" fmla="*/ 6 w 19"/>
                <a:gd name="T23" fmla="*/ 0 h 9"/>
                <a:gd name="T24" fmla="*/ 9 w 19"/>
                <a:gd name="T25" fmla="*/ 0 h 9"/>
                <a:gd name="T26" fmla="*/ 12 w 19"/>
                <a:gd name="T27" fmla="*/ 0 h 9"/>
                <a:gd name="T28" fmla="*/ 15 w 19"/>
                <a:gd name="T29" fmla="*/ 1 h 9"/>
                <a:gd name="T30" fmla="*/ 18 w 19"/>
                <a:gd name="T31" fmla="*/ 3 h 9"/>
                <a:gd name="T32" fmla="*/ 19 w 19"/>
                <a:gd name="T3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9">
                  <a:moveTo>
                    <a:pt x="19" y="5"/>
                  </a:moveTo>
                  <a:lnTo>
                    <a:pt x="18" y="6"/>
                  </a:lnTo>
                  <a:lnTo>
                    <a:pt x="15" y="7"/>
                  </a:lnTo>
                  <a:lnTo>
                    <a:pt x="12" y="8"/>
                  </a:lnTo>
                  <a:lnTo>
                    <a:pt x="9" y="9"/>
                  </a:lnTo>
                  <a:lnTo>
                    <a:pt x="6" y="8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8" y="3"/>
                  </a:lnTo>
                  <a:lnTo>
                    <a:pt x="19" y="5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53" name="Freeform 2802"/>
            <p:cNvSpPr>
              <a:spLocks/>
            </p:cNvSpPr>
            <p:nvPr/>
          </p:nvSpPr>
          <p:spPr bwMode="auto">
            <a:xfrm>
              <a:off x="5853113" y="3395629"/>
              <a:ext cx="441459" cy="282339"/>
            </a:xfrm>
            <a:custGeom>
              <a:avLst/>
              <a:gdLst>
                <a:gd name="T0" fmla="*/ 0 w 1112"/>
                <a:gd name="T1" fmla="*/ 373 h 711"/>
                <a:gd name="T2" fmla="*/ 84 w 1112"/>
                <a:gd name="T3" fmla="*/ 536 h 711"/>
                <a:gd name="T4" fmla="*/ 108 w 1112"/>
                <a:gd name="T5" fmla="*/ 610 h 711"/>
                <a:gd name="T6" fmla="*/ 141 w 1112"/>
                <a:gd name="T7" fmla="*/ 653 h 711"/>
                <a:gd name="T8" fmla="*/ 297 w 1112"/>
                <a:gd name="T9" fmla="*/ 711 h 711"/>
                <a:gd name="T10" fmla="*/ 364 w 1112"/>
                <a:gd name="T11" fmla="*/ 692 h 711"/>
                <a:gd name="T12" fmla="*/ 1064 w 1112"/>
                <a:gd name="T13" fmla="*/ 277 h 711"/>
                <a:gd name="T14" fmla="*/ 1095 w 1112"/>
                <a:gd name="T15" fmla="*/ 247 h 711"/>
                <a:gd name="T16" fmla="*/ 1108 w 1112"/>
                <a:gd name="T17" fmla="*/ 84 h 711"/>
                <a:gd name="T18" fmla="*/ 1112 w 1112"/>
                <a:gd name="T19" fmla="*/ 78 h 711"/>
                <a:gd name="T20" fmla="*/ 1083 w 1112"/>
                <a:gd name="T21" fmla="*/ 40 h 711"/>
                <a:gd name="T22" fmla="*/ 945 w 1112"/>
                <a:gd name="T23" fmla="*/ 0 h 711"/>
                <a:gd name="T24" fmla="*/ 882 w 1112"/>
                <a:gd name="T25" fmla="*/ 18 h 711"/>
                <a:gd name="T26" fmla="*/ 42 w 1112"/>
                <a:gd name="T27" fmla="*/ 350 h 711"/>
                <a:gd name="T28" fmla="*/ 0 w 1112"/>
                <a:gd name="T29" fmla="*/ 373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12" h="711">
                  <a:moveTo>
                    <a:pt x="0" y="373"/>
                  </a:moveTo>
                  <a:lnTo>
                    <a:pt x="84" y="536"/>
                  </a:lnTo>
                  <a:lnTo>
                    <a:pt x="108" y="610"/>
                  </a:lnTo>
                  <a:lnTo>
                    <a:pt x="141" y="653"/>
                  </a:lnTo>
                  <a:lnTo>
                    <a:pt x="297" y="711"/>
                  </a:lnTo>
                  <a:lnTo>
                    <a:pt x="364" y="692"/>
                  </a:lnTo>
                  <a:lnTo>
                    <a:pt x="1064" y="277"/>
                  </a:lnTo>
                  <a:lnTo>
                    <a:pt x="1095" y="247"/>
                  </a:lnTo>
                  <a:lnTo>
                    <a:pt x="1108" y="84"/>
                  </a:lnTo>
                  <a:lnTo>
                    <a:pt x="1112" y="78"/>
                  </a:lnTo>
                  <a:lnTo>
                    <a:pt x="1083" y="40"/>
                  </a:lnTo>
                  <a:lnTo>
                    <a:pt x="945" y="0"/>
                  </a:lnTo>
                  <a:lnTo>
                    <a:pt x="882" y="18"/>
                  </a:lnTo>
                  <a:lnTo>
                    <a:pt x="42" y="350"/>
                  </a:lnTo>
                  <a:lnTo>
                    <a:pt x="0" y="373"/>
                  </a:lnTo>
                  <a:close/>
                </a:path>
              </a:pathLst>
            </a:custGeom>
            <a:solidFill>
              <a:srgbClr val="93B1D7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54" name="Freeform 2803"/>
            <p:cNvSpPr>
              <a:spLocks/>
            </p:cNvSpPr>
            <p:nvPr/>
          </p:nvSpPr>
          <p:spPr bwMode="auto">
            <a:xfrm>
              <a:off x="5856283" y="3538384"/>
              <a:ext cx="150587" cy="136411"/>
            </a:xfrm>
            <a:custGeom>
              <a:avLst/>
              <a:gdLst>
                <a:gd name="T0" fmla="*/ 373 w 379"/>
                <a:gd name="T1" fmla="*/ 151 h 342"/>
                <a:gd name="T2" fmla="*/ 376 w 379"/>
                <a:gd name="T3" fmla="*/ 144 h 342"/>
                <a:gd name="T4" fmla="*/ 343 w 379"/>
                <a:gd name="T5" fmla="*/ 99 h 342"/>
                <a:gd name="T6" fmla="*/ 36 w 379"/>
                <a:gd name="T7" fmla="*/ 0 h 342"/>
                <a:gd name="T8" fmla="*/ 0 w 379"/>
                <a:gd name="T9" fmla="*/ 16 h 342"/>
                <a:gd name="T10" fmla="*/ 6 w 379"/>
                <a:gd name="T11" fmla="*/ 28 h 342"/>
                <a:gd name="T12" fmla="*/ 18 w 379"/>
                <a:gd name="T13" fmla="*/ 50 h 342"/>
                <a:gd name="T14" fmla="*/ 43 w 379"/>
                <a:gd name="T15" fmla="*/ 101 h 342"/>
                <a:gd name="T16" fmla="*/ 69 w 379"/>
                <a:gd name="T17" fmla="*/ 152 h 342"/>
                <a:gd name="T18" fmla="*/ 81 w 379"/>
                <a:gd name="T19" fmla="*/ 175 h 342"/>
                <a:gd name="T20" fmla="*/ 106 w 379"/>
                <a:gd name="T21" fmla="*/ 249 h 342"/>
                <a:gd name="T22" fmla="*/ 160 w 379"/>
                <a:gd name="T23" fmla="*/ 297 h 342"/>
                <a:gd name="T24" fmla="*/ 285 w 379"/>
                <a:gd name="T25" fmla="*/ 342 h 342"/>
                <a:gd name="T26" fmla="*/ 358 w 379"/>
                <a:gd name="T27" fmla="*/ 324 h 342"/>
                <a:gd name="T28" fmla="*/ 379 w 379"/>
                <a:gd name="T29" fmla="*/ 283 h 342"/>
                <a:gd name="T30" fmla="*/ 373 w 379"/>
                <a:gd name="T31" fmla="*/ 151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9" h="342">
                  <a:moveTo>
                    <a:pt x="373" y="151"/>
                  </a:moveTo>
                  <a:lnTo>
                    <a:pt x="376" y="144"/>
                  </a:lnTo>
                  <a:lnTo>
                    <a:pt x="343" y="99"/>
                  </a:lnTo>
                  <a:lnTo>
                    <a:pt x="36" y="0"/>
                  </a:lnTo>
                  <a:lnTo>
                    <a:pt x="0" y="16"/>
                  </a:lnTo>
                  <a:lnTo>
                    <a:pt x="6" y="28"/>
                  </a:lnTo>
                  <a:lnTo>
                    <a:pt x="18" y="50"/>
                  </a:lnTo>
                  <a:lnTo>
                    <a:pt x="43" y="101"/>
                  </a:lnTo>
                  <a:lnTo>
                    <a:pt x="69" y="152"/>
                  </a:lnTo>
                  <a:lnTo>
                    <a:pt x="81" y="175"/>
                  </a:lnTo>
                  <a:lnTo>
                    <a:pt x="106" y="249"/>
                  </a:lnTo>
                  <a:lnTo>
                    <a:pt x="160" y="297"/>
                  </a:lnTo>
                  <a:lnTo>
                    <a:pt x="285" y="342"/>
                  </a:lnTo>
                  <a:lnTo>
                    <a:pt x="358" y="324"/>
                  </a:lnTo>
                  <a:lnTo>
                    <a:pt x="379" y="283"/>
                  </a:lnTo>
                  <a:lnTo>
                    <a:pt x="373" y="151"/>
                  </a:lnTo>
                  <a:close/>
                </a:path>
              </a:pathLst>
            </a:custGeom>
            <a:solidFill>
              <a:srgbClr val="2A304B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55" name="Freeform 2804"/>
            <p:cNvSpPr>
              <a:spLocks/>
            </p:cNvSpPr>
            <p:nvPr/>
          </p:nvSpPr>
          <p:spPr bwMode="auto">
            <a:xfrm>
              <a:off x="5878475" y="3544729"/>
              <a:ext cx="117300" cy="128480"/>
            </a:xfrm>
            <a:custGeom>
              <a:avLst/>
              <a:gdLst>
                <a:gd name="T0" fmla="*/ 44 w 292"/>
                <a:gd name="T1" fmla="*/ 6 h 324"/>
                <a:gd name="T2" fmla="*/ 18 w 292"/>
                <a:gd name="T3" fmla="*/ 14 h 324"/>
                <a:gd name="T4" fmla="*/ 8 w 292"/>
                <a:gd name="T5" fmla="*/ 86 h 324"/>
                <a:gd name="T6" fmla="*/ 8 w 292"/>
                <a:gd name="T7" fmla="*/ 95 h 324"/>
                <a:gd name="T8" fmla="*/ 57 w 292"/>
                <a:gd name="T9" fmla="*/ 222 h 324"/>
                <a:gd name="T10" fmla="*/ 90 w 292"/>
                <a:gd name="T11" fmla="*/ 265 h 324"/>
                <a:gd name="T12" fmla="*/ 227 w 292"/>
                <a:gd name="T13" fmla="*/ 307 h 324"/>
                <a:gd name="T14" fmla="*/ 292 w 292"/>
                <a:gd name="T15" fmla="*/ 307 h 324"/>
                <a:gd name="T16" fmla="*/ 227 w 292"/>
                <a:gd name="T17" fmla="*/ 324 h 324"/>
                <a:gd name="T18" fmla="*/ 84 w 292"/>
                <a:gd name="T19" fmla="*/ 271 h 324"/>
                <a:gd name="T20" fmla="*/ 50 w 292"/>
                <a:gd name="T21" fmla="*/ 228 h 324"/>
                <a:gd name="T22" fmla="*/ 0 w 292"/>
                <a:gd name="T23" fmla="*/ 91 h 324"/>
                <a:gd name="T24" fmla="*/ 14 w 292"/>
                <a:gd name="T25" fmla="*/ 3 h 324"/>
                <a:gd name="T26" fmla="*/ 26 w 292"/>
                <a:gd name="T27" fmla="*/ 0 h 324"/>
                <a:gd name="T28" fmla="*/ 36 w 292"/>
                <a:gd name="T29" fmla="*/ 4 h 324"/>
                <a:gd name="T30" fmla="*/ 44 w 292"/>
                <a:gd name="T31" fmla="*/ 6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2" h="324">
                  <a:moveTo>
                    <a:pt x="44" y="6"/>
                  </a:moveTo>
                  <a:lnTo>
                    <a:pt x="18" y="14"/>
                  </a:lnTo>
                  <a:lnTo>
                    <a:pt x="8" y="86"/>
                  </a:lnTo>
                  <a:lnTo>
                    <a:pt x="8" y="95"/>
                  </a:lnTo>
                  <a:lnTo>
                    <a:pt x="57" y="222"/>
                  </a:lnTo>
                  <a:lnTo>
                    <a:pt x="90" y="265"/>
                  </a:lnTo>
                  <a:lnTo>
                    <a:pt x="227" y="307"/>
                  </a:lnTo>
                  <a:lnTo>
                    <a:pt x="292" y="307"/>
                  </a:lnTo>
                  <a:lnTo>
                    <a:pt x="227" y="324"/>
                  </a:lnTo>
                  <a:lnTo>
                    <a:pt x="84" y="271"/>
                  </a:lnTo>
                  <a:lnTo>
                    <a:pt x="50" y="228"/>
                  </a:lnTo>
                  <a:lnTo>
                    <a:pt x="0" y="91"/>
                  </a:lnTo>
                  <a:lnTo>
                    <a:pt x="14" y="3"/>
                  </a:lnTo>
                  <a:lnTo>
                    <a:pt x="26" y="0"/>
                  </a:lnTo>
                  <a:lnTo>
                    <a:pt x="3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39417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56" name="Freeform 2805"/>
            <p:cNvSpPr>
              <a:spLocks/>
            </p:cNvSpPr>
            <p:nvPr/>
          </p:nvSpPr>
          <p:spPr bwMode="auto">
            <a:xfrm>
              <a:off x="5919688" y="3559004"/>
              <a:ext cx="35665" cy="66619"/>
            </a:xfrm>
            <a:custGeom>
              <a:avLst/>
              <a:gdLst>
                <a:gd name="T0" fmla="*/ 45 w 89"/>
                <a:gd name="T1" fmla="*/ 7 h 170"/>
                <a:gd name="T2" fmla="*/ 24 w 89"/>
                <a:gd name="T3" fmla="*/ 0 h 170"/>
                <a:gd name="T4" fmla="*/ 23 w 89"/>
                <a:gd name="T5" fmla="*/ 0 h 170"/>
                <a:gd name="T6" fmla="*/ 23 w 89"/>
                <a:gd name="T7" fmla="*/ 0 h 170"/>
                <a:gd name="T8" fmla="*/ 19 w 89"/>
                <a:gd name="T9" fmla="*/ 1 h 170"/>
                <a:gd name="T10" fmla="*/ 15 w 89"/>
                <a:gd name="T11" fmla="*/ 3 h 170"/>
                <a:gd name="T12" fmla="*/ 12 w 89"/>
                <a:gd name="T13" fmla="*/ 7 h 170"/>
                <a:gd name="T14" fmla="*/ 9 w 89"/>
                <a:gd name="T15" fmla="*/ 11 h 170"/>
                <a:gd name="T16" fmla="*/ 7 w 89"/>
                <a:gd name="T17" fmla="*/ 15 h 170"/>
                <a:gd name="T18" fmla="*/ 5 w 89"/>
                <a:gd name="T19" fmla="*/ 20 h 170"/>
                <a:gd name="T20" fmla="*/ 3 w 89"/>
                <a:gd name="T21" fmla="*/ 26 h 170"/>
                <a:gd name="T22" fmla="*/ 2 w 89"/>
                <a:gd name="T23" fmla="*/ 31 h 170"/>
                <a:gd name="T24" fmla="*/ 0 w 89"/>
                <a:gd name="T25" fmla="*/ 46 h 170"/>
                <a:gd name="T26" fmla="*/ 0 w 89"/>
                <a:gd name="T27" fmla="*/ 61 h 170"/>
                <a:gd name="T28" fmla="*/ 2 w 89"/>
                <a:gd name="T29" fmla="*/ 78 h 170"/>
                <a:gd name="T30" fmla="*/ 7 w 89"/>
                <a:gd name="T31" fmla="*/ 95 h 170"/>
                <a:gd name="T32" fmla="*/ 11 w 89"/>
                <a:gd name="T33" fmla="*/ 111 h 170"/>
                <a:gd name="T34" fmla="*/ 18 w 89"/>
                <a:gd name="T35" fmla="*/ 127 h 170"/>
                <a:gd name="T36" fmla="*/ 25 w 89"/>
                <a:gd name="T37" fmla="*/ 141 h 170"/>
                <a:gd name="T38" fmla="*/ 33 w 89"/>
                <a:gd name="T39" fmla="*/ 151 h 170"/>
                <a:gd name="T40" fmla="*/ 37 w 89"/>
                <a:gd name="T41" fmla="*/ 157 h 170"/>
                <a:gd name="T42" fmla="*/ 41 w 89"/>
                <a:gd name="T43" fmla="*/ 161 h 170"/>
                <a:gd name="T44" fmla="*/ 46 w 89"/>
                <a:gd name="T45" fmla="*/ 164 h 170"/>
                <a:gd name="T46" fmla="*/ 50 w 89"/>
                <a:gd name="T47" fmla="*/ 166 h 170"/>
                <a:gd name="T48" fmla="*/ 54 w 89"/>
                <a:gd name="T49" fmla="*/ 169 h 170"/>
                <a:gd name="T50" fmla="*/ 59 w 89"/>
                <a:gd name="T51" fmla="*/ 170 h 170"/>
                <a:gd name="T52" fmla="*/ 63 w 89"/>
                <a:gd name="T53" fmla="*/ 170 h 170"/>
                <a:gd name="T54" fmla="*/ 66 w 89"/>
                <a:gd name="T55" fmla="*/ 170 h 170"/>
                <a:gd name="T56" fmla="*/ 70 w 89"/>
                <a:gd name="T57" fmla="*/ 169 h 170"/>
                <a:gd name="T58" fmla="*/ 74 w 89"/>
                <a:gd name="T59" fmla="*/ 166 h 170"/>
                <a:gd name="T60" fmla="*/ 77 w 89"/>
                <a:gd name="T61" fmla="*/ 163 h 170"/>
                <a:gd name="T62" fmla="*/ 79 w 89"/>
                <a:gd name="T63" fmla="*/ 159 h 170"/>
                <a:gd name="T64" fmla="*/ 82 w 89"/>
                <a:gd name="T65" fmla="*/ 155 h 170"/>
                <a:gd name="T66" fmla="*/ 84 w 89"/>
                <a:gd name="T67" fmla="*/ 149 h 170"/>
                <a:gd name="T68" fmla="*/ 86 w 89"/>
                <a:gd name="T69" fmla="*/ 144 h 170"/>
                <a:gd name="T70" fmla="*/ 87 w 89"/>
                <a:gd name="T71" fmla="*/ 137 h 170"/>
                <a:gd name="T72" fmla="*/ 89 w 89"/>
                <a:gd name="T73" fmla="*/ 124 h 170"/>
                <a:gd name="T74" fmla="*/ 88 w 89"/>
                <a:gd name="T75" fmla="*/ 109 h 170"/>
                <a:gd name="T76" fmla="*/ 87 w 89"/>
                <a:gd name="T77" fmla="*/ 92 h 170"/>
                <a:gd name="T78" fmla="*/ 82 w 89"/>
                <a:gd name="T79" fmla="*/ 75 h 170"/>
                <a:gd name="T80" fmla="*/ 79 w 89"/>
                <a:gd name="T81" fmla="*/ 64 h 170"/>
                <a:gd name="T82" fmla="*/ 76 w 89"/>
                <a:gd name="T83" fmla="*/ 53 h 170"/>
                <a:gd name="T84" fmla="*/ 70 w 89"/>
                <a:gd name="T85" fmla="*/ 42 h 170"/>
                <a:gd name="T86" fmla="*/ 66 w 89"/>
                <a:gd name="T87" fmla="*/ 34 h 170"/>
                <a:gd name="T88" fmla="*/ 61 w 89"/>
                <a:gd name="T89" fmla="*/ 25 h 170"/>
                <a:gd name="T90" fmla="*/ 55 w 89"/>
                <a:gd name="T91" fmla="*/ 17 h 170"/>
                <a:gd name="T92" fmla="*/ 50 w 89"/>
                <a:gd name="T93" fmla="*/ 12 h 170"/>
                <a:gd name="T94" fmla="*/ 45 w 89"/>
                <a:gd name="T95" fmla="*/ 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" h="170">
                  <a:moveTo>
                    <a:pt x="45" y="7"/>
                  </a:moveTo>
                  <a:lnTo>
                    <a:pt x="24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19" y="1"/>
                  </a:lnTo>
                  <a:lnTo>
                    <a:pt x="15" y="3"/>
                  </a:lnTo>
                  <a:lnTo>
                    <a:pt x="12" y="7"/>
                  </a:lnTo>
                  <a:lnTo>
                    <a:pt x="9" y="11"/>
                  </a:lnTo>
                  <a:lnTo>
                    <a:pt x="7" y="15"/>
                  </a:lnTo>
                  <a:lnTo>
                    <a:pt x="5" y="20"/>
                  </a:lnTo>
                  <a:lnTo>
                    <a:pt x="3" y="26"/>
                  </a:lnTo>
                  <a:lnTo>
                    <a:pt x="2" y="31"/>
                  </a:lnTo>
                  <a:lnTo>
                    <a:pt x="0" y="46"/>
                  </a:lnTo>
                  <a:lnTo>
                    <a:pt x="0" y="61"/>
                  </a:lnTo>
                  <a:lnTo>
                    <a:pt x="2" y="78"/>
                  </a:lnTo>
                  <a:lnTo>
                    <a:pt x="7" y="95"/>
                  </a:lnTo>
                  <a:lnTo>
                    <a:pt x="11" y="111"/>
                  </a:lnTo>
                  <a:lnTo>
                    <a:pt x="18" y="127"/>
                  </a:lnTo>
                  <a:lnTo>
                    <a:pt x="25" y="141"/>
                  </a:lnTo>
                  <a:lnTo>
                    <a:pt x="33" y="151"/>
                  </a:lnTo>
                  <a:lnTo>
                    <a:pt x="37" y="157"/>
                  </a:lnTo>
                  <a:lnTo>
                    <a:pt x="41" y="161"/>
                  </a:lnTo>
                  <a:lnTo>
                    <a:pt x="46" y="164"/>
                  </a:lnTo>
                  <a:lnTo>
                    <a:pt x="50" y="166"/>
                  </a:lnTo>
                  <a:lnTo>
                    <a:pt x="54" y="169"/>
                  </a:lnTo>
                  <a:lnTo>
                    <a:pt x="59" y="170"/>
                  </a:lnTo>
                  <a:lnTo>
                    <a:pt x="63" y="170"/>
                  </a:lnTo>
                  <a:lnTo>
                    <a:pt x="66" y="170"/>
                  </a:lnTo>
                  <a:lnTo>
                    <a:pt x="70" y="169"/>
                  </a:lnTo>
                  <a:lnTo>
                    <a:pt x="74" y="166"/>
                  </a:lnTo>
                  <a:lnTo>
                    <a:pt x="77" y="163"/>
                  </a:lnTo>
                  <a:lnTo>
                    <a:pt x="79" y="159"/>
                  </a:lnTo>
                  <a:lnTo>
                    <a:pt x="82" y="155"/>
                  </a:lnTo>
                  <a:lnTo>
                    <a:pt x="84" y="149"/>
                  </a:lnTo>
                  <a:lnTo>
                    <a:pt x="86" y="144"/>
                  </a:lnTo>
                  <a:lnTo>
                    <a:pt x="87" y="137"/>
                  </a:lnTo>
                  <a:lnTo>
                    <a:pt x="89" y="124"/>
                  </a:lnTo>
                  <a:lnTo>
                    <a:pt x="88" y="109"/>
                  </a:lnTo>
                  <a:lnTo>
                    <a:pt x="87" y="92"/>
                  </a:lnTo>
                  <a:lnTo>
                    <a:pt x="82" y="75"/>
                  </a:lnTo>
                  <a:lnTo>
                    <a:pt x="79" y="64"/>
                  </a:lnTo>
                  <a:lnTo>
                    <a:pt x="76" y="53"/>
                  </a:lnTo>
                  <a:lnTo>
                    <a:pt x="70" y="42"/>
                  </a:lnTo>
                  <a:lnTo>
                    <a:pt x="66" y="34"/>
                  </a:lnTo>
                  <a:lnTo>
                    <a:pt x="61" y="25"/>
                  </a:lnTo>
                  <a:lnTo>
                    <a:pt x="55" y="17"/>
                  </a:lnTo>
                  <a:lnTo>
                    <a:pt x="50" y="12"/>
                  </a:lnTo>
                  <a:lnTo>
                    <a:pt x="45" y="7"/>
                  </a:lnTo>
                  <a:close/>
                </a:path>
              </a:pathLst>
            </a:custGeom>
            <a:solidFill>
              <a:srgbClr val="39417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57" name="Freeform 2806"/>
            <p:cNvSpPr>
              <a:spLocks/>
            </p:cNvSpPr>
            <p:nvPr/>
          </p:nvSpPr>
          <p:spPr bwMode="auto">
            <a:xfrm>
              <a:off x="5875305" y="3543143"/>
              <a:ext cx="120470" cy="131652"/>
            </a:xfrm>
            <a:custGeom>
              <a:avLst/>
              <a:gdLst>
                <a:gd name="T0" fmla="*/ 301 w 301"/>
                <a:gd name="T1" fmla="*/ 314 h 334"/>
                <a:gd name="T2" fmla="*/ 238 w 301"/>
                <a:gd name="T3" fmla="*/ 321 h 334"/>
                <a:gd name="T4" fmla="*/ 96 w 301"/>
                <a:gd name="T5" fmla="*/ 276 h 334"/>
                <a:gd name="T6" fmla="*/ 60 w 301"/>
                <a:gd name="T7" fmla="*/ 231 h 334"/>
                <a:gd name="T8" fmla="*/ 51 w 301"/>
                <a:gd name="T9" fmla="*/ 204 h 334"/>
                <a:gd name="T10" fmla="*/ 35 w 301"/>
                <a:gd name="T11" fmla="*/ 156 h 334"/>
                <a:gd name="T12" fmla="*/ 17 w 301"/>
                <a:gd name="T13" fmla="*/ 109 h 334"/>
                <a:gd name="T14" fmla="*/ 10 w 301"/>
                <a:gd name="T15" fmla="*/ 89 h 334"/>
                <a:gd name="T16" fmla="*/ 22 w 301"/>
                <a:gd name="T17" fmla="*/ 29 h 334"/>
                <a:gd name="T18" fmla="*/ 58 w 301"/>
                <a:gd name="T19" fmla="*/ 24 h 334"/>
                <a:gd name="T20" fmla="*/ 56 w 301"/>
                <a:gd name="T21" fmla="*/ 14 h 334"/>
                <a:gd name="T22" fmla="*/ 15 w 301"/>
                <a:gd name="T23" fmla="*/ 0 h 334"/>
                <a:gd name="T24" fmla="*/ 17 w 301"/>
                <a:gd name="T25" fmla="*/ 3 h 334"/>
                <a:gd name="T26" fmla="*/ 0 w 301"/>
                <a:gd name="T27" fmla="*/ 105 h 334"/>
                <a:gd name="T28" fmla="*/ 31 w 301"/>
                <a:gd name="T29" fmla="*/ 167 h 334"/>
                <a:gd name="T30" fmla="*/ 56 w 301"/>
                <a:gd name="T31" fmla="*/ 241 h 334"/>
                <a:gd name="T32" fmla="*/ 88 w 301"/>
                <a:gd name="T33" fmla="*/ 281 h 334"/>
                <a:gd name="T34" fmla="*/ 235 w 301"/>
                <a:gd name="T35" fmla="*/ 334 h 334"/>
                <a:gd name="T36" fmla="*/ 301 w 301"/>
                <a:gd name="T37" fmla="*/ 31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1" h="334">
                  <a:moveTo>
                    <a:pt x="301" y="314"/>
                  </a:moveTo>
                  <a:lnTo>
                    <a:pt x="238" y="321"/>
                  </a:lnTo>
                  <a:lnTo>
                    <a:pt x="96" y="276"/>
                  </a:lnTo>
                  <a:lnTo>
                    <a:pt x="60" y="231"/>
                  </a:lnTo>
                  <a:lnTo>
                    <a:pt x="51" y="204"/>
                  </a:lnTo>
                  <a:lnTo>
                    <a:pt x="35" y="156"/>
                  </a:lnTo>
                  <a:lnTo>
                    <a:pt x="17" y="109"/>
                  </a:lnTo>
                  <a:lnTo>
                    <a:pt x="10" y="89"/>
                  </a:lnTo>
                  <a:lnTo>
                    <a:pt x="22" y="29"/>
                  </a:lnTo>
                  <a:lnTo>
                    <a:pt x="58" y="24"/>
                  </a:lnTo>
                  <a:lnTo>
                    <a:pt x="56" y="14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0" y="105"/>
                  </a:lnTo>
                  <a:lnTo>
                    <a:pt x="31" y="167"/>
                  </a:lnTo>
                  <a:lnTo>
                    <a:pt x="56" y="241"/>
                  </a:lnTo>
                  <a:lnTo>
                    <a:pt x="88" y="281"/>
                  </a:lnTo>
                  <a:lnTo>
                    <a:pt x="235" y="334"/>
                  </a:lnTo>
                  <a:lnTo>
                    <a:pt x="301" y="314"/>
                  </a:lnTo>
                  <a:close/>
                </a:path>
              </a:pathLst>
            </a:custGeom>
            <a:solidFill>
              <a:srgbClr val="45528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58" name="Freeform 2807"/>
            <p:cNvSpPr>
              <a:spLocks/>
            </p:cNvSpPr>
            <p:nvPr/>
          </p:nvSpPr>
          <p:spPr bwMode="auto">
            <a:xfrm>
              <a:off x="5926821" y="3560591"/>
              <a:ext cx="28532" cy="61861"/>
            </a:xfrm>
            <a:custGeom>
              <a:avLst/>
              <a:gdLst>
                <a:gd name="T0" fmla="*/ 64 w 71"/>
                <a:gd name="T1" fmla="*/ 69 h 153"/>
                <a:gd name="T2" fmla="*/ 67 w 71"/>
                <a:gd name="T3" fmla="*/ 84 h 153"/>
                <a:gd name="T4" fmla="*/ 69 w 71"/>
                <a:gd name="T5" fmla="*/ 99 h 153"/>
                <a:gd name="T6" fmla="*/ 71 w 71"/>
                <a:gd name="T7" fmla="*/ 113 h 153"/>
                <a:gd name="T8" fmla="*/ 69 w 71"/>
                <a:gd name="T9" fmla="*/ 125 h 153"/>
                <a:gd name="T10" fmla="*/ 67 w 71"/>
                <a:gd name="T11" fmla="*/ 136 h 153"/>
                <a:gd name="T12" fmla="*/ 65 w 71"/>
                <a:gd name="T13" fmla="*/ 143 h 153"/>
                <a:gd name="T14" fmla="*/ 63 w 71"/>
                <a:gd name="T15" fmla="*/ 148 h 153"/>
                <a:gd name="T16" fmla="*/ 61 w 71"/>
                <a:gd name="T17" fmla="*/ 150 h 153"/>
                <a:gd name="T18" fmla="*/ 58 w 71"/>
                <a:gd name="T19" fmla="*/ 152 h 153"/>
                <a:gd name="T20" fmla="*/ 54 w 71"/>
                <a:gd name="T21" fmla="*/ 153 h 153"/>
                <a:gd name="T22" fmla="*/ 52 w 71"/>
                <a:gd name="T23" fmla="*/ 153 h 153"/>
                <a:gd name="T24" fmla="*/ 49 w 71"/>
                <a:gd name="T25" fmla="*/ 153 h 153"/>
                <a:gd name="T26" fmla="*/ 46 w 71"/>
                <a:gd name="T27" fmla="*/ 152 h 153"/>
                <a:gd name="T28" fmla="*/ 42 w 71"/>
                <a:gd name="T29" fmla="*/ 150 h 153"/>
                <a:gd name="T30" fmla="*/ 35 w 71"/>
                <a:gd name="T31" fmla="*/ 144 h 153"/>
                <a:gd name="T32" fmla="*/ 28 w 71"/>
                <a:gd name="T33" fmla="*/ 136 h 153"/>
                <a:gd name="T34" fmla="*/ 22 w 71"/>
                <a:gd name="T35" fmla="*/ 125 h 153"/>
                <a:gd name="T36" fmla="*/ 17 w 71"/>
                <a:gd name="T37" fmla="*/ 113 h 153"/>
                <a:gd name="T38" fmla="*/ 10 w 71"/>
                <a:gd name="T39" fmla="*/ 99 h 153"/>
                <a:gd name="T40" fmla="*/ 6 w 71"/>
                <a:gd name="T41" fmla="*/ 84 h 153"/>
                <a:gd name="T42" fmla="*/ 3 w 71"/>
                <a:gd name="T43" fmla="*/ 69 h 153"/>
                <a:gd name="T44" fmla="*/ 0 w 71"/>
                <a:gd name="T45" fmla="*/ 54 h 153"/>
                <a:gd name="T46" fmla="*/ 0 w 71"/>
                <a:gd name="T47" fmla="*/ 40 h 153"/>
                <a:gd name="T48" fmla="*/ 0 w 71"/>
                <a:gd name="T49" fmla="*/ 28 h 153"/>
                <a:gd name="T50" fmla="*/ 3 w 71"/>
                <a:gd name="T51" fmla="*/ 17 h 153"/>
                <a:gd name="T52" fmla="*/ 6 w 71"/>
                <a:gd name="T53" fmla="*/ 9 h 153"/>
                <a:gd name="T54" fmla="*/ 8 w 71"/>
                <a:gd name="T55" fmla="*/ 6 h 153"/>
                <a:gd name="T56" fmla="*/ 10 w 71"/>
                <a:gd name="T57" fmla="*/ 3 h 153"/>
                <a:gd name="T58" fmla="*/ 12 w 71"/>
                <a:gd name="T59" fmla="*/ 1 h 153"/>
                <a:gd name="T60" fmla="*/ 15 w 71"/>
                <a:gd name="T61" fmla="*/ 0 h 153"/>
                <a:gd name="T62" fmla="*/ 19 w 71"/>
                <a:gd name="T63" fmla="*/ 0 h 153"/>
                <a:gd name="T64" fmla="*/ 22 w 71"/>
                <a:gd name="T65" fmla="*/ 0 h 153"/>
                <a:gd name="T66" fmla="*/ 25 w 71"/>
                <a:gd name="T67" fmla="*/ 1 h 153"/>
                <a:gd name="T68" fmla="*/ 28 w 71"/>
                <a:gd name="T69" fmla="*/ 3 h 153"/>
                <a:gd name="T70" fmla="*/ 35 w 71"/>
                <a:gd name="T71" fmla="*/ 8 h 153"/>
                <a:gd name="T72" fmla="*/ 41 w 71"/>
                <a:gd name="T73" fmla="*/ 17 h 153"/>
                <a:gd name="T74" fmla="*/ 48 w 71"/>
                <a:gd name="T75" fmla="*/ 28 h 153"/>
                <a:gd name="T76" fmla="*/ 54 w 71"/>
                <a:gd name="T77" fmla="*/ 40 h 153"/>
                <a:gd name="T78" fmla="*/ 60 w 71"/>
                <a:gd name="T79" fmla="*/ 54 h 153"/>
                <a:gd name="T80" fmla="*/ 64 w 71"/>
                <a:gd name="T81" fmla="*/ 6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1" h="153">
                  <a:moveTo>
                    <a:pt x="64" y="69"/>
                  </a:moveTo>
                  <a:lnTo>
                    <a:pt x="67" y="84"/>
                  </a:lnTo>
                  <a:lnTo>
                    <a:pt x="69" y="99"/>
                  </a:lnTo>
                  <a:lnTo>
                    <a:pt x="71" y="113"/>
                  </a:lnTo>
                  <a:lnTo>
                    <a:pt x="69" y="125"/>
                  </a:lnTo>
                  <a:lnTo>
                    <a:pt x="67" y="136"/>
                  </a:lnTo>
                  <a:lnTo>
                    <a:pt x="65" y="143"/>
                  </a:lnTo>
                  <a:lnTo>
                    <a:pt x="63" y="148"/>
                  </a:lnTo>
                  <a:lnTo>
                    <a:pt x="61" y="150"/>
                  </a:lnTo>
                  <a:lnTo>
                    <a:pt x="58" y="152"/>
                  </a:lnTo>
                  <a:lnTo>
                    <a:pt x="54" y="153"/>
                  </a:lnTo>
                  <a:lnTo>
                    <a:pt x="52" y="153"/>
                  </a:lnTo>
                  <a:lnTo>
                    <a:pt x="49" y="153"/>
                  </a:lnTo>
                  <a:lnTo>
                    <a:pt x="46" y="152"/>
                  </a:lnTo>
                  <a:lnTo>
                    <a:pt x="42" y="150"/>
                  </a:lnTo>
                  <a:lnTo>
                    <a:pt x="35" y="144"/>
                  </a:lnTo>
                  <a:lnTo>
                    <a:pt x="28" y="136"/>
                  </a:lnTo>
                  <a:lnTo>
                    <a:pt x="22" y="125"/>
                  </a:lnTo>
                  <a:lnTo>
                    <a:pt x="17" y="113"/>
                  </a:lnTo>
                  <a:lnTo>
                    <a:pt x="10" y="99"/>
                  </a:lnTo>
                  <a:lnTo>
                    <a:pt x="6" y="84"/>
                  </a:lnTo>
                  <a:lnTo>
                    <a:pt x="3" y="69"/>
                  </a:lnTo>
                  <a:lnTo>
                    <a:pt x="0" y="54"/>
                  </a:lnTo>
                  <a:lnTo>
                    <a:pt x="0" y="40"/>
                  </a:lnTo>
                  <a:lnTo>
                    <a:pt x="0" y="28"/>
                  </a:lnTo>
                  <a:lnTo>
                    <a:pt x="3" y="17"/>
                  </a:lnTo>
                  <a:lnTo>
                    <a:pt x="6" y="9"/>
                  </a:lnTo>
                  <a:lnTo>
                    <a:pt x="8" y="6"/>
                  </a:lnTo>
                  <a:lnTo>
                    <a:pt x="10" y="3"/>
                  </a:lnTo>
                  <a:lnTo>
                    <a:pt x="12" y="1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5" y="1"/>
                  </a:lnTo>
                  <a:lnTo>
                    <a:pt x="28" y="3"/>
                  </a:lnTo>
                  <a:lnTo>
                    <a:pt x="35" y="8"/>
                  </a:lnTo>
                  <a:lnTo>
                    <a:pt x="41" y="17"/>
                  </a:lnTo>
                  <a:lnTo>
                    <a:pt x="48" y="28"/>
                  </a:lnTo>
                  <a:lnTo>
                    <a:pt x="54" y="40"/>
                  </a:lnTo>
                  <a:lnTo>
                    <a:pt x="60" y="54"/>
                  </a:lnTo>
                  <a:lnTo>
                    <a:pt x="64" y="69"/>
                  </a:ln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59" name="Freeform 2808"/>
            <p:cNvSpPr>
              <a:spLocks/>
            </p:cNvSpPr>
            <p:nvPr/>
          </p:nvSpPr>
          <p:spPr bwMode="auto">
            <a:xfrm>
              <a:off x="5878475" y="3557418"/>
              <a:ext cx="11096" cy="23793"/>
            </a:xfrm>
            <a:custGeom>
              <a:avLst/>
              <a:gdLst>
                <a:gd name="T0" fmla="*/ 28 w 28"/>
                <a:gd name="T1" fmla="*/ 29 h 58"/>
                <a:gd name="T2" fmla="*/ 28 w 28"/>
                <a:gd name="T3" fmla="*/ 35 h 58"/>
                <a:gd name="T4" fmla="*/ 27 w 28"/>
                <a:gd name="T5" fmla="*/ 40 h 58"/>
                <a:gd name="T6" fmla="*/ 26 w 28"/>
                <a:gd name="T7" fmla="*/ 45 h 58"/>
                <a:gd name="T8" fmla="*/ 23 w 28"/>
                <a:gd name="T9" fmla="*/ 50 h 58"/>
                <a:gd name="T10" fmla="*/ 21 w 28"/>
                <a:gd name="T11" fmla="*/ 53 h 58"/>
                <a:gd name="T12" fmla="*/ 19 w 28"/>
                <a:gd name="T13" fmla="*/ 56 h 58"/>
                <a:gd name="T14" fmla="*/ 17 w 28"/>
                <a:gd name="T15" fmla="*/ 57 h 58"/>
                <a:gd name="T16" fmla="*/ 14 w 28"/>
                <a:gd name="T17" fmla="*/ 58 h 58"/>
                <a:gd name="T18" fmla="*/ 11 w 28"/>
                <a:gd name="T19" fmla="*/ 57 h 58"/>
                <a:gd name="T20" fmla="*/ 8 w 28"/>
                <a:gd name="T21" fmla="*/ 56 h 58"/>
                <a:gd name="T22" fmla="*/ 6 w 28"/>
                <a:gd name="T23" fmla="*/ 53 h 58"/>
                <a:gd name="T24" fmla="*/ 4 w 28"/>
                <a:gd name="T25" fmla="*/ 50 h 58"/>
                <a:gd name="T26" fmla="*/ 2 w 28"/>
                <a:gd name="T27" fmla="*/ 45 h 58"/>
                <a:gd name="T28" fmla="*/ 1 w 28"/>
                <a:gd name="T29" fmla="*/ 40 h 58"/>
                <a:gd name="T30" fmla="*/ 1 w 28"/>
                <a:gd name="T31" fmla="*/ 35 h 58"/>
                <a:gd name="T32" fmla="*/ 0 w 28"/>
                <a:gd name="T33" fmla="*/ 29 h 58"/>
                <a:gd name="T34" fmla="*/ 1 w 28"/>
                <a:gd name="T35" fmla="*/ 24 h 58"/>
                <a:gd name="T36" fmla="*/ 1 w 28"/>
                <a:gd name="T37" fmla="*/ 18 h 58"/>
                <a:gd name="T38" fmla="*/ 2 w 28"/>
                <a:gd name="T39" fmla="*/ 13 h 58"/>
                <a:gd name="T40" fmla="*/ 4 w 28"/>
                <a:gd name="T41" fmla="*/ 9 h 58"/>
                <a:gd name="T42" fmla="*/ 6 w 28"/>
                <a:gd name="T43" fmla="*/ 5 h 58"/>
                <a:gd name="T44" fmla="*/ 8 w 28"/>
                <a:gd name="T45" fmla="*/ 3 h 58"/>
                <a:gd name="T46" fmla="*/ 11 w 28"/>
                <a:gd name="T47" fmla="*/ 1 h 58"/>
                <a:gd name="T48" fmla="*/ 14 w 28"/>
                <a:gd name="T49" fmla="*/ 0 h 58"/>
                <a:gd name="T50" fmla="*/ 17 w 28"/>
                <a:gd name="T51" fmla="*/ 1 h 58"/>
                <a:gd name="T52" fmla="*/ 19 w 28"/>
                <a:gd name="T53" fmla="*/ 3 h 58"/>
                <a:gd name="T54" fmla="*/ 21 w 28"/>
                <a:gd name="T55" fmla="*/ 5 h 58"/>
                <a:gd name="T56" fmla="*/ 23 w 28"/>
                <a:gd name="T57" fmla="*/ 9 h 58"/>
                <a:gd name="T58" fmla="*/ 26 w 28"/>
                <a:gd name="T59" fmla="*/ 13 h 58"/>
                <a:gd name="T60" fmla="*/ 27 w 28"/>
                <a:gd name="T61" fmla="*/ 18 h 58"/>
                <a:gd name="T62" fmla="*/ 28 w 28"/>
                <a:gd name="T63" fmla="*/ 24 h 58"/>
                <a:gd name="T64" fmla="*/ 28 w 28"/>
                <a:gd name="T65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" h="58">
                  <a:moveTo>
                    <a:pt x="28" y="29"/>
                  </a:moveTo>
                  <a:lnTo>
                    <a:pt x="28" y="35"/>
                  </a:lnTo>
                  <a:lnTo>
                    <a:pt x="27" y="40"/>
                  </a:lnTo>
                  <a:lnTo>
                    <a:pt x="26" y="45"/>
                  </a:lnTo>
                  <a:lnTo>
                    <a:pt x="23" y="50"/>
                  </a:lnTo>
                  <a:lnTo>
                    <a:pt x="21" y="53"/>
                  </a:lnTo>
                  <a:lnTo>
                    <a:pt x="19" y="56"/>
                  </a:lnTo>
                  <a:lnTo>
                    <a:pt x="17" y="57"/>
                  </a:lnTo>
                  <a:lnTo>
                    <a:pt x="14" y="58"/>
                  </a:lnTo>
                  <a:lnTo>
                    <a:pt x="11" y="57"/>
                  </a:lnTo>
                  <a:lnTo>
                    <a:pt x="8" y="56"/>
                  </a:lnTo>
                  <a:lnTo>
                    <a:pt x="6" y="53"/>
                  </a:lnTo>
                  <a:lnTo>
                    <a:pt x="4" y="50"/>
                  </a:lnTo>
                  <a:lnTo>
                    <a:pt x="2" y="45"/>
                  </a:lnTo>
                  <a:lnTo>
                    <a:pt x="1" y="40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1" y="24"/>
                  </a:lnTo>
                  <a:lnTo>
                    <a:pt x="1" y="18"/>
                  </a:lnTo>
                  <a:lnTo>
                    <a:pt x="2" y="13"/>
                  </a:lnTo>
                  <a:lnTo>
                    <a:pt x="4" y="9"/>
                  </a:lnTo>
                  <a:lnTo>
                    <a:pt x="6" y="5"/>
                  </a:lnTo>
                  <a:lnTo>
                    <a:pt x="8" y="3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7" y="1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6" y="13"/>
                  </a:lnTo>
                  <a:lnTo>
                    <a:pt x="27" y="18"/>
                  </a:lnTo>
                  <a:lnTo>
                    <a:pt x="28" y="24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354074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60" name="Freeform 2809"/>
            <p:cNvSpPr>
              <a:spLocks/>
            </p:cNvSpPr>
            <p:nvPr/>
          </p:nvSpPr>
          <p:spPr bwMode="auto">
            <a:xfrm>
              <a:off x="5878475" y="3557418"/>
              <a:ext cx="11096" cy="23793"/>
            </a:xfrm>
            <a:custGeom>
              <a:avLst/>
              <a:gdLst>
                <a:gd name="T0" fmla="*/ 29 w 29"/>
                <a:gd name="T1" fmla="*/ 28 h 57"/>
                <a:gd name="T2" fmla="*/ 27 w 29"/>
                <a:gd name="T3" fmla="*/ 35 h 57"/>
                <a:gd name="T4" fmla="*/ 27 w 29"/>
                <a:gd name="T5" fmla="*/ 40 h 57"/>
                <a:gd name="T6" fmla="*/ 25 w 29"/>
                <a:gd name="T7" fmla="*/ 44 h 57"/>
                <a:gd name="T8" fmla="*/ 24 w 29"/>
                <a:gd name="T9" fmla="*/ 49 h 57"/>
                <a:gd name="T10" fmla="*/ 22 w 29"/>
                <a:gd name="T11" fmla="*/ 52 h 57"/>
                <a:gd name="T12" fmla="*/ 20 w 29"/>
                <a:gd name="T13" fmla="*/ 55 h 57"/>
                <a:gd name="T14" fmla="*/ 17 w 29"/>
                <a:gd name="T15" fmla="*/ 56 h 57"/>
                <a:gd name="T16" fmla="*/ 14 w 29"/>
                <a:gd name="T17" fmla="*/ 57 h 57"/>
                <a:gd name="T18" fmla="*/ 11 w 29"/>
                <a:gd name="T19" fmla="*/ 56 h 57"/>
                <a:gd name="T20" fmla="*/ 9 w 29"/>
                <a:gd name="T21" fmla="*/ 55 h 57"/>
                <a:gd name="T22" fmla="*/ 6 w 29"/>
                <a:gd name="T23" fmla="*/ 52 h 57"/>
                <a:gd name="T24" fmla="*/ 5 w 29"/>
                <a:gd name="T25" fmla="*/ 49 h 57"/>
                <a:gd name="T26" fmla="*/ 3 w 29"/>
                <a:gd name="T27" fmla="*/ 44 h 57"/>
                <a:gd name="T28" fmla="*/ 2 w 29"/>
                <a:gd name="T29" fmla="*/ 40 h 57"/>
                <a:gd name="T30" fmla="*/ 0 w 29"/>
                <a:gd name="T31" fmla="*/ 35 h 57"/>
                <a:gd name="T32" fmla="*/ 0 w 29"/>
                <a:gd name="T33" fmla="*/ 28 h 57"/>
                <a:gd name="T34" fmla="*/ 0 w 29"/>
                <a:gd name="T35" fmla="*/ 23 h 57"/>
                <a:gd name="T36" fmla="*/ 2 w 29"/>
                <a:gd name="T37" fmla="*/ 17 h 57"/>
                <a:gd name="T38" fmla="*/ 3 w 29"/>
                <a:gd name="T39" fmla="*/ 12 h 57"/>
                <a:gd name="T40" fmla="*/ 5 w 29"/>
                <a:gd name="T41" fmla="*/ 8 h 57"/>
                <a:gd name="T42" fmla="*/ 6 w 29"/>
                <a:gd name="T43" fmla="*/ 4 h 57"/>
                <a:gd name="T44" fmla="*/ 9 w 29"/>
                <a:gd name="T45" fmla="*/ 2 h 57"/>
                <a:gd name="T46" fmla="*/ 11 w 29"/>
                <a:gd name="T47" fmla="*/ 0 h 57"/>
                <a:gd name="T48" fmla="*/ 14 w 29"/>
                <a:gd name="T49" fmla="*/ 0 h 57"/>
                <a:gd name="T50" fmla="*/ 17 w 29"/>
                <a:gd name="T51" fmla="*/ 0 h 57"/>
                <a:gd name="T52" fmla="*/ 20 w 29"/>
                <a:gd name="T53" fmla="*/ 2 h 57"/>
                <a:gd name="T54" fmla="*/ 22 w 29"/>
                <a:gd name="T55" fmla="*/ 4 h 57"/>
                <a:gd name="T56" fmla="*/ 24 w 29"/>
                <a:gd name="T57" fmla="*/ 8 h 57"/>
                <a:gd name="T58" fmla="*/ 25 w 29"/>
                <a:gd name="T59" fmla="*/ 12 h 57"/>
                <a:gd name="T60" fmla="*/ 27 w 29"/>
                <a:gd name="T61" fmla="*/ 17 h 57"/>
                <a:gd name="T62" fmla="*/ 27 w 29"/>
                <a:gd name="T63" fmla="*/ 23 h 57"/>
                <a:gd name="T64" fmla="*/ 29 w 29"/>
                <a:gd name="T65" fmla="*/ 2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" h="57">
                  <a:moveTo>
                    <a:pt x="29" y="28"/>
                  </a:moveTo>
                  <a:lnTo>
                    <a:pt x="27" y="35"/>
                  </a:lnTo>
                  <a:lnTo>
                    <a:pt x="27" y="40"/>
                  </a:lnTo>
                  <a:lnTo>
                    <a:pt x="25" y="44"/>
                  </a:lnTo>
                  <a:lnTo>
                    <a:pt x="24" y="49"/>
                  </a:lnTo>
                  <a:lnTo>
                    <a:pt x="22" y="52"/>
                  </a:lnTo>
                  <a:lnTo>
                    <a:pt x="20" y="55"/>
                  </a:lnTo>
                  <a:lnTo>
                    <a:pt x="17" y="56"/>
                  </a:lnTo>
                  <a:lnTo>
                    <a:pt x="14" y="57"/>
                  </a:lnTo>
                  <a:lnTo>
                    <a:pt x="11" y="56"/>
                  </a:lnTo>
                  <a:lnTo>
                    <a:pt x="9" y="55"/>
                  </a:lnTo>
                  <a:lnTo>
                    <a:pt x="6" y="52"/>
                  </a:lnTo>
                  <a:lnTo>
                    <a:pt x="5" y="49"/>
                  </a:lnTo>
                  <a:lnTo>
                    <a:pt x="3" y="44"/>
                  </a:lnTo>
                  <a:lnTo>
                    <a:pt x="2" y="40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2" y="17"/>
                  </a:lnTo>
                  <a:lnTo>
                    <a:pt x="3" y="12"/>
                  </a:lnTo>
                  <a:lnTo>
                    <a:pt x="5" y="8"/>
                  </a:lnTo>
                  <a:lnTo>
                    <a:pt x="6" y="4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5" y="12"/>
                  </a:lnTo>
                  <a:lnTo>
                    <a:pt x="27" y="17"/>
                  </a:lnTo>
                  <a:lnTo>
                    <a:pt x="27" y="23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rgbClr val="45528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61" name="Freeform 2810"/>
            <p:cNvSpPr>
              <a:spLocks/>
            </p:cNvSpPr>
            <p:nvPr/>
          </p:nvSpPr>
          <p:spPr bwMode="auto">
            <a:xfrm>
              <a:off x="5881645" y="3563763"/>
              <a:ext cx="6341" cy="11103"/>
            </a:xfrm>
            <a:custGeom>
              <a:avLst/>
              <a:gdLst>
                <a:gd name="T0" fmla="*/ 14 w 14"/>
                <a:gd name="T1" fmla="*/ 14 h 29"/>
                <a:gd name="T2" fmla="*/ 14 w 14"/>
                <a:gd name="T3" fmla="*/ 21 h 29"/>
                <a:gd name="T4" fmla="*/ 12 w 14"/>
                <a:gd name="T5" fmla="*/ 25 h 29"/>
                <a:gd name="T6" fmla="*/ 11 w 14"/>
                <a:gd name="T7" fmla="*/ 28 h 29"/>
                <a:gd name="T8" fmla="*/ 8 w 14"/>
                <a:gd name="T9" fmla="*/ 29 h 29"/>
                <a:gd name="T10" fmla="*/ 5 w 14"/>
                <a:gd name="T11" fmla="*/ 29 h 29"/>
                <a:gd name="T12" fmla="*/ 2 w 14"/>
                <a:gd name="T13" fmla="*/ 26 h 29"/>
                <a:gd name="T14" fmla="*/ 0 w 14"/>
                <a:gd name="T15" fmla="*/ 21 h 29"/>
                <a:gd name="T16" fmla="*/ 0 w 14"/>
                <a:gd name="T17" fmla="*/ 15 h 29"/>
                <a:gd name="T18" fmla="*/ 0 w 14"/>
                <a:gd name="T19" fmla="*/ 10 h 29"/>
                <a:gd name="T20" fmla="*/ 1 w 14"/>
                <a:gd name="T21" fmla="*/ 4 h 29"/>
                <a:gd name="T22" fmla="*/ 3 w 14"/>
                <a:gd name="T23" fmla="*/ 1 h 29"/>
                <a:gd name="T24" fmla="*/ 5 w 14"/>
                <a:gd name="T25" fmla="*/ 0 h 29"/>
                <a:gd name="T26" fmla="*/ 9 w 14"/>
                <a:gd name="T27" fmla="*/ 1 h 29"/>
                <a:gd name="T28" fmla="*/ 11 w 14"/>
                <a:gd name="T29" fmla="*/ 3 h 29"/>
                <a:gd name="T30" fmla="*/ 13 w 14"/>
                <a:gd name="T31" fmla="*/ 9 h 29"/>
                <a:gd name="T32" fmla="*/ 14 w 14"/>
                <a:gd name="T33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29">
                  <a:moveTo>
                    <a:pt x="14" y="14"/>
                  </a:moveTo>
                  <a:lnTo>
                    <a:pt x="14" y="21"/>
                  </a:lnTo>
                  <a:lnTo>
                    <a:pt x="12" y="25"/>
                  </a:lnTo>
                  <a:lnTo>
                    <a:pt x="11" y="28"/>
                  </a:lnTo>
                  <a:lnTo>
                    <a:pt x="8" y="29"/>
                  </a:lnTo>
                  <a:lnTo>
                    <a:pt x="5" y="29"/>
                  </a:lnTo>
                  <a:lnTo>
                    <a:pt x="2" y="26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1" y="4"/>
                  </a:lnTo>
                  <a:lnTo>
                    <a:pt x="3" y="1"/>
                  </a:lnTo>
                  <a:lnTo>
                    <a:pt x="5" y="0"/>
                  </a:lnTo>
                  <a:lnTo>
                    <a:pt x="9" y="1"/>
                  </a:lnTo>
                  <a:lnTo>
                    <a:pt x="11" y="3"/>
                  </a:lnTo>
                  <a:lnTo>
                    <a:pt x="13" y="9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62" name="Freeform 2811"/>
            <p:cNvSpPr>
              <a:spLocks/>
            </p:cNvSpPr>
            <p:nvPr/>
          </p:nvSpPr>
          <p:spPr bwMode="auto">
            <a:xfrm>
              <a:off x="5868964" y="3386111"/>
              <a:ext cx="414511" cy="190341"/>
            </a:xfrm>
            <a:custGeom>
              <a:avLst/>
              <a:gdLst>
                <a:gd name="T0" fmla="*/ 839 w 1042"/>
                <a:gd name="T1" fmla="*/ 0 h 479"/>
                <a:gd name="T2" fmla="*/ 1042 w 1042"/>
                <a:gd name="T3" fmla="*/ 65 h 479"/>
                <a:gd name="T4" fmla="*/ 314 w 1042"/>
                <a:gd name="T5" fmla="*/ 479 h 479"/>
                <a:gd name="T6" fmla="*/ 300 w 1042"/>
                <a:gd name="T7" fmla="*/ 474 h 479"/>
                <a:gd name="T8" fmla="*/ 265 w 1042"/>
                <a:gd name="T9" fmla="*/ 462 h 479"/>
                <a:gd name="T10" fmla="*/ 215 w 1042"/>
                <a:gd name="T11" fmla="*/ 446 h 479"/>
                <a:gd name="T12" fmla="*/ 157 w 1042"/>
                <a:gd name="T13" fmla="*/ 427 h 479"/>
                <a:gd name="T14" fmla="*/ 100 w 1042"/>
                <a:gd name="T15" fmla="*/ 408 h 479"/>
                <a:gd name="T16" fmla="*/ 49 w 1042"/>
                <a:gd name="T17" fmla="*/ 392 h 479"/>
                <a:gd name="T18" fmla="*/ 14 w 1042"/>
                <a:gd name="T19" fmla="*/ 380 h 479"/>
                <a:gd name="T20" fmla="*/ 0 w 1042"/>
                <a:gd name="T21" fmla="*/ 376 h 479"/>
                <a:gd name="T22" fmla="*/ 839 w 1042"/>
                <a:gd name="T23" fmla="*/ 0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42" h="479">
                  <a:moveTo>
                    <a:pt x="839" y="0"/>
                  </a:moveTo>
                  <a:lnTo>
                    <a:pt x="1042" y="65"/>
                  </a:lnTo>
                  <a:lnTo>
                    <a:pt x="314" y="479"/>
                  </a:lnTo>
                  <a:lnTo>
                    <a:pt x="300" y="474"/>
                  </a:lnTo>
                  <a:lnTo>
                    <a:pt x="265" y="462"/>
                  </a:lnTo>
                  <a:lnTo>
                    <a:pt x="215" y="446"/>
                  </a:lnTo>
                  <a:lnTo>
                    <a:pt x="157" y="427"/>
                  </a:lnTo>
                  <a:lnTo>
                    <a:pt x="100" y="408"/>
                  </a:lnTo>
                  <a:lnTo>
                    <a:pt x="49" y="392"/>
                  </a:lnTo>
                  <a:lnTo>
                    <a:pt x="14" y="380"/>
                  </a:lnTo>
                  <a:lnTo>
                    <a:pt x="0" y="376"/>
                  </a:lnTo>
                  <a:lnTo>
                    <a:pt x="839" y="0"/>
                  </a:lnTo>
                  <a:close/>
                </a:path>
              </a:pathLst>
            </a:custGeom>
            <a:solidFill>
              <a:srgbClr val="6C87BD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63" name="Freeform 2820"/>
            <p:cNvSpPr>
              <a:spLocks/>
            </p:cNvSpPr>
            <p:nvPr/>
          </p:nvSpPr>
          <p:spPr bwMode="auto">
            <a:xfrm>
              <a:off x="6003700" y="3427352"/>
              <a:ext cx="290871" cy="171307"/>
            </a:xfrm>
            <a:custGeom>
              <a:avLst/>
              <a:gdLst>
                <a:gd name="T0" fmla="*/ 0 w 732"/>
                <a:gd name="T1" fmla="*/ 433 h 433"/>
                <a:gd name="T2" fmla="*/ 3 w 732"/>
                <a:gd name="T3" fmla="*/ 426 h 433"/>
                <a:gd name="T4" fmla="*/ 273 w 732"/>
                <a:gd name="T5" fmla="*/ 266 h 433"/>
                <a:gd name="T6" fmla="*/ 313 w 732"/>
                <a:gd name="T7" fmla="*/ 286 h 433"/>
                <a:gd name="T8" fmla="*/ 491 w 732"/>
                <a:gd name="T9" fmla="*/ 176 h 433"/>
                <a:gd name="T10" fmla="*/ 515 w 732"/>
                <a:gd name="T11" fmla="*/ 134 h 433"/>
                <a:gd name="T12" fmla="*/ 516 w 732"/>
                <a:gd name="T13" fmla="*/ 133 h 433"/>
                <a:gd name="T14" fmla="*/ 732 w 732"/>
                <a:gd name="T15" fmla="*/ 0 h 433"/>
                <a:gd name="T16" fmla="*/ 728 w 732"/>
                <a:gd name="T17" fmla="*/ 6 h 433"/>
                <a:gd name="T18" fmla="*/ 519 w 732"/>
                <a:gd name="T19" fmla="*/ 139 h 433"/>
                <a:gd name="T20" fmla="*/ 497 w 732"/>
                <a:gd name="T21" fmla="*/ 181 h 433"/>
                <a:gd name="T22" fmla="*/ 312 w 732"/>
                <a:gd name="T23" fmla="*/ 293 h 433"/>
                <a:gd name="T24" fmla="*/ 272 w 732"/>
                <a:gd name="T25" fmla="*/ 272 h 433"/>
                <a:gd name="T26" fmla="*/ 0 w 732"/>
                <a:gd name="T27" fmla="*/ 433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2" h="433">
                  <a:moveTo>
                    <a:pt x="0" y="433"/>
                  </a:moveTo>
                  <a:lnTo>
                    <a:pt x="3" y="426"/>
                  </a:lnTo>
                  <a:lnTo>
                    <a:pt x="273" y="266"/>
                  </a:lnTo>
                  <a:lnTo>
                    <a:pt x="313" y="286"/>
                  </a:lnTo>
                  <a:lnTo>
                    <a:pt x="491" y="176"/>
                  </a:lnTo>
                  <a:lnTo>
                    <a:pt x="515" y="134"/>
                  </a:lnTo>
                  <a:lnTo>
                    <a:pt x="516" y="133"/>
                  </a:lnTo>
                  <a:lnTo>
                    <a:pt x="732" y="0"/>
                  </a:lnTo>
                  <a:lnTo>
                    <a:pt x="728" y="6"/>
                  </a:lnTo>
                  <a:lnTo>
                    <a:pt x="519" y="139"/>
                  </a:lnTo>
                  <a:lnTo>
                    <a:pt x="497" y="181"/>
                  </a:lnTo>
                  <a:lnTo>
                    <a:pt x="312" y="293"/>
                  </a:lnTo>
                  <a:lnTo>
                    <a:pt x="272" y="272"/>
                  </a:lnTo>
                  <a:lnTo>
                    <a:pt x="0" y="433"/>
                  </a:lnTo>
                  <a:close/>
                </a:path>
              </a:pathLst>
            </a:custGeom>
            <a:solidFill>
              <a:srgbClr val="39417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64" name="Freeform 2821"/>
            <p:cNvSpPr>
              <a:spLocks/>
            </p:cNvSpPr>
            <p:nvPr/>
          </p:nvSpPr>
          <p:spPr bwMode="auto">
            <a:xfrm>
              <a:off x="5998152" y="3493971"/>
              <a:ext cx="290079" cy="177651"/>
            </a:xfrm>
            <a:custGeom>
              <a:avLst/>
              <a:gdLst>
                <a:gd name="T0" fmla="*/ 22 w 730"/>
                <a:gd name="T1" fmla="*/ 401 h 445"/>
                <a:gd name="T2" fmla="*/ 730 w 730"/>
                <a:gd name="T3" fmla="*/ 0 h 445"/>
                <a:gd name="T4" fmla="*/ 701 w 730"/>
                <a:gd name="T5" fmla="*/ 30 h 445"/>
                <a:gd name="T6" fmla="*/ 0 w 730"/>
                <a:gd name="T7" fmla="*/ 445 h 445"/>
                <a:gd name="T8" fmla="*/ 22 w 730"/>
                <a:gd name="T9" fmla="*/ 401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0" h="445">
                  <a:moveTo>
                    <a:pt x="22" y="401"/>
                  </a:moveTo>
                  <a:lnTo>
                    <a:pt x="730" y="0"/>
                  </a:lnTo>
                  <a:lnTo>
                    <a:pt x="701" y="30"/>
                  </a:lnTo>
                  <a:lnTo>
                    <a:pt x="0" y="445"/>
                  </a:lnTo>
                  <a:lnTo>
                    <a:pt x="22" y="401"/>
                  </a:lnTo>
                  <a:close/>
                </a:path>
              </a:pathLst>
            </a:custGeom>
            <a:solidFill>
              <a:srgbClr val="252323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65" name="Freeform 2822"/>
            <p:cNvSpPr>
              <a:spLocks/>
            </p:cNvSpPr>
            <p:nvPr/>
          </p:nvSpPr>
          <p:spPr bwMode="auto">
            <a:xfrm>
              <a:off x="5895912" y="3624038"/>
              <a:ext cx="12681" cy="17448"/>
            </a:xfrm>
            <a:custGeom>
              <a:avLst/>
              <a:gdLst>
                <a:gd name="T0" fmla="*/ 29 w 31"/>
                <a:gd name="T1" fmla="*/ 18 h 45"/>
                <a:gd name="T2" fmla="*/ 30 w 31"/>
                <a:gd name="T3" fmla="*/ 22 h 45"/>
                <a:gd name="T4" fmla="*/ 31 w 31"/>
                <a:gd name="T5" fmla="*/ 26 h 45"/>
                <a:gd name="T6" fmla="*/ 31 w 31"/>
                <a:gd name="T7" fmla="*/ 31 h 45"/>
                <a:gd name="T8" fmla="*/ 30 w 31"/>
                <a:gd name="T9" fmla="*/ 34 h 45"/>
                <a:gd name="T10" fmla="*/ 29 w 31"/>
                <a:gd name="T11" fmla="*/ 37 h 45"/>
                <a:gd name="T12" fmla="*/ 28 w 31"/>
                <a:gd name="T13" fmla="*/ 40 h 45"/>
                <a:gd name="T14" fmla="*/ 26 w 31"/>
                <a:gd name="T15" fmla="*/ 43 h 45"/>
                <a:gd name="T16" fmla="*/ 24 w 31"/>
                <a:gd name="T17" fmla="*/ 44 h 45"/>
                <a:gd name="T18" fmla="*/ 20 w 31"/>
                <a:gd name="T19" fmla="*/ 45 h 45"/>
                <a:gd name="T20" fmla="*/ 17 w 31"/>
                <a:gd name="T21" fmla="*/ 45 h 45"/>
                <a:gd name="T22" fmla="*/ 15 w 31"/>
                <a:gd name="T23" fmla="*/ 44 h 45"/>
                <a:gd name="T24" fmla="*/ 12 w 31"/>
                <a:gd name="T25" fmla="*/ 41 h 45"/>
                <a:gd name="T26" fmla="*/ 9 w 31"/>
                <a:gd name="T27" fmla="*/ 39 h 45"/>
                <a:gd name="T28" fmla="*/ 6 w 31"/>
                <a:gd name="T29" fmla="*/ 36 h 45"/>
                <a:gd name="T30" fmla="*/ 4 w 31"/>
                <a:gd name="T31" fmla="*/ 32 h 45"/>
                <a:gd name="T32" fmla="*/ 2 w 31"/>
                <a:gd name="T33" fmla="*/ 27 h 45"/>
                <a:gd name="T34" fmla="*/ 0 w 31"/>
                <a:gd name="T35" fmla="*/ 23 h 45"/>
                <a:gd name="T36" fmla="*/ 0 w 31"/>
                <a:gd name="T37" fmla="*/ 19 h 45"/>
                <a:gd name="T38" fmla="*/ 0 w 31"/>
                <a:gd name="T39" fmla="*/ 14 h 45"/>
                <a:gd name="T40" fmla="*/ 0 w 31"/>
                <a:gd name="T41" fmla="*/ 11 h 45"/>
                <a:gd name="T42" fmla="*/ 1 w 31"/>
                <a:gd name="T43" fmla="*/ 7 h 45"/>
                <a:gd name="T44" fmla="*/ 2 w 31"/>
                <a:gd name="T45" fmla="*/ 5 h 45"/>
                <a:gd name="T46" fmla="*/ 4 w 31"/>
                <a:gd name="T47" fmla="*/ 3 h 45"/>
                <a:gd name="T48" fmla="*/ 7 w 31"/>
                <a:gd name="T49" fmla="*/ 0 h 45"/>
                <a:gd name="T50" fmla="*/ 10 w 31"/>
                <a:gd name="T51" fmla="*/ 0 h 45"/>
                <a:gd name="T52" fmla="*/ 13 w 31"/>
                <a:gd name="T53" fmla="*/ 0 h 45"/>
                <a:gd name="T54" fmla="*/ 16 w 31"/>
                <a:gd name="T55" fmla="*/ 1 h 45"/>
                <a:gd name="T56" fmla="*/ 19 w 31"/>
                <a:gd name="T57" fmla="*/ 4 h 45"/>
                <a:gd name="T58" fmla="*/ 21 w 31"/>
                <a:gd name="T59" fmla="*/ 6 h 45"/>
                <a:gd name="T60" fmla="*/ 25 w 31"/>
                <a:gd name="T61" fmla="*/ 9 h 45"/>
                <a:gd name="T62" fmla="*/ 27 w 31"/>
                <a:gd name="T63" fmla="*/ 13 h 45"/>
                <a:gd name="T64" fmla="*/ 29 w 31"/>
                <a:gd name="T65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" h="45">
                  <a:moveTo>
                    <a:pt x="29" y="18"/>
                  </a:moveTo>
                  <a:lnTo>
                    <a:pt x="30" y="22"/>
                  </a:lnTo>
                  <a:lnTo>
                    <a:pt x="31" y="26"/>
                  </a:lnTo>
                  <a:lnTo>
                    <a:pt x="31" y="31"/>
                  </a:lnTo>
                  <a:lnTo>
                    <a:pt x="30" y="34"/>
                  </a:lnTo>
                  <a:lnTo>
                    <a:pt x="29" y="37"/>
                  </a:lnTo>
                  <a:lnTo>
                    <a:pt x="28" y="40"/>
                  </a:lnTo>
                  <a:lnTo>
                    <a:pt x="26" y="43"/>
                  </a:lnTo>
                  <a:lnTo>
                    <a:pt x="24" y="44"/>
                  </a:lnTo>
                  <a:lnTo>
                    <a:pt x="20" y="45"/>
                  </a:lnTo>
                  <a:lnTo>
                    <a:pt x="17" y="45"/>
                  </a:lnTo>
                  <a:lnTo>
                    <a:pt x="15" y="44"/>
                  </a:lnTo>
                  <a:lnTo>
                    <a:pt x="12" y="41"/>
                  </a:lnTo>
                  <a:lnTo>
                    <a:pt x="9" y="39"/>
                  </a:lnTo>
                  <a:lnTo>
                    <a:pt x="6" y="36"/>
                  </a:lnTo>
                  <a:lnTo>
                    <a:pt x="4" y="32"/>
                  </a:lnTo>
                  <a:lnTo>
                    <a:pt x="2" y="27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7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6" y="1"/>
                  </a:lnTo>
                  <a:lnTo>
                    <a:pt x="19" y="4"/>
                  </a:lnTo>
                  <a:lnTo>
                    <a:pt x="21" y="6"/>
                  </a:lnTo>
                  <a:lnTo>
                    <a:pt x="25" y="9"/>
                  </a:lnTo>
                  <a:lnTo>
                    <a:pt x="27" y="13"/>
                  </a:lnTo>
                  <a:lnTo>
                    <a:pt x="29" y="18"/>
                  </a:lnTo>
                  <a:close/>
                </a:path>
              </a:pathLst>
            </a:custGeom>
            <a:solidFill>
              <a:srgbClr val="45528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66" name="Freeform 2823"/>
            <p:cNvSpPr>
              <a:spLocks/>
            </p:cNvSpPr>
            <p:nvPr/>
          </p:nvSpPr>
          <p:spPr bwMode="auto">
            <a:xfrm>
              <a:off x="5899082" y="3627210"/>
              <a:ext cx="6341" cy="11103"/>
            </a:xfrm>
            <a:custGeom>
              <a:avLst/>
              <a:gdLst>
                <a:gd name="T0" fmla="*/ 15 w 16"/>
                <a:gd name="T1" fmla="*/ 12 h 29"/>
                <a:gd name="T2" fmla="*/ 16 w 16"/>
                <a:gd name="T3" fmla="*/ 17 h 29"/>
                <a:gd name="T4" fmla="*/ 16 w 16"/>
                <a:gd name="T5" fmla="*/ 23 h 29"/>
                <a:gd name="T6" fmla="*/ 16 w 16"/>
                <a:gd name="T7" fmla="*/ 27 h 29"/>
                <a:gd name="T8" fmla="*/ 14 w 16"/>
                <a:gd name="T9" fmla="*/ 29 h 29"/>
                <a:gd name="T10" fmla="*/ 11 w 16"/>
                <a:gd name="T11" fmla="*/ 28 h 29"/>
                <a:gd name="T12" fmla="*/ 8 w 16"/>
                <a:gd name="T13" fmla="*/ 26 h 29"/>
                <a:gd name="T14" fmla="*/ 5 w 16"/>
                <a:gd name="T15" fmla="*/ 23 h 29"/>
                <a:gd name="T16" fmla="*/ 2 w 16"/>
                <a:gd name="T17" fmla="*/ 17 h 29"/>
                <a:gd name="T18" fmla="*/ 0 w 16"/>
                <a:gd name="T19" fmla="*/ 12 h 29"/>
                <a:gd name="T20" fmla="*/ 0 w 16"/>
                <a:gd name="T21" fmla="*/ 7 h 29"/>
                <a:gd name="T22" fmla="*/ 1 w 16"/>
                <a:gd name="T23" fmla="*/ 2 h 29"/>
                <a:gd name="T24" fmla="*/ 4 w 16"/>
                <a:gd name="T25" fmla="*/ 0 h 29"/>
                <a:gd name="T26" fmla="*/ 6 w 16"/>
                <a:gd name="T27" fmla="*/ 1 h 29"/>
                <a:gd name="T28" fmla="*/ 9 w 16"/>
                <a:gd name="T29" fmla="*/ 3 h 29"/>
                <a:gd name="T30" fmla="*/ 12 w 16"/>
                <a:gd name="T31" fmla="*/ 7 h 29"/>
                <a:gd name="T32" fmla="*/ 15 w 16"/>
                <a:gd name="T33" fmla="*/ 1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9">
                  <a:moveTo>
                    <a:pt x="15" y="12"/>
                  </a:moveTo>
                  <a:lnTo>
                    <a:pt x="16" y="17"/>
                  </a:lnTo>
                  <a:lnTo>
                    <a:pt x="16" y="23"/>
                  </a:lnTo>
                  <a:lnTo>
                    <a:pt x="16" y="27"/>
                  </a:lnTo>
                  <a:lnTo>
                    <a:pt x="14" y="29"/>
                  </a:lnTo>
                  <a:lnTo>
                    <a:pt x="11" y="28"/>
                  </a:lnTo>
                  <a:lnTo>
                    <a:pt x="8" y="26"/>
                  </a:lnTo>
                  <a:lnTo>
                    <a:pt x="5" y="23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0" y="7"/>
                  </a:lnTo>
                  <a:lnTo>
                    <a:pt x="1" y="2"/>
                  </a:lnTo>
                  <a:lnTo>
                    <a:pt x="4" y="0"/>
                  </a:lnTo>
                  <a:lnTo>
                    <a:pt x="6" y="1"/>
                  </a:lnTo>
                  <a:lnTo>
                    <a:pt x="9" y="3"/>
                  </a:lnTo>
                  <a:lnTo>
                    <a:pt x="12" y="7"/>
                  </a:lnTo>
                  <a:lnTo>
                    <a:pt x="15" y="12"/>
                  </a:ln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67" name="Freeform 2824"/>
            <p:cNvSpPr>
              <a:spLocks/>
            </p:cNvSpPr>
            <p:nvPr/>
          </p:nvSpPr>
          <p:spPr bwMode="auto">
            <a:xfrm>
              <a:off x="5998152" y="3635141"/>
              <a:ext cx="11889" cy="17448"/>
            </a:xfrm>
            <a:custGeom>
              <a:avLst/>
              <a:gdLst>
                <a:gd name="T0" fmla="*/ 29 w 31"/>
                <a:gd name="T1" fmla="*/ 18 h 45"/>
                <a:gd name="T2" fmla="*/ 30 w 31"/>
                <a:gd name="T3" fmla="*/ 22 h 45"/>
                <a:gd name="T4" fmla="*/ 31 w 31"/>
                <a:gd name="T5" fmla="*/ 26 h 45"/>
                <a:gd name="T6" fmla="*/ 31 w 31"/>
                <a:gd name="T7" fmla="*/ 31 h 45"/>
                <a:gd name="T8" fmla="*/ 31 w 31"/>
                <a:gd name="T9" fmla="*/ 35 h 45"/>
                <a:gd name="T10" fmla="*/ 30 w 31"/>
                <a:gd name="T11" fmla="*/ 38 h 45"/>
                <a:gd name="T12" fmla="*/ 29 w 31"/>
                <a:gd name="T13" fmla="*/ 40 h 45"/>
                <a:gd name="T14" fmla="*/ 27 w 31"/>
                <a:gd name="T15" fmla="*/ 43 h 45"/>
                <a:gd name="T16" fmla="*/ 23 w 31"/>
                <a:gd name="T17" fmla="*/ 45 h 45"/>
                <a:gd name="T18" fmla="*/ 21 w 31"/>
                <a:gd name="T19" fmla="*/ 45 h 45"/>
                <a:gd name="T20" fmla="*/ 18 w 31"/>
                <a:gd name="T21" fmla="*/ 45 h 45"/>
                <a:gd name="T22" fmla="*/ 15 w 31"/>
                <a:gd name="T23" fmla="*/ 44 h 45"/>
                <a:gd name="T24" fmla="*/ 12 w 31"/>
                <a:gd name="T25" fmla="*/ 41 h 45"/>
                <a:gd name="T26" fmla="*/ 9 w 31"/>
                <a:gd name="T27" fmla="*/ 39 h 45"/>
                <a:gd name="T28" fmla="*/ 6 w 31"/>
                <a:gd name="T29" fmla="*/ 36 h 45"/>
                <a:gd name="T30" fmla="*/ 4 w 31"/>
                <a:gd name="T31" fmla="*/ 32 h 45"/>
                <a:gd name="T32" fmla="*/ 2 w 31"/>
                <a:gd name="T33" fmla="*/ 27 h 45"/>
                <a:gd name="T34" fmla="*/ 1 w 31"/>
                <a:gd name="T35" fmla="*/ 23 h 45"/>
                <a:gd name="T36" fmla="*/ 0 w 31"/>
                <a:gd name="T37" fmla="*/ 19 h 45"/>
                <a:gd name="T38" fmla="*/ 0 w 31"/>
                <a:gd name="T39" fmla="*/ 14 h 45"/>
                <a:gd name="T40" fmla="*/ 1 w 31"/>
                <a:gd name="T41" fmla="*/ 11 h 45"/>
                <a:gd name="T42" fmla="*/ 1 w 31"/>
                <a:gd name="T43" fmla="*/ 8 h 45"/>
                <a:gd name="T44" fmla="*/ 3 w 31"/>
                <a:gd name="T45" fmla="*/ 5 h 45"/>
                <a:gd name="T46" fmla="*/ 5 w 31"/>
                <a:gd name="T47" fmla="*/ 3 h 45"/>
                <a:gd name="T48" fmla="*/ 7 w 31"/>
                <a:gd name="T49" fmla="*/ 1 h 45"/>
                <a:gd name="T50" fmla="*/ 11 w 31"/>
                <a:gd name="T51" fmla="*/ 0 h 45"/>
                <a:gd name="T52" fmla="*/ 14 w 31"/>
                <a:gd name="T53" fmla="*/ 0 h 45"/>
                <a:gd name="T54" fmla="*/ 16 w 31"/>
                <a:gd name="T55" fmla="*/ 1 h 45"/>
                <a:gd name="T56" fmla="*/ 19 w 31"/>
                <a:gd name="T57" fmla="*/ 4 h 45"/>
                <a:gd name="T58" fmla="*/ 22 w 31"/>
                <a:gd name="T59" fmla="*/ 7 h 45"/>
                <a:gd name="T60" fmla="*/ 25 w 31"/>
                <a:gd name="T61" fmla="*/ 10 h 45"/>
                <a:gd name="T62" fmla="*/ 27 w 31"/>
                <a:gd name="T63" fmla="*/ 13 h 45"/>
                <a:gd name="T64" fmla="*/ 29 w 31"/>
                <a:gd name="T65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" h="45">
                  <a:moveTo>
                    <a:pt x="29" y="18"/>
                  </a:moveTo>
                  <a:lnTo>
                    <a:pt x="30" y="22"/>
                  </a:lnTo>
                  <a:lnTo>
                    <a:pt x="31" y="26"/>
                  </a:lnTo>
                  <a:lnTo>
                    <a:pt x="31" y="31"/>
                  </a:lnTo>
                  <a:lnTo>
                    <a:pt x="31" y="35"/>
                  </a:lnTo>
                  <a:lnTo>
                    <a:pt x="30" y="38"/>
                  </a:lnTo>
                  <a:lnTo>
                    <a:pt x="29" y="40"/>
                  </a:lnTo>
                  <a:lnTo>
                    <a:pt x="27" y="43"/>
                  </a:lnTo>
                  <a:lnTo>
                    <a:pt x="23" y="45"/>
                  </a:lnTo>
                  <a:lnTo>
                    <a:pt x="21" y="45"/>
                  </a:lnTo>
                  <a:lnTo>
                    <a:pt x="18" y="45"/>
                  </a:lnTo>
                  <a:lnTo>
                    <a:pt x="15" y="44"/>
                  </a:lnTo>
                  <a:lnTo>
                    <a:pt x="12" y="41"/>
                  </a:lnTo>
                  <a:lnTo>
                    <a:pt x="9" y="39"/>
                  </a:lnTo>
                  <a:lnTo>
                    <a:pt x="6" y="36"/>
                  </a:lnTo>
                  <a:lnTo>
                    <a:pt x="4" y="32"/>
                  </a:lnTo>
                  <a:lnTo>
                    <a:pt x="2" y="27"/>
                  </a:lnTo>
                  <a:lnTo>
                    <a:pt x="1" y="23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1" y="11"/>
                  </a:lnTo>
                  <a:lnTo>
                    <a:pt x="1" y="8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5" y="10"/>
                  </a:lnTo>
                  <a:lnTo>
                    <a:pt x="27" y="13"/>
                  </a:lnTo>
                  <a:lnTo>
                    <a:pt x="29" y="18"/>
                  </a:lnTo>
                  <a:close/>
                </a:path>
              </a:pathLst>
            </a:custGeom>
            <a:solidFill>
              <a:srgbClr val="45528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68" name="Freeform 2825"/>
            <p:cNvSpPr>
              <a:spLocks/>
            </p:cNvSpPr>
            <p:nvPr/>
          </p:nvSpPr>
          <p:spPr bwMode="auto">
            <a:xfrm>
              <a:off x="6000530" y="3638313"/>
              <a:ext cx="6341" cy="11103"/>
            </a:xfrm>
            <a:custGeom>
              <a:avLst/>
              <a:gdLst>
                <a:gd name="T0" fmla="*/ 15 w 17"/>
                <a:gd name="T1" fmla="*/ 12 h 28"/>
                <a:gd name="T2" fmla="*/ 17 w 17"/>
                <a:gd name="T3" fmla="*/ 17 h 28"/>
                <a:gd name="T4" fmla="*/ 17 w 17"/>
                <a:gd name="T5" fmla="*/ 22 h 28"/>
                <a:gd name="T6" fmla="*/ 16 w 17"/>
                <a:gd name="T7" fmla="*/ 26 h 28"/>
                <a:gd name="T8" fmla="*/ 14 w 17"/>
                <a:gd name="T9" fmla="*/ 28 h 28"/>
                <a:gd name="T10" fmla="*/ 11 w 17"/>
                <a:gd name="T11" fmla="*/ 28 h 28"/>
                <a:gd name="T12" fmla="*/ 8 w 17"/>
                <a:gd name="T13" fmla="*/ 26 h 28"/>
                <a:gd name="T14" fmla="*/ 6 w 17"/>
                <a:gd name="T15" fmla="*/ 22 h 28"/>
                <a:gd name="T16" fmla="*/ 2 w 17"/>
                <a:gd name="T17" fmla="*/ 16 h 28"/>
                <a:gd name="T18" fmla="*/ 1 w 17"/>
                <a:gd name="T19" fmla="*/ 11 h 28"/>
                <a:gd name="T20" fmla="*/ 0 w 17"/>
                <a:gd name="T21" fmla="*/ 6 h 28"/>
                <a:gd name="T22" fmla="*/ 1 w 17"/>
                <a:gd name="T23" fmla="*/ 2 h 28"/>
                <a:gd name="T24" fmla="*/ 3 w 17"/>
                <a:gd name="T25" fmla="*/ 0 h 28"/>
                <a:gd name="T26" fmla="*/ 7 w 17"/>
                <a:gd name="T27" fmla="*/ 0 h 28"/>
                <a:gd name="T28" fmla="*/ 10 w 17"/>
                <a:gd name="T29" fmla="*/ 2 h 28"/>
                <a:gd name="T30" fmla="*/ 13 w 17"/>
                <a:gd name="T31" fmla="*/ 7 h 28"/>
                <a:gd name="T32" fmla="*/ 15 w 17"/>
                <a:gd name="T33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28">
                  <a:moveTo>
                    <a:pt x="15" y="12"/>
                  </a:moveTo>
                  <a:lnTo>
                    <a:pt x="17" y="17"/>
                  </a:lnTo>
                  <a:lnTo>
                    <a:pt x="17" y="22"/>
                  </a:lnTo>
                  <a:lnTo>
                    <a:pt x="16" y="26"/>
                  </a:lnTo>
                  <a:lnTo>
                    <a:pt x="14" y="28"/>
                  </a:lnTo>
                  <a:lnTo>
                    <a:pt x="11" y="28"/>
                  </a:lnTo>
                  <a:lnTo>
                    <a:pt x="8" y="26"/>
                  </a:lnTo>
                  <a:lnTo>
                    <a:pt x="6" y="22"/>
                  </a:lnTo>
                  <a:lnTo>
                    <a:pt x="2" y="16"/>
                  </a:lnTo>
                  <a:lnTo>
                    <a:pt x="1" y="11"/>
                  </a:lnTo>
                  <a:lnTo>
                    <a:pt x="0" y="6"/>
                  </a:lnTo>
                  <a:lnTo>
                    <a:pt x="1" y="2"/>
                  </a:lnTo>
                  <a:lnTo>
                    <a:pt x="3" y="0"/>
                  </a:lnTo>
                  <a:lnTo>
                    <a:pt x="7" y="0"/>
                  </a:lnTo>
                  <a:lnTo>
                    <a:pt x="10" y="2"/>
                  </a:lnTo>
                  <a:lnTo>
                    <a:pt x="13" y="7"/>
                  </a:lnTo>
                  <a:lnTo>
                    <a:pt x="15" y="12"/>
                  </a:ln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69" name="Freeform 2826"/>
            <p:cNvSpPr>
              <a:spLocks/>
            </p:cNvSpPr>
            <p:nvPr/>
          </p:nvSpPr>
          <p:spPr bwMode="auto">
            <a:xfrm>
              <a:off x="6003700" y="3630382"/>
              <a:ext cx="12681" cy="22206"/>
            </a:xfrm>
            <a:custGeom>
              <a:avLst/>
              <a:gdLst>
                <a:gd name="T0" fmla="*/ 0 w 28"/>
                <a:gd name="T1" fmla="*/ 8 h 56"/>
                <a:gd name="T2" fmla="*/ 3 w 28"/>
                <a:gd name="T3" fmla="*/ 56 h 56"/>
                <a:gd name="T4" fmla="*/ 11 w 28"/>
                <a:gd name="T5" fmla="*/ 56 h 56"/>
                <a:gd name="T6" fmla="*/ 28 w 28"/>
                <a:gd name="T7" fmla="*/ 42 h 56"/>
                <a:gd name="T8" fmla="*/ 4 w 28"/>
                <a:gd name="T9" fmla="*/ 0 h 56"/>
                <a:gd name="T10" fmla="*/ 0 w 28"/>
                <a:gd name="T11" fmla="*/ 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56">
                  <a:moveTo>
                    <a:pt x="0" y="8"/>
                  </a:moveTo>
                  <a:lnTo>
                    <a:pt x="3" y="56"/>
                  </a:lnTo>
                  <a:lnTo>
                    <a:pt x="11" y="56"/>
                  </a:lnTo>
                  <a:lnTo>
                    <a:pt x="28" y="42"/>
                  </a:lnTo>
                  <a:lnTo>
                    <a:pt x="4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93B1D7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70" name="Freeform 2827"/>
            <p:cNvSpPr>
              <a:spLocks/>
            </p:cNvSpPr>
            <p:nvPr/>
          </p:nvSpPr>
          <p:spPr bwMode="auto">
            <a:xfrm>
              <a:off x="5895912" y="3547901"/>
              <a:ext cx="69746" cy="93584"/>
            </a:xfrm>
            <a:custGeom>
              <a:avLst/>
              <a:gdLst>
                <a:gd name="T0" fmla="*/ 106 w 175"/>
                <a:gd name="T1" fmla="*/ 35 h 239"/>
                <a:gd name="T2" fmla="*/ 116 w 175"/>
                <a:gd name="T3" fmla="*/ 47 h 239"/>
                <a:gd name="T4" fmla="*/ 126 w 175"/>
                <a:gd name="T5" fmla="*/ 62 h 239"/>
                <a:gd name="T6" fmla="*/ 134 w 175"/>
                <a:gd name="T7" fmla="*/ 79 h 239"/>
                <a:gd name="T8" fmla="*/ 141 w 175"/>
                <a:gd name="T9" fmla="*/ 100 h 239"/>
                <a:gd name="T10" fmla="*/ 146 w 175"/>
                <a:gd name="T11" fmla="*/ 121 h 239"/>
                <a:gd name="T12" fmla="*/ 148 w 175"/>
                <a:gd name="T13" fmla="*/ 141 h 239"/>
                <a:gd name="T14" fmla="*/ 147 w 175"/>
                <a:gd name="T15" fmla="*/ 159 h 239"/>
                <a:gd name="T16" fmla="*/ 145 w 175"/>
                <a:gd name="T17" fmla="*/ 174 h 239"/>
                <a:gd name="T18" fmla="*/ 140 w 175"/>
                <a:gd name="T19" fmla="*/ 188 h 239"/>
                <a:gd name="T20" fmla="*/ 135 w 175"/>
                <a:gd name="T21" fmla="*/ 199 h 239"/>
                <a:gd name="T22" fmla="*/ 127 w 175"/>
                <a:gd name="T23" fmla="*/ 206 h 239"/>
                <a:gd name="T24" fmla="*/ 119 w 175"/>
                <a:gd name="T25" fmla="*/ 211 h 239"/>
                <a:gd name="T26" fmla="*/ 110 w 175"/>
                <a:gd name="T27" fmla="*/ 211 h 239"/>
                <a:gd name="T28" fmla="*/ 99 w 175"/>
                <a:gd name="T29" fmla="*/ 209 h 239"/>
                <a:gd name="T30" fmla="*/ 88 w 175"/>
                <a:gd name="T31" fmla="*/ 202 h 239"/>
                <a:gd name="T32" fmla="*/ 78 w 175"/>
                <a:gd name="T33" fmla="*/ 193 h 239"/>
                <a:gd name="T34" fmla="*/ 68 w 175"/>
                <a:gd name="T35" fmla="*/ 181 h 239"/>
                <a:gd name="T36" fmla="*/ 58 w 175"/>
                <a:gd name="T37" fmla="*/ 165 h 239"/>
                <a:gd name="T38" fmla="*/ 50 w 175"/>
                <a:gd name="T39" fmla="*/ 148 h 239"/>
                <a:gd name="T40" fmla="*/ 43 w 175"/>
                <a:gd name="T41" fmla="*/ 128 h 239"/>
                <a:gd name="T42" fmla="*/ 37 w 175"/>
                <a:gd name="T43" fmla="*/ 90 h 239"/>
                <a:gd name="T44" fmla="*/ 39 w 175"/>
                <a:gd name="T45" fmla="*/ 58 h 239"/>
                <a:gd name="T46" fmla="*/ 46 w 175"/>
                <a:gd name="T47" fmla="*/ 34 h 239"/>
                <a:gd name="T48" fmla="*/ 53 w 175"/>
                <a:gd name="T49" fmla="*/ 25 h 239"/>
                <a:gd name="T50" fmla="*/ 59 w 175"/>
                <a:gd name="T51" fmla="*/ 20 h 239"/>
                <a:gd name="T52" fmla="*/ 30 w 175"/>
                <a:gd name="T53" fmla="*/ 10 h 239"/>
                <a:gd name="T54" fmla="*/ 0 w 175"/>
                <a:gd name="T55" fmla="*/ 0 h 239"/>
                <a:gd name="T56" fmla="*/ 13 w 175"/>
                <a:gd name="T57" fmla="*/ 119 h 239"/>
                <a:gd name="T58" fmla="*/ 20 w 175"/>
                <a:gd name="T59" fmla="*/ 146 h 239"/>
                <a:gd name="T60" fmla="*/ 28 w 175"/>
                <a:gd name="T61" fmla="*/ 166 h 239"/>
                <a:gd name="T62" fmla="*/ 39 w 175"/>
                <a:gd name="T63" fmla="*/ 185 h 239"/>
                <a:gd name="T64" fmla="*/ 50 w 175"/>
                <a:gd name="T65" fmla="*/ 202 h 239"/>
                <a:gd name="T66" fmla="*/ 62 w 175"/>
                <a:gd name="T67" fmla="*/ 216 h 239"/>
                <a:gd name="T68" fmla="*/ 77 w 175"/>
                <a:gd name="T69" fmla="*/ 227 h 239"/>
                <a:gd name="T70" fmla="*/ 91 w 175"/>
                <a:gd name="T71" fmla="*/ 235 h 239"/>
                <a:gd name="T72" fmla="*/ 105 w 175"/>
                <a:gd name="T73" fmla="*/ 238 h 239"/>
                <a:gd name="T74" fmla="*/ 120 w 175"/>
                <a:gd name="T75" fmla="*/ 238 h 239"/>
                <a:gd name="T76" fmla="*/ 132 w 175"/>
                <a:gd name="T77" fmla="*/ 236 h 239"/>
                <a:gd name="T78" fmla="*/ 141 w 175"/>
                <a:gd name="T79" fmla="*/ 230 h 239"/>
                <a:gd name="T80" fmla="*/ 153 w 175"/>
                <a:gd name="T81" fmla="*/ 218 h 239"/>
                <a:gd name="T82" fmla="*/ 165 w 175"/>
                <a:gd name="T83" fmla="*/ 198 h 239"/>
                <a:gd name="T84" fmla="*/ 173 w 175"/>
                <a:gd name="T85" fmla="*/ 172 h 239"/>
                <a:gd name="T86" fmla="*/ 175 w 175"/>
                <a:gd name="T87" fmla="*/ 156 h 239"/>
                <a:gd name="T88" fmla="*/ 175 w 175"/>
                <a:gd name="T89" fmla="*/ 144 h 239"/>
                <a:gd name="T90" fmla="*/ 175 w 175"/>
                <a:gd name="T91" fmla="*/ 56 h 239"/>
                <a:gd name="T92" fmla="*/ 148 w 175"/>
                <a:gd name="T93" fmla="*/ 48 h 239"/>
                <a:gd name="T94" fmla="*/ 148 w 175"/>
                <a:gd name="T95" fmla="*/ 4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5" h="239">
                  <a:moveTo>
                    <a:pt x="148" y="48"/>
                  </a:moveTo>
                  <a:lnTo>
                    <a:pt x="106" y="35"/>
                  </a:lnTo>
                  <a:lnTo>
                    <a:pt x="111" y="40"/>
                  </a:lnTo>
                  <a:lnTo>
                    <a:pt x="116" y="47"/>
                  </a:lnTo>
                  <a:lnTo>
                    <a:pt x="121" y="54"/>
                  </a:lnTo>
                  <a:lnTo>
                    <a:pt x="126" y="62"/>
                  </a:lnTo>
                  <a:lnTo>
                    <a:pt x="131" y="70"/>
                  </a:lnTo>
                  <a:lnTo>
                    <a:pt x="134" y="79"/>
                  </a:lnTo>
                  <a:lnTo>
                    <a:pt x="138" y="90"/>
                  </a:lnTo>
                  <a:lnTo>
                    <a:pt x="141" y="100"/>
                  </a:lnTo>
                  <a:lnTo>
                    <a:pt x="143" y="110"/>
                  </a:lnTo>
                  <a:lnTo>
                    <a:pt x="146" y="121"/>
                  </a:lnTo>
                  <a:lnTo>
                    <a:pt x="147" y="131"/>
                  </a:lnTo>
                  <a:lnTo>
                    <a:pt x="148" y="141"/>
                  </a:lnTo>
                  <a:lnTo>
                    <a:pt x="148" y="149"/>
                  </a:lnTo>
                  <a:lnTo>
                    <a:pt x="147" y="159"/>
                  </a:lnTo>
                  <a:lnTo>
                    <a:pt x="146" y="166"/>
                  </a:lnTo>
                  <a:lnTo>
                    <a:pt x="145" y="174"/>
                  </a:lnTo>
                  <a:lnTo>
                    <a:pt x="142" y="182"/>
                  </a:lnTo>
                  <a:lnTo>
                    <a:pt x="140" y="188"/>
                  </a:lnTo>
                  <a:lnTo>
                    <a:pt x="137" y="193"/>
                  </a:lnTo>
                  <a:lnTo>
                    <a:pt x="135" y="199"/>
                  </a:lnTo>
                  <a:lnTo>
                    <a:pt x="131" y="203"/>
                  </a:lnTo>
                  <a:lnTo>
                    <a:pt x="127" y="206"/>
                  </a:lnTo>
                  <a:lnTo>
                    <a:pt x="123" y="209"/>
                  </a:lnTo>
                  <a:lnTo>
                    <a:pt x="119" y="211"/>
                  </a:lnTo>
                  <a:lnTo>
                    <a:pt x="114" y="212"/>
                  </a:lnTo>
                  <a:lnTo>
                    <a:pt x="110" y="211"/>
                  </a:lnTo>
                  <a:lnTo>
                    <a:pt x="105" y="211"/>
                  </a:lnTo>
                  <a:lnTo>
                    <a:pt x="99" y="209"/>
                  </a:lnTo>
                  <a:lnTo>
                    <a:pt x="94" y="205"/>
                  </a:lnTo>
                  <a:lnTo>
                    <a:pt x="88" y="202"/>
                  </a:lnTo>
                  <a:lnTo>
                    <a:pt x="83" y="198"/>
                  </a:lnTo>
                  <a:lnTo>
                    <a:pt x="78" y="193"/>
                  </a:lnTo>
                  <a:lnTo>
                    <a:pt x="73" y="187"/>
                  </a:lnTo>
                  <a:lnTo>
                    <a:pt x="68" y="181"/>
                  </a:lnTo>
                  <a:lnTo>
                    <a:pt x="62" y="173"/>
                  </a:lnTo>
                  <a:lnTo>
                    <a:pt x="58" y="165"/>
                  </a:lnTo>
                  <a:lnTo>
                    <a:pt x="54" y="157"/>
                  </a:lnTo>
                  <a:lnTo>
                    <a:pt x="50" y="148"/>
                  </a:lnTo>
                  <a:lnTo>
                    <a:pt x="46" y="137"/>
                  </a:lnTo>
                  <a:lnTo>
                    <a:pt x="43" y="128"/>
                  </a:lnTo>
                  <a:lnTo>
                    <a:pt x="39" y="108"/>
                  </a:lnTo>
                  <a:lnTo>
                    <a:pt x="37" y="90"/>
                  </a:lnTo>
                  <a:lnTo>
                    <a:pt x="37" y="74"/>
                  </a:lnTo>
                  <a:lnTo>
                    <a:pt x="39" y="58"/>
                  </a:lnTo>
                  <a:lnTo>
                    <a:pt x="42" y="44"/>
                  </a:lnTo>
                  <a:lnTo>
                    <a:pt x="46" y="34"/>
                  </a:lnTo>
                  <a:lnTo>
                    <a:pt x="50" y="29"/>
                  </a:lnTo>
                  <a:lnTo>
                    <a:pt x="53" y="25"/>
                  </a:lnTo>
                  <a:lnTo>
                    <a:pt x="56" y="22"/>
                  </a:lnTo>
                  <a:lnTo>
                    <a:pt x="59" y="2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0" y="0"/>
                  </a:lnTo>
                  <a:lnTo>
                    <a:pt x="11" y="104"/>
                  </a:lnTo>
                  <a:lnTo>
                    <a:pt x="13" y="119"/>
                  </a:lnTo>
                  <a:lnTo>
                    <a:pt x="17" y="134"/>
                  </a:lnTo>
                  <a:lnTo>
                    <a:pt x="20" y="146"/>
                  </a:lnTo>
                  <a:lnTo>
                    <a:pt x="24" y="156"/>
                  </a:lnTo>
                  <a:lnTo>
                    <a:pt x="28" y="166"/>
                  </a:lnTo>
                  <a:lnTo>
                    <a:pt x="33" y="176"/>
                  </a:lnTo>
                  <a:lnTo>
                    <a:pt x="39" y="185"/>
                  </a:lnTo>
                  <a:lnTo>
                    <a:pt x="44" y="193"/>
                  </a:lnTo>
                  <a:lnTo>
                    <a:pt x="50" y="202"/>
                  </a:lnTo>
                  <a:lnTo>
                    <a:pt x="56" y="210"/>
                  </a:lnTo>
                  <a:lnTo>
                    <a:pt x="62" y="216"/>
                  </a:lnTo>
                  <a:lnTo>
                    <a:pt x="69" y="222"/>
                  </a:lnTo>
                  <a:lnTo>
                    <a:pt x="77" y="227"/>
                  </a:lnTo>
                  <a:lnTo>
                    <a:pt x="83" y="231"/>
                  </a:lnTo>
                  <a:lnTo>
                    <a:pt x="91" y="235"/>
                  </a:lnTo>
                  <a:lnTo>
                    <a:pt x="98" y="237"/>
                  </a:lnTo>
                  <a:lnTo>
                    <a:pt x="105" y="238"/>
                  </a:lnTo>
                  <a:lnTo>
                    <a:pt x="112" y="239"/>
                  </a:lnTo>
                  <a:lnTo>
                    <a:pt x="120" y="238"/>
                  </a:lnTo>
                  <a:lnTo>
                    <a:pt x="126" y="237"/>
                  </a:lnTo>
                  <a:lnTo>
                    <a:pt x="132" y="236"/>
                  </a:lnTo>
                  <a:lnTo>
                    <a:pt x="136" y="232"/>
                  </a:lnTo>
                  <a:lnTo>
                    <a:pt x="141" y="230"/>
                  </a:lnTo>
                  <a:lnTo>
                    <a:pt x="146" y="227"/>
                  </a:lnTo>
                  <a:lnTo>
                    <a:pt x="153" y="218"/>
                  </a:lnTo>
                  <a:lnTo>
                    <a:pt x="160" y="209"/>
                  </a:lnTo>
                  <a:lnTo>
                    <a:pt x="165" y="198"/>
                  </a:lnTo>
                  <a:lnTo>
                    <a:pt x="169" y="185"/>
                  </a:lnTo>
                  <a:lnTo>
                    <a:pt x="173" y="172"/>
                  </a:lnTo>
                  <a:lnTo>
                    <a:pt x="175" y="157"/>
                  </a:lnTo>
                  <a:lnTo>
                    <a:pt x="175" y="156"/>
                  </a:lnTo>
                  <a:lnTo>
                    <a:pt x="175" y="148"/>
                  </a:lnTo>
                  <a:lnTo>
                    <a:pt x="175" y="144"/>
                  </a:lnTo>
                  <a:lnTo>
                    <a:pt x="175" y="141"/>
                  </a:lnTo>
                  <a:lnTo>
                    <a:pt x="175" y="56"/>
                  </a:lnTo>
                  <a:lnTo>
                    <a:pt x="165" y="53"/>
                  </a:lnTo>
                  <a:lnTo>
                    <a:pt x="148" y="48"/>
                  </a:lnTo>
                  <a:lnTo>
                    <a:pt x="148" y="48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45528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71" name="Freeform 2828"/>
            <p:cNvSpPr>
              <a:spLocks noEditPoints="1"/>
            </p:cNvSpPr>
            <p:nvPr/>
          </p:nvSpPr>
          <p:spPr bwMode="auto">
            <a:xfrm>
              <a:off x="5903837" y="3552660"/>
              <a:ext cx="58650" cy="84067"/>
            </a:xfrm>
            <a:custGeom>
              <a:avLst/>
              <a:gdLst>
                <a:gd name="T0" fmla="*/ 94 w 148"/>
                <a:gd name="T1" fmla="*/ 188 h 212"/>
                <a:gd name="T2" fmla="*/ 86 w 148"/>
                <a:gd name="T3" fmla="*/ 187 h 212"/>
                <a:gd name="T4" fmla="*/ 76 w 148"/>
                <a:gd name="T5" fmla="*/ 183 h 212"/>
                <a:gd name="T6" fmla="*/ 66 w 148"/>
                <a:gd name="T7" fmla="*/ 176 h 212"/>
                <a:gd name="T8" fmla="*/ 52 w 148"/>
                <a:gd name="T9" fmla="*/ 160 h 212"/>
                <a:gd name="T10" fmla="*/ 36 w 148"/>
                <a:gd name="T11" fmla="*/ 131 h 212"/>
                <a:gd name="T12" fmla="*/ 26 w 148"/>
                <a:gd name="T13" fmla="*/ 94 h 212"/>
                <a:gd name="T14" fmla="*/ 25 w 148"/>
                <a:gd name="T15" fmla="*/ 60 h 212"/>
                <a:gd name="T16" fmla="*/ 28 w 148"/>
                <a:gd name="T17" fmla="*/ 39 h 212"/>
                <a:gd name="T18" fmla="*/ 34 w 148"/>
                <a:gd name="T19" fmla="*/ 28 h 212"/>
                <a:gd name="T20" fmla="*/ 39 w 148"/>
                <a:gd name="T21" fmla="*/ 21 h 212"/>
                <a:gd name="T22" fmla="*/ 47 w 148"/>
                <a:gd name="T23" fmla="*/ 15 h 212"/>
                <a:gd name="T24" fmla="*/ 53 w 148"/>
                <a:gd name="T25" fmla="*/ 13 h 212"/>
                <a:gd name="T26" fmla="*/ 60 w 148"/>
                <a:gd name="T27" fmla="*/ 13 h 212"/>
                <a:gd name="T28" fmla="*/ 68 w 148"/>
                <a:gd name="T29" fmla="*/ 15 h 212"/>
                <a:gd name="T30" fmla="*/ 81 w 148"/>
                <a:gd name="T31" fmla="*/ 24 h 212"/>
                <a:gd name="T32" fmla="*/ 97 w 148"/>
                <a:gd name="T33" fmla="*/ 43 h 212"/>
                <a:gd name="T34" fmla="*/ 113 w 148"/>
                <a:gd name="T35" fmla="*/ 71 h 212"/>
                <a:gd name="T36" fmla="*/ 122 w 148"/>
                <a:gd name="T37" fmla="*/ 107 h 212"/>
                <a:gd name="T38" fmla="*/ 123 w 148"/>
                <a:gd name="T39" fmla="*/ 141 h 212"/>
                <a:gd name="T40" fmla="*/ 119 w 148"/>
                <a:gd name="T41" fmla="*/ 161 h 212"/>
                <a:gd name="T42" fmla="*/ 115 w 148"/>
                <a:gd name="T43" fmla="*/ 172 h 212"/>
                <a:gd name="T44" fmla="*/ 109 w 148"/>
                <a:gd name="T45" fmla="*/ 181 h 212"/>
                <a:gd name="T46" fmla="*/ 102 w 148"/>
                <a:gd name="T47" fmla="*/ 186 h 212"/>
                <a:gd name="T48" fmla="*/ 142 w 148"/>
                <a:gd name="T49" fmla="*/ 81 h 212"/>
                <a:gd name="T50" fmla="*/ 131 w 148"/>
                <a:gd name="T51" fmla="*/ 54 h 212"/>
                <a:gd name="T52" fmla="*/ 117 w 148"/>
                <a:gd name="T53" fmla="*/ 30 h 212"/>
                <a:gd name="T54" fmla="*/ 22 w 148"/>
                <a:gd name="T55" fmla="*/ 5 h 212"/>
                <a:gd name="T56" fmla="*/ 14 w 148"/>
                <a:gd name="T57" fmla="*/ 15 h 212"/>
                <a:gd name="T58" fmla="*/ 6 w 148"/>
                <a:gd name="T59" fmla="*/ 34 h 212"/>
                <a:gd name="T60" fmla="*/ 0 w 148"/>
                <a:gd name="T61" fmla="*/ 65 h 212"/>
                <a:gd name="T62" fmla="*/ 2 w 148"/>
                <a:gd name="T63" fmla="*/ 100 h 212"/>
                <a:gd name="T64" fmla="*/ 10 w 148"/>
                <a:gd name="T65" fmla="*/ 129 h 212"/>
                <a:gd name="T66" fmla="*/ 17 w 148"/>
                <a:gd name="T67" fmla="*/ 147 h 212"/>
                <a:gd name="T68" fmla="*/ 26 w 148"/>
                <a:gd name="T69" fmla="*/ 164 h 212"/>
                <a:gd name="T70" fmla="*/ 37 w 148"/>
                <a:gd name="T71" fmla="*/ 179 h 212"/>
                <a:gd name="T72" fmla="*/ 48 w 148"/>
                <a:gd name="T73" fmla="*/ 191 h 212"/>
                <a:gd name="T74" fmla="*/ 60 w 148"/>
                <a:gd name="T75" fmla="*/ 201 h 212"/>
                <a:gd name="T76" fmla="*/ 73 w 148"/>
                <a:gd name="T77" fmla="*/ 209 h 212"/>
                <a:gd name="T78" fmla="*/ 86 w 148"/>
                <a:gd name="T79" fmla="*/ 212 h 212"/>
                <a:gd name="T80" fmla="*/ 98 w 148"/>
                <a:gd name="T81" fmla="*/ 212 h 212"/>
                <a:gd name="T82" fmla="*/ 111 w 148"/>
                <a:gd name="T83" fmla="*/ 208 h 212"/>
                <a:gd name="T84" fmla="*/ 123 w 148"/>
                <a:gd name="T85" fmla="*/ 200 h 212"/>
                <a:gd name="T86" fmla="*/ 133 w 148"/>
                <a:gd name="T87" fmla="*/ 188 h 212"/>
                <a:gd name="T88" fmla="*/ 141 w 148"/>
                <a:gd name="T89" fmla="*/ 174 h 212"/>
                <a:gd name="T90" fmla="*/ 146 w 148"/>
                <a:gd name="T91" fmla="*/ 157 h 212"/>
                <a:gd name="T92" fmla="*/ 148 w 148"/>
                <a:gd name="T93" fmla="*/ 136 h 212"/>
                <a:gd name="T94" fmla="*/ 147 w 148"/>
                <a:gd name="T95" fmla="*/ 116 h 212"/>
                <a:gd name="T96" fmla="*/ 144 w 148"/>
                <a:gd name="T97" fmla="*/ 9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" h="212">
                  <a:moveTo>
                    <a:pt x="98" y="187"/>
                  </a:moveTo>
                  <a:lnTo>
                    <a:pt x="94" y="188"/>
                  </a:lnTo>
                  <a:lnTo>
                    <a:pt x="90" y="187"/>
                  </a:lnTo>
                  <a:lnTo>
                    <a:pt x="86" y="187"/>
                  </a:lnTo>
                  <a:lnTo>
                    <a:pt x="80" y="185"/>
                  </a:lnTo>
                  <a:lnTo>
                    <a:pt x="76" y="183"/>
                  </a:lnTo>
                  <a:lnTo>
                    <a:pt x="71" y="179"/>
                  </a:lnTo>
                  <a:lnTo>
                    <a:pt x="66" y="176"/>
                  </a:lnTo>
                  <a:lnTo>
                    <a:pt x="62" y="171"/>
                  </a:lnTo>
                  <a:lnTo>
                    <a:pt x="52" y="160"/>
                  </a:lnTo>
                  <a:lnTo>
                    <a:pt x="43" y="147"/>
                  </a:lnTo>
                  <a:lnTo>
                    <a:pt x="36" y="131"/>
                  </a:lnTo>
                  <a:lnTo>
                    <a:pt x="30" y="113"/>
                  </a:lnTo>
                  <a:lnTo>
                    <a:pt x="26" y="94"/>
                  </a:lnTo>
                  <a:lnTo>
                    <a:pt x="24" y="76"/>
                  </a:lnTo>
                  <a:lnTo>
                    <a:pt x="25" y="60"/>
                  </a:lnTo>
                  <a:lnTo>
                    <a:pt x="27" y="46"/>
                  </a:lnTo>
                  <a:lnTo>
                    <a:pt x="28" y="39"/>
                  </a:lnTo>
                  <a:lnTo>
                    <a:pt x="30" y="34"/>
                  </a:lnTo>
                  <a:lnTo>
                    <a:pt x="34" y="28"/>
                  </a:lnTo>
                  <a:lnTo>
                    <a:pt x="36" y="24"/>
                  </a:lnTo>
                  <a:lnTo>
                    <a:pt x="39" y="21"/>
                  </a:lnTo>
                  <a:lnTo>
                    <a:pt x="42" y="17"/>
                  </a:lnTo>
                  <a:lnTo>
                    <a:pt x="47" y="15"/>
                  </a:lnTo>
                  <a:lnTo>
                    <a:pt x="50" y="13"/>
                  </a:lnTo>
                  <a:lnTo>
                    <a:pt x="53" y="13"/>
                  </a:lnTo>
                  <a:lnTo>
                    <a:pt x="56" y="13"/>
                  </a:lnTo>
                  <a:lnTo>
                    <a:pt x="60" y="13"/>
                  </a:lnTo>
                  <a:lnTo>
                    <a:pt x="64" y="14"/>
                  </a:lnTo>
                  <a:lnTo>
                    <a:pt x="68" y="15"/>
                  </a:lnTo>
                  <a:lnTo>
                    <a:pt x="73" y="17"/>
                  </a:lnTo>
                  <a:lnTo>
                    <a:pt x="81" y="24"/>
                  </a:lnTo>
                  <a:lnTo>
                    <a:pt x="90" y="33"/>
                  </a:lnTo>
                  <a:lnTo>
                    <a:pt x="97" y="43"/>
                  </a:lnTo>
                  <a:lnTo>
                    <a:pt x="106" y="56"/>
                  </a:lnTo>
                  <a:lnTo>
                    <a:pt x="113" y="71"/>
                  </a:lnTo>
                  <a:lnTo>
                    <a:pt x="118" y="88"/>
                  </a:lnTo>
                  <a:lnTo>
                    <a:pt x="122" y="107"/>
                  </a:lnTo>
                  <a:lnTo>
                    <a:pt x="123" y="124"/>
                  </a:lnTo>
                  <a:lnTo>
                    <a:pt x="123" y="141"/>
                  </a:lnTo>
                  <a:lnTo>
                    <a:pt x="121" y="155"/>
                  </a:lnTo>
                  <a:lnTo>
                    <a:pt x="119" y="161"/>
                  </a:lnTo>
                  <a:lnTo>
                    <a:pt x="117" y="167"/>
                  </a:lnTo>
                  <a:lnTo>
                    <a:pt x="115" y="172"/>
                  </a:lnTo>
                  <a:lnTo>
                    <a:pt x="111" y="176"/>
                  </a:lnTo>
                  <a:lnTo>
                    <a:pt x="109" y="181"/>
                  </a:lnTo>
                  <a:lnTo>
                    <a:pt x="105" y="183"/>
                  </a:lnTo>
                  <a:lnTo>
                    <a:pt x="102" y="186"/>
                  </a:lnTo>
                  <a:lnTo>
                    <a:pt x="98" y="187"/>
                  </a:lnTo>
                  <a:close/>
                  <a:moveTo>
                    <a:pt x="142" y="81"/>
                  </a:moveTo>
                  <a:lnTo>
                    <a:pt x="136" y="67"/>
                  </a:lnTo>
                  <a:lnTo>
                    <a:pt x="131" y="54"/>
                  </a:lnTo>
                  <a:lnTo>
                    <a:pt x="124" y="41"/>
                  </a:lnTo>
                  <a:lnTo>
                    <a:pt x="117" y="30"/>
                  </a:lnTo>
                  <a:lnTo>
                    <a:pt x="26" y="0"/>
                  </a:lnTo>
                  <a:lnTo>
                    <a:pt x="22" y="5"/>
                  </a:lnTo>
                  <a:lnTo>
                    <a:pt x="17" y="10"/>
                  </a:lnTo>
                  <a:lnTo>
                    <a:pt x="14" y="15"/>
                  </a:lnTo>
                  <a:lnTo>
                    <a:pt x="11" y="21"/>
                  </a:lnTo>
                  <a:lnTo>
                    <a:pt x="6" y="34"/>
                  </a:lnTo>
                  <a:lnTo>
                    <a:pt x="1" y="49"/>
                  </a:lnTo>
                  <a:lnTo>
                    <a:pt x="0" y="65"/>
                  </a:lnTo>
                  <a:lnTo>
                    <a:pt x="0" y="82"/>
                  </a:lnTo>
                  <a:lnTo>
                    <a:pt x="2" y="100"/>
                  </a:lnTo>
                  <a:lnTo>
                    <a:pt x="7" y="119"/>
                  </a:lnTo>
                  <a:lnTo>
                    <a:pt x="10" y="129"/>
                  </a:lnTo>
                  <a:lnTo>
                    <a:pt x="13" y="138"/>
                  </a:lnTo>
                  <a:lnTo>
                    <a:pt x="17" y="147"/>
                  </a:lnTo>
                  <a:lnTo>
                    <a:pt x="22" y="156"/>
                  </a:lnTo>
                  <a:lnTo>
                    <a:pt x="26" y="164"/>
                  </a:lnTo>
                  <a:lnTo>
                    <a:pt x="32" y="172"/>
                  </a:lnTo>
                  <a:lnTo>
                    <a:pt x="37" y="179"/>
                  </a:lnTo>
                  <a:lnTo>
                    <a:pt x="42" y="186"/>
                  </a:lnTo>
                  <a:lnTo>
                    <a:pt x="48" y="191"/>
                  </a:lnTo>
                  <a:lnTo>
                    <a:pt x="54" y="197"/>
                  </a:lnTo>
                  <a:lnTo>
                    <a:pt x="60" y="201"/>
                  </a:lnTo>
                  <a:lnTo>
                    <a:pt x="66" y="205"/>
                  </a:lnTo>
                  <a:lnTo>
                    <a:pt x="73" y="209"/>
                  </a:lnTo>
                  <a:lnTo>
                    <a:pt x="79" y="211"/>
                  </a:lnTo>
                  <a:lnTo>
                    <a:pt x="86" y="212"/>
                  </a:lnTo>
                  <a:lnTo>
                    <a:pt x="92" y="212"/>
                  </a:lnTo>
                  <a:lnTo>
                    <a:pt x="98" y="212"/>
                  </a:lnTo>
                  <a:lnTo>
                    <a:pt x="105" y="211"/>
                  </a:lnTo>
                  <a:lnTo>
                    <a:pt x="111" y="208"/>
                  </a:lnTo>
                  <a:lnTo>
                    <a:pt x="118" y="204"/>
                  </a:lnTo>
                  <a:lnTo>
                    <a:pt x="123" y="200"/>
                  </a:lnTo>
                  <a:lnTo>
                    <a:pt x="129" y="195"/>
                  </a:lnTo>
                  <a:lnTo>
                    <a:pt x="133" y="188"/>
                  </a:lnTo>
                  <a:lnTo>
                    <a:pt x="137" y="182"/>
                  </a:lnTo>
                  <a:lnTo>
                    <a:pt x="141" y="174"/>
                  </a:lnTo>
                  <a:lnTo>
                    <a:pt x="144" y="165"/>
                  </a:lnTo>
                  <a:lnTo>
                    <a:pt x="146" y="157"/>
                  </a:lnTo>
                  <a:lnTo>
                    <a:pt x="147" y="147"/>
                  </a:lnTo>
                  <a:lnTo>
                    <a:pt x="148" y="136"/>
                  </a:lnTo>
                  <a:lnTo>
                    <a:pt x="148" y="127"/>
                  </a:lnTo>
                  <a:lnTo>
                    <a:pt x="147" y="116"/>
                  </a:lnTo>
                  <a:lnTo>
                    <a:pt x="146" y="105"/>
                  </a:lnTo>
                  <a:lnTo>
                    <a:pt x="144" y="93"/>
                  </a:lnTo>
                  <a:lnTo>
                    <a:pt x="142" y="81"/>
                  </a:lnTo>
                  <a:close/>
                </a:path>
              </a:pathLst>
            </a:custGeom>
            <a:solidFill>
              <a:srgbClr val="39417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472" name="组合 6075"/>
          <p:cNvGrpSpPr>
            <a:grpSpLocks/>
          </p:cNvGrpSpPr>
          <p:nvPr/>
        </p:nvGrpSpPr>
        <p:grpSpPr bwMode="auto">
          <a:xfrm>
            <a:off x="1107817" y="2796891"/>
            <a:ext cx="254235" cy="285752"/>
            <a:chOff x="4590002" y="66675"/>
            <a:chExt cx="520789" cy="541342"/>
          </a:xfrm>
        </p:grpSpPr>
        <p:sp>
          <p:nvSpPr>
            <p:cNvPr id="473" name="Freeform 995"/>
            <p:cNvSpPr>
              <a:spLocks/>
            </p:cNvSpPr>
            <p:nvPr/>
          </p:nvSpPr>
          <p:spPr bwMode="auto">
            <a:xfrm>
              <a:off x="4600046" y="140977"/>
              <a:ext cx="494964" cy="467040"/>
            </a:xfrm>
            <a:custGeom>
              <a:avLst/>
              <a:gdLst>
                <a:gd name="T0" fmla="*/ 560 w 1247"/>
                <a:gd name="T1" fmla="*/ 3 h 1180"/>
                <a:gd name="T2" fmla="*/ 468 w 1247"/>
                <a:gd name="T3" fmla="*/ 19 h 1180"/>
                <a:gd name="T4" fmla="*/ 381 w 1247"/>
                <a:gd name="T5" fmla="*/ 47 h 1180"/>
                <a:gd name="T6" fmla="*/ 300 w 1247"/>
                <a:gd name="T7" fmla="*/ 86 h 1180"/>
                <a:gd name="T8" fmla="*/ 227 w 1247"/>
                <a:gd name="T9" fmla="*/ 135 h 1180"/>
                <a:gd name="T10" fmla="*/ 162 w 1247"/>
                <a:gd name="T11" fmla="*/ 194 h 1180"/>
                <a:gd name="T12" fmla="*/ 107 w 1247"/>
                <a:gd name="T13" fmla="*/ 261 h 1180"/>
                <a:gd name="T14" fmla="*/ 62 w 1247"/>
                <a:gd name="T15" fmla="*/ 334 h 1180"/>
                <a:gd name="T16" fmla="*/ 28 w 1247"/>
                <a:gd name="T17" fmla="*/ 415 h 1180"/>
                <a:gd name="T18" fmla="*/ 8 w 1247"/>
                <a:gd name="T19" fmla="*/ 500 h 1180"/>
                <a:gd name="T20" fmla="*/ 0 w 1247"/>
                <a:gd name="T21" fmla="*/ 590 h 1180"/>
                <a:gd name="T22" fmla="*/ 8 w 1247"/>
                <a:gd name="T23" fmla="*/ 680 h 1180"/>
                <a:gd name="T24" fmla="*/ 28 w 1247"/>
                <a:gd name="T25" fmla="*/ 765 h 1180"/>
                <a:gd name="T26" fmla="*/ 62 w 1247"/>
                <a:gd name="T27" fmla="*/ 846 h 1180"/>
                <a:gd name="T28" fmla="*/ 107 w 1247"/>
                <a:gd name="T29" fmla="*/ 919 h 1180"/>
                <a:gd name="T30" fmla="*/ 162 w 1247"/>
                <a:gd name="T31" fmla="*/ 986 h 1180"/>
                <a:gd name="T32" fmla="*/ 227 w 1247"/>
                <a:gd name="T33" fmla="*/ 1045 h 1180"/>
                <a:gd name="T34" fmla="*/ 300 w 1247"/>
                <a:gd name="T35" fmla="*/ 1094 h 1180"/>
                <a:gd name="T36" fmla="*/ 381 w 1247"/>
                <a:gd name="T37" fmla="*/ 1133 h 1180"/>
                <a:gd name="T38" fmla="*/ 468 w 1247"/>
                <a:gd name="T39" fmla="*/ 1161 h 1180"/>
                <a:gd name="T40" fmla="*/ 560 w 1247"/>
                <a:gd name="T41" fmla="*/ 1176 h 1180"/>
                <a:gd name="T42" fmla="*/ 656 w 1247"/>
                <a:gd name="T43" fmla="*/ 1179 h 1180"/>
                <a:gd name="T44" fmla="*/ 749 w 1247"/>
                <a:gd name="T45" fmla="*/ 1168 h 1180"/>
                <a:gd name="T46" fmla="*/ 838 w 1247"/>
                <a:gd name="T47" fmla="*/ 1144 h 1180"/>
                <a:gd name="T48" fmla="*/ 921 w 1247"/>
                <a:gd name="T49" fmla="*/ 1108 h 1180"/>
                <a:gd name="T50" fmla="*/ 997 w 1247"/>
                <a:gd name="T51" fmla="*/ 1062 h 1180"/>
                <a:gd name="T52" fmla="*/ 1065 w 1247"/>
                <a:gd name="T53" fmla="*/ 1007 h 1180"/>
                <a:gd name="T54" fmla="*/ 1123 w 1247"/>
                <a:gd name="T55" fmla="*/ 943 h 1180"/>
                <a:gd name="T56" fmla="*/ 1172 w 1247"/>
                <a:gd name="T57" fmla="*/ 871 h 1180"/>
                <a:gd name="T58" fmla="*/ 1209 w 1247"/>
                <a:gd name="T59" fmla="*/ 793 h 1180"/>
                <a:gd name="T60" fmla="*/ 1234 w 1247"/>
                <a:gd name="T61" fmla="*/ 709 h 1180"/>
                <a:gd name="T62" fmla="*/ 1246 w 1247"/>
                <a:gd name="T63" fmla="*/ 620 h 1180"/>
                <a:gd name="T64" fmla="*/ 1244 w 1247"/>
                <a:gd name="T65" fmla="*/ 529 h 1180"/>
                <a:gd name="T66" fmla="*/ 1228 w 1247"/>
                <a:gd name="T67" fmla="*/ 443 h 1180"/>
                <a:gd name="T68" fmla="*/ 1199 w 1247"/>
                <a:gd name="T69" fmla="*/ 361 h 1180"/>
                <a:gd name="T70" fmla="*/ 1158 w 1247"/>
                <a:gd name="T71" fmla="*/ 284 h 1180"/>
                <a:gd name="T72" fmla="*/ 1105 w 1247"/>
                <a:gd name="T73" fmla="*/ 215 h 1180"/>
                <a:gd name="T74" fmla="*/ 1043 w 1247"/>
                <a:gd name="T75" fmla="*/ 154 h 1180"/>
                <a:gd name="T76" fmla="*/ 973 w 1247"/>
                <a:gd name="T77" fmla="*/ 101 h 1180"/>
                <a:gd name="T78" fmla="*/ 894 w 1247"/>
                <a:gd name="T79" fmla="*/ 59 h 1180"/>
                <a:gd name="T80" fmla="*/ 809 w 1247"/>
                <a:gd name="T81" fmla="*/ 26 h 1180"/>
                <a:gd name="T82" fmla="*/ 719 w 1247"/>
                <a:gd name="T83" fmla="*/ 7 h 1180"/>
                <a:gd name="T84" fmla="*/ 624 w 1247"/>
                <a:gd name="T85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47" h="1180">
                  <a:moveTo>
                    <a:pt x="624" y="0"/>
                  </a:moveTo>
                  <a:lnTo>
                    <a:pt x="592" y="1"/>
                  </a:lnTo>
                  <a:lnTo>
                    <a:pt x="560" y="3"/>
                  </a:lnTo>
                  <a:lnTo>
                    <a:pt x="529" y="7"/>
                  </a:lnTo>
                  <a:lnTo>
                    <a:pt x="498" y="12"/>
                  </a:lnTo>
                  <a:lnTo>
                    <a:pt x="468" y="19"/>
                  </a:lnTo>
                  <a:lnTo>
                    <a:pt x="438" y="26"/>
                  </a:lnTo>
                  <a:lnTo>
                    <a:pt x="409" y="36"/>
                  </a:lnTo>
                  <a:lnTo>
                    <a:pt x="381" y="47"/>
                  </a:lnTo>
                  <a:lnTo>
                    <a:pt x="353" y="59"/>
                  </a:lnTo>
                  <a:lnTo>
                    <a:pt x="326" y="72"/>
                  </a:lnTo>
                  <a:lnTo>
                    <a:pt x="300" y="86"/>
                  </a:lnTo>
                  <a:lnTo>
                    <a:pt x="275" y="101"/>
                  </a:lnTo>
                  <a:lnTo>
                    <a:pt x="251" y="117"/>
                  </a:lnTo>
                  <a:lnTo>
                    <a:pt x="227" y="135"/>
                  </a:lnTo>
                  <a:lnTo>
                    <a:pt x="204" y="154"/>
                  </a:lnTo>
                  <a:lnTo>
                    <a:pt x="183" y="173"/>
                  </a:lnTo>
                  <a:lnTo>
                    <a:pt x="162" y="194"/>
                  </a:lnTo>
                  <a:lnTo>
                    <a:pt x="143" y="215"/>
                  </a:lnTo>
                  <a:lnTo>
                    <a:pt x="124" y="237"/>
                  </a:lnTo>
                  <a:lnTo>
                    <a:pt x="107" y="261"/>
                  </a:lnTo>
                  <a:lnTo>
                    <a:pt x="91" y="284"/>
                  </a:lnTo>
                  <a:lnTo>
                    <a:pt x="76" y="309"/>
                  </a:lnTo>
                  <a:lnTo>
                    <a:pt x="62" y="334"/>
                  </a:lnTo>
                  <a:lnTo>
                    <a:pt x="50" y="361"/>
                  </a:lnTo>
                  <a:lnTo>
                    <a:pt x="38" y="387"/>
                  </a:lnTo>
                  <a:lnTo>
                    <a:pt x="28" y="415"/>
                  </a:lnTo>
                  <a:lnTo>
                    <a:pt x="19" y="443"/>
                  </a:lnTo>
                  <a:lnTo>
                    <a:pt x="13" y="471"/>
                  </a:lnTo>
                  <a:lnTo>
                    <a:pt x="8" y="500"/>
                  </a:lnTo>
                  <a:lnTo>
                    <a:pt x="3" y="529"/>
                  </a:lnTo>
                  <a:lnTo>
                    <a:pt x="1" y="560"/>
                  </a:lnTo>
                  <a:lnTo>
                    <a:pt x="0" y="590"/>
                  </a:lnTo>
                  <a:lnTo>
                    <a:pt x="1" y="620"/>
                  </a:lnTo>
                  <a:lnTo>
                    <a:pt x="3" y="650"/>
                  </a:lnTo>
                  <a:lnTo>
                    <a:pt x="8" y="680"/>
                  </a:lnTo>
                  <a:lnTo>
                    <a:pt x="13" y="709"/>
                  </a:lnTo>
                  <a:lnTo>
                    <a:pt x="19" y="738"/>
                  </a:lnTo>
                  <a:lnTo>
                    <a:pt x="28" y="765"/>
                  </a:lnTo>
                  <a:lnTo>
                    <a:pt x="38" y="793"/>
                  </a:lnTo>
                  <a:lnTo>
                    <a:pt x="50" y="820"/>
                  </a:lnTo>
                  <a:lnTo>
                    <a:pt x="62" y="846"/>
                  </a:lnTo>
                  <a:lnTo>
                    <a:pt x="76" y="871"/>
                  </a:lnTo>
                  <a:lnTo>
                    <a:pt x="91" y="896"/>
                  </a:lnTo>
                  <a:lnTo>
                    <a:pt x="107" y="919"/>
                  </a:lnTo>
                  <a:lnTo>
                    <a:pt x="124" y="943"/>
                  </a:lnTo>
                  <a:lnTo>
                    <a:pt x="143" y="965"/>
                  </a:lnTo>
                  <a:lnTo>
                    <a:pt x="162" y="986"/>
                  </a:lnTo>
                  <a:lnTo>
                    <a:pt x="183" y="1007"/>
                  </a:lnTo>
                  <a:lnTo>
                    <a:pt x="204" y="1026"/>
                  </a:lnTo>
                  <a:lnTo>
                    <a:pt x="227" y="1045"/>
                  </a:lnTo>
                  <a:lnTo>
                    <a:pt x="251" y="1062"/>
                  </a:lnTo>
                  <a:lnTo>
                    <a:pt x="275" y="1079"/>
                  </a:lnTo>
                  <a:lnTo>
                    <a:pt x="300" y="1094"/>
                  </a:lnTo>
                  <a:lnTo>
                    <a:pt x="326" y="1108"/>
                  </a:lnTo>
                  <a:lnTo>
                    <a:pt x="353" y="1121"/>
                  </a:lnTo>
                  <a:lnTo>
                    <a:pt x="381" y="1133"/>
                  </a:lnTo>
                  <a:lnTo>
                    <a:pt x="409" y="1144"/>
                  </a:lnTo>
                  <a:lnTo>
                    <a:pt x="438" y="1153"/>
                  </a:lnTo>
                  <a:lnTo>
                    <a:pt x="468" y="1161"/>
                  </a:lnTo>
                  <a:lnTo>
                    <a:pt x="498" y="1168"/>
                  </a:lnTo>
                  <a:lnTo>
                    <a:pt x="529" y="1172"/>
                  </a:lnTo>
                  <a:lnTo>
                    <a:pt x="560" y="1176"/>
                  </a:lnTo>
                  <a:lnTo>
                    <a:pt x="592" y="1179"/>
                  </a:lnTo>
                  <a:lnTo>
                    <a:pt x="624" y="1180"/>
                  </a:lnTo>
                  <a:lnTo>
                    <a:pt x="656" y="1179"/>
                  </a:lnTo>
                  <a:lnTo>
                    <a:pt x="688" y="1176"/>
                  </a:lnTo>
                  <a:lnTo>
                    <a:pt x="719" y="1172"/>
                  </a:lnTo>
                  <a:lnTo>
                    <a:pt x="749" y="1168"/>
                  </a:lnTo>
                  <a:lnTo>
                    <a:pt x="780" y="1161"/>
                  </a:lnTo>
                  <a:lnTo>
                    <a:pt x="809" y="1153"/>
                  </a:lnTo>
                  <a:lnTo>
                    <a:pt x="838" y="1144"/>
                  </a:lnTo>
                  <a:lnTo>
                    <a:pt x="866" y="1133"/>
                  </a:lnTo>
                  <a:lnTo>
                    <a:pt x="894" y="1121"/>
                  </a:lnTo>
                  <a:lnTo>
                    <a:pt x="921" y="1108"/>
                  </a:lnTo>
                  <a:lnTo>
                    <a:pt x="947" y="1094"/>
                  </a:lnTo>
                  <a:lnTo>
                    <a:pt x="973" y="1079"/>
                  </a:lnTo>
                  <a:lnTo>
                    <a:pt x="997" y="1062"/>
                  </a:lnTo>
                  <a:lnTo>
                    <a:pt x="1021" y="1045"/>
                  </a:lnTo>
                  <a:lnTo>
                    <a:pt x="1043" y="1026"/>
                  </a:lnTo>
                  <a:lnTo>
                    <a:pt x="1065" y="1007"/>
                  </a:lnTo>
                  <a:lnTo>
                    <a:pt x="1085" y="986"/>
                  </a:lnTo>
                  <a:lnTo>
                    <a:pt x="1105" y="965"/>
                  </a:lnTo>
                  <a:lnTo>
                    <a:pt x="1123" y="943"/>
                  </a:lnTo>
                  <a:lnTo>
                    <a:pt x="1140" y="919"/>
                  </a:lnTo>
                  <a:lnTo>
                    <a:pt x="1158" y="896"/>
                  </a:lnTo>
                  <a:lnTo>
                    <a:pt x="1172" y="871"/>
                  </a:lnTo>
                  <a:lnTo>
                    <a:pt x="1186" y="846"/>
                  </a:lnTo>
                  <a:lnTo>
                    <a:pt x="1199" y="820"/>
                  </a:lnTo>
                  <a:lnTo>
                    <a:pt x="1209" y="793"/>
                  </a:lnTo>
                  <a:lnTo>
                    <a:pt x="1219" y="765"/>
                  </a:lnTo>
                  <a:lnTo>
                    <a:pt x="1228" y="738"/>
                  </a:lnTo>
                  <a:lnTo>
                    <a:pt x="1234" y="709"/>
                  </a:lnTo>
                  <a:lnTo>
                    <a:pt x="1240" y="680"/>
                  </a:lnTo>
                  <a:lnTo>
                    <a:pt x="1244" y="650"/>
                  </a:lnTo>
                  <a:lnTo>
                    <a:pt x="1246" y="620"/>
                  </a:lnTo>
                  <a:lnTo>
                    <a:pt x="1247" y="590"/>
                  </a:lnTo>
                  <a:lnTo>
                    <a:pt x="1246" y="560"/>
                  </a:lnTo>
                  <a:lnTo>
                    <a:pt x="1244" y="529"/>
                  </a:lnTo>
                  <a:lnTo>
                    <a:pt x="1240" y="500"/>
                  </a:lnTo>
                  <a:lnTo>
                    <a:pt x="1234" y="471"/>
                  </a:lnTo>
                  <a:lnTo>
                    <a:pt x="1228" y="443"/>
                  </a:lnTo>
                  <a:lnTo>
                    <a:pt x="1219" y="415"/>
                  </a:lnTo>
                  <a:lnTo>
                    <a:pt x="1209" y="387"/>
                  </a:lnTo>
                  <a:lnTo>
                    <a:pt x="1199" y="361"/>
                  </a:lnTo>
                  <a:lnTo>
                    <a:pt x="1186" y="334"/>
                  </a:lnTo>
                  <a:lnTo>
                    <a:pt x="1172" y="309"/>
                  </a:lnTo>
                  <a:lnTo>
                    <a:pt x="1158" y="284"/>
                  </a:lnTo>
                  <a:lnTo>
                    <a:pt x="1140" y="261"/>
                  </a:lnTo>
                  <a:lnTo>
                    <a:pt x="1123" y="237"/>
                  </a:lnTo>
                  <a:lnTo>
                    <a:pt x="1105" y="215"/>
                  </a:lnTo>
                  <a:lnTo>
                    <a:pt x="1085" y="194"/>
                  </a:lnTo>
                  <a:lnTo>
                    <a:pt x="1065" y="173"/>
                  </a:lnTo>
                  <a:lnTo>
                    <a:pt x="1043" y="154"/>
                  </a:lnTo>
                  <a:lnTo>
                    <a:pt x="1021" y="135"/>
                  </a:lnTo>
                  <a:lnTo>
                    <a:pt x="997" y="117"/>
                  </a:lnTo>
                  <a:lnTo>
                    <a:pt x="973" y="101"/>
                  </a:lnTo>
                  <a:lnTo>
                    <a:pt x="947" y="86"/>
                  </a:lnTo>
                  <a:lnTo>
                    <a:pt x="921" y="72"/>
                  </a:lnTo>
                  <a:lnTo>
                    <a:pt x="894" y="59"/>
                  </a:lnTo>
                  <a:lnTo>
                    <a:pt x="866" y="47"/>
                  </a:lnTo>
                  <a:lnTo>
                    <a:pt x="838" y="36"/>
                  </a:lnTo>
                  <a:lnTo>
                    <a:pt x="809" y="26"/>
                  </a:lnTo>
                  <a:lnTo>
                    <a:pt x="780" y="19"/>
                  </a:lnTo>
                  <a:lnTo>
                    <a:pt x="749" y="12"/>
                  </a:lnTo>
                  <a:lnTo>
                    <a:pt x="719" y="7"/>
                  </a:lnTo>
                  <a:lnTo>
                    <a:pt x="688" y="3"/>
                  </a:lnTo>
                  <a:lnTo>
                    <a:pt x="656" y="1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6B83B2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74" name="Freeform 996"/>
            <p:cNvSpPr>
              <a:spLocks/>
            </p:cNvSpPr>
            <p:nvPr/>
          </p:nvSpPr>
          <p:spPr bwMode="auto">
            <a:xfrm>
              <a:off x="4634478" y="301521"/>
              <a:ext cx="426099" cy="283939"/>
            </a:xfrm>
            <a:custGeom>
              <a:avLst/>
              <a:gdLst>
                <a:gd name="T0" fmla="*/ 1071 w 1071"/>
                <a:gd name="T1" fmla="*/ 236 h 715"/>
                <a:gd name="T2" fmla="*/ 1065 w 1071"/>
                <a:gd name="T3" fmla="*/ 288 h 715"/>
                <a:gd name="T4" fmla="*/ 1055 w 1071"/>
                <a:gd name="T5" fmla="*/ 336 h 715"/>
                <a:gd name="T6" fmla="*/ 1038 w 1071"/>
                <a:gd name="T7" fmla="*/ 384 h 715"/>
                <a:gd name="T8" fmla="*/ 1018 w 1071"/>
                <a:gd name="T9" fmla="*/ 429 h 715"/>
                <a:gd name="T10" fmla="*/ 993 w 1071"/>
                <a:gd name="T11" fmla="*/ 472 h 715"/>
                <a:gd name="T12" fmla="*/ 964 w 1071"/>
                <a:gd name="T13" fmla="*/ 513 h 715"/>
                <a:gd name="T14" fmla="*/ 932 w 1071"/>
                <a:gd name="T15" fmla="*/ 550 h 715"/>
                <a:gd name="T16" fmla="*/ 895 w 1071"/>
                <a:gd name="T17" fmla="*/ 585 h 715"/>
                <a:gd name="T18" fmla="*/ 856 w 1071"/>
                <a:gd name="T19" fmla="*/ 616 h 715"/>
                <a:gd name="T20" fmla="*/ 813 w 1071"/>
                <a:gd name="T21" fmla="*/ 643 h 715"/>
                <a:gd name="T22" fmla="*/ 767 w 1071"/>
                <a:gd name="T23" fmla="*/ 666 h 715"/>
                <a:gd name="T24" fmla="*/ 719 w 1071"/>
                <a:gd name="T25" fmla="*/ 685 h 715"/>
                <a:gd name="T26" fmla="*/ 669 w 1071"/>
                <a:gd name="T27" fmla="*/ 700 h 715"/>
                <a:gd name="T28" fmla="*/ 616 w 1071"/>
                <a:gd name="T29" fmla="*/ 710 h 715"/>
                <a:gd name="T30" fmla="*/ 562 w 1071"/>
                <a:gd name="T31" fmla="*/ 715 h 715"/>
                <a:gd name="T32" fmla="*/ 507 w 1071"/>
                <a:gd name="T33" fmla="*/ 715 h 715"/>
                <a:gd name="T34" fmla="*/ 453 w 1071"/>
                <a:gd name="T35" fmla="*/ 710 h 715"/>
                <a:gd name="T36" fmla="*/ 401 w 1071"/>
                <a:gd name="T37" fmla="*/ 700 h 715"/>
                <a:gd name="T38" fmla="*/ 351 w 1071"/>
                <a:gd name="T39" fmla="*/ 685 h 715"/>
                <a:gd name="T40" fmla="*/ 302 w 1071"/>
                <a:gd name="T41" fmla="*/ 666 h 715"/>
                <a:gd name="T42" fmla="*/ 257 w 1071"/>
                <a:gd name="T43" fmla="*/ 643 h 715"/>
                <a:gd name="T44" fmla="*/ 215 w 1071"/>
                <a:gd name="T45" fmla="*/ 616 h 715"/>
                <a:gd name="T46" fmla="*/ 175 w 1071"/>
                <a:gd name="T47" fmla="*/ 585 h 715"/>
                <a:gd name="T48" fmla="*/ 138 w 1071"/>
                <a:gd name="T49" fmla="*/ 550 h 715"/>
                <a:gd name="T50" fmla="*/ 105 w 1071"/>
                <a:gd name="T51" fmla="*/ 513 h 715"/>
                <a:gd name="T52" fmla="*/ 76 w 1071"/>
                <a:gd name="T53" fmla="*/ 472 h 715"/>
                <a:gd name="T54" fmla="*/ 51 w 1071"/>
                <a:gd name="T55" fmla="*/ 429 h 715"/>
                <a:gd name="T56" fmla="*/ 32 w 1071"/>
                <a:gd name="T57" fmla="*/ 384 h 715"/>
                <a:gd name="T58" fmla="*/ 16 w 1071"/>
                <a:gd name="T59" fmla="*/ 336 h 715"/>
                <a:gd name="T60" fmla="*/ 5 w 1071"/>
                <a:gd name="T61" fmla="*/ 288 h 715"/>
                <a:gd name="T62" fmla="*/ 0 w 1071"/>
                <a:gd name="T63" fmla="*/ 236 h 715"/>
                <a:gd name="T64" fmla="*/ 3 w 1071"/>
                <a:gd name="T65" fmla="*/ 185 h 715"/>
                <a:gd name="T66" fmla="*/ 26 w 1071"/>
                <a:gd name="T67" fmla="*/ 138 h 715"/>
                <a:gd name="T68" fmla="*/ 70 w 1071"/>
                <a:gd name="T69" fmla="*/ 100 h 715"/>
                <a:gd name="T70" fmla="*/ 130 w 1071"/>
                <a:gd name="T71" fmla="*/ 67 h 715"/>
                <a:gd name="T72" fmla="*/ 206 w 1071"/>
                <a:gd name="T73" fmla="*/ 41 h 715"/>
                <a:gd name="T74" fmla="*/ 292 w 1071"/>
                <a:gd name="T75" fmla="*/ 21 h 715"/>
                <a:gd name="T76" fmla="*/ 386 w 1071"/>
                <a:gd name="T77" fmla="*/ 8 h 715"/>
                <a:gd name="T78" fmla="*/ 486 w 1071"/>
                <a:gd name="T79" fmla="*/ 1 h 715"/>
                <a:gd name="T80" fmla="*/ 585 w 1071"/>
                <a:gd name="T81" fmla="*/ 1 h 715"/>
                <a:gd name="T82" fmla="*/ 684 w 1071"/>
                <a:gd name="T83" fmla="*/ 8 h 715"/>
                <a:gd name="T84" fmla="*/ 778 w 1071"/>
                <a:gd name="T85" fmla="*/ 21 h 715"/>
                <a:gd name="T86" fmla="*/ 865 w 1071"/>
                <a:gd name="T87" fmla="*/ 41 h 715"/>
                <a:gd name="T88" fmla="*/ 940 w 1071"/>
                <a:gd name="T89" fmla="*/ 67 h 715"/>
                <a:gd name="T90" fmla="*/ 1001 w 1071"/>
                <a:gd name="T91" fmla="*/ 100 h 715"/>
                <a:gd name="T92" fmla="*/ 1045 w 1071"/>
                <a:gd name="T93" fmla="*/ 138 h 715"/>
                <a:gd name="T94" fmla="*/ 1068 w 1071"/>
                <a:gd name="T95" fmla="*/ 185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71" h="715">
                  <a:moveTo>
                    <a:pt x="1071" y="210"/>
                  </a:moveTo>
                  <a:lnTo>
                    <a:pt x="1071" y="236"/>
                  </a:lnTo>
                  <a:lnTo>
                    <a:pt x="1069" y="262"/>
                  </a:lnTo>
                  <a:lnTo>
                    <a:pt x="1065" y="288"/>
                  </a:lnTo>
                  <a:lnTo>
                    <a:pt x="1060" y="312"/>
                  </a:lnTo>
                  <a:lnTo>
                    <a:pt x="1055" y="336"/>
                  </a:lnTo>
                  <a:lnTo>
                    <a:pt x="1047" y="361"/>
                  </a:lnTo>
                  <a:lnTo>
                    <a:pt x="1038" y="384"/>
                  </a:lnTo>
                  <a:lnTo>
                    <a:pt x="1029" y="407"/>
                  </a:lnTo>
                  <a:lnTo>
                    <a:pt x="1018" y="429"/>
                  </a:lnTo>
                  <a:lnTo>
                    <a:pt x="1006" y="452"/>
                  </a:lnTo>
                  <a:lnTo>
                    <a:pt x="993" y="472"/>
                  </a:lnTo>
                  <a:lnTo>
                    <a:pt x="979" y="493"/>
                  </a:lnTo>
                  <a:lnTo>
                    <a:pt x="964" y="513"/>
                  </a:lnTo>
                  <a:lnTo>
                    <a:pt x="949" y="532"/>
                  </a:lnTo>
                  <a:lnTo>
                    <a:pt x="932" y="550"/>
                  </a:lnTo>
                  <a:lnTo>
                    <a:pt x="914" y="567"/>
                  </a:lnTo>
                  <a:lnTo>
                    <a:pt x="895" y="585"/>
                  </a:lnTo>
                  <a:lnTo>
                    <a:pt x="875" y="601"/>
                  </a:lnTo>
                  <a:lnTo>
                    <a:pt x="856" y="616"/>
                  </a:lnTo>
                  <a:lnTo>
                    <a:pt x="834" y="630"/>
                  </a:lnTo>
                  <a:lnTo>
                    <a:pt x="813" y="643"/>
                  </a:lnTo>
                  <a:lnTo>
                    <a:pt x="790" y="655"/>
                  </a:lnTo>
                  <a:lnTo>
                    <a:pt x="767" y="666"/>
                  </a:lnTo>
                  <a:lnTo>
                    <a:pt x="744" y="676"/>
                  </a:lnTo>
                  <a:lnTo>
                    <a:pt x="719" y="685"/>
                  </a:lnTo>
                  <a:lnTo>
                    <a:pt x="694" y="693"/>
                  </a:lnTo>
                  <a:lnTo>
                    <a:pt x="669" y="700"/>
                  </a:lnTo>
                  <a:lnTo>
                    <a:pt x="643" y="705"/>
                  </a:lnTo>
                  <a:lnTo>
                    <a:pt x="616" y="710"/>
                  </a:lnTo>
                  <a:lnTo>
                    <a:pt x="590" y="713"/>
                  </a:lnTo>
                  <a:lnTo>
                    <a:pt x="562" y="715"/>
                  </a:lnTo>
                  <a:lnTo>
                    <a:pt x="535" y="715"/>
                  </a:lnTo>
                  <a:lnTo>
                    <a:pt x="507" y="715"/>
                  </a:lnTo>
                  <a:lnTo>
                    <a:pt x="480" y="713"/>
                  </a:lnTo>
                  <a:lnTo>
                    <a:pt x="453" y="710"/>
                  </a:lnTo>
                  <a:lnTo>
                    <a:pt x="427" y="705"/>
                  </a:lnTo>
                  <a:lnTo>
                    <a:pt x="401" y="700"/>
                  </a:lnTo>
                  <a:lnTo>
                    <a:pt x="375" y="693"/>
                  </a:lnTo>
                  <a:lnTo>
                    <a:pt x="351" y="685"/>
                  </a:lnTo>
                  <a:lnTo>
                    <a:pt x="326" y="676"/>
                  </a:lnTo>
                  <a:lnTo>
                    <a:pt x="302" y="666"/>
                  </a:lnTo>
                  <a:lnTo>
                    <a:pt x="279" y="655"/>
                  </a:lnTo>
                  <a:lnTo>
                    <a:pt x="257" y="643"/>
                  </a:lnTo>
                  <a:lnTo>
                    <a:pt x="235" y="630"/>
                  </a:lnTo>
                  <a:lnTo>
                    <a:pt x="215" y="616"/>
                  </a:lnTo>
                  <a:lnTo>
                    <a:pt x="194" y="601"/>
                  </a:lnTo>
                  <a:lnTo>
                    <a:pt x="175" y="585"/>
                  </a:lnTo>
                  <a:lnTo>
                    <a:pt x="156" y="567"/>
                  </a:lnTo>
                  <a:lnTo>
                    <a:pt x="138" y="550"/>
                  </a:lnTo>
                  <a:lnTo>
                    <a:pt x="122" y="532"/>
                  </a:lnTo>
                  <a:lnTo>
                    <a:pt x="105" y="513"/>
                  </a:lnTo>
                  <a:lnTo>
                    <a:pt x="90" y="493"/>
                  </a:lnTo>
                  <a:lnTo>
                    <a:pt x="76" y="472"/>
                  </a:lnTo>
                  <a:lnTo>
                    <a:pt x="63" y="452"/>
                  </a:lnTo>
                  <a:lnTo>
                    <a:pt x="51" y="429"/>
                  </a:lnTo>
                  <a:lnTo>
                    <a:pt x="42" y="407"/>
                  </a:lnTo>
                  <a:lnTo>
                    <a:pt x="32" y="384"/>
                  </a:lnTo>
                  <a:lnTo>
                    <a:pt x="23" y="361"/>
                  </a:lnTo>
                  <a:lnTo>
                    <a:pt x="16" y="336"/>
                  </a:lnTo>
                  <a:lnTo>
                    <a:pt x="10" y="312"/>
                  </a:lnTo>
                  <a:lnTo>
                    <a:pt x="5" y="288"/>
                  </a:lnTo>
                  <a:lnTo>
                    <a:pt x="2" y="262"/>
                  </a:lnTo>
                  <a:lnTo>
                    <a:pt x="0" y="236"/>
                  </a:lnTo>
                  <a:lnTo>
                    <a:pt x="0" y="210"/>
                  </a:lnTo>
                  <a:lnTo>
                    <a:pt x="3" y="185"/>
                  </a:lnTo>
                  <a:lnTo>
                    <a:pt x="12" y="161"/>
                  </a:lnTo>
                  <a:lnTo>
                    <a:pt x="26" y="138"/>
                  </a:lnTo>
                  <a:lnTo>
                    <a:pt x="45" y="118"/>
                  </a:lnTo>
                  <a:lnTo>
                    <a:pt x="70" y="100"/>
                  </a:lnTo>
                  <a:lnTo>
                    <a:pt x="98" y="82"/>
                  </a:lnTo>
                  <a:lnTo>
                    <a:pt x="130" y="67"/>
                  </a:lnTo>
                  <a:lnTo>
                    <a:pt x="167" y="53"/>
                  </a:lnTo>
                  <a:lnTo>
                    <a:pt x="206" y="41"/>
                  </a:lnTo>
                  <a:lnTo>
                    <a:pt x="248" y="30"/>
                  </a:lnTo>
                  <a:lnTo>
                    <a:pt x="292" y="21"/>
                  </a:lnTo>
                  <a:lnTo>
                    <a:pt x="339" y="14"/>
                  </a:lnTo>
                  <a:lnTo>
                    <a:pt x="386" y="8"/>
                  </a:lnTo>
                  <a:lnTo>
                    <a:pt x="435" y="3"/>
                  </a:lnTo>
                  <a:lnTo>
                    <a:pt x="486" y="1"/>
                  </a:lnTo>
                  <a:lnTo>
                    <a:pt x="535" y="0"/>
                  </a:lnTo>
                  <a:lnTo>
                    <a:pt x="585" y="1"/>
                  </a:lnTo>
                  <a:lnTo>
                    <a:pt x="636" y="3"/>
                  </a:lnTo>
                  <a:lnTo>
                    <a:pt x="684" y="8"/>
                  </a:lnTo>
                  <a:lnTo>
                    <a:pt x="732" y="14"/>
                  </a:lnTo>
                  <a:lnTo>
                    <a:pt x="778" y="21"/>
                  </a:lnTo>
                  <a:lnTo>
                    <a:pt x="823" y="30"/>
                  </a:lnTo>
                  <a:lnTo>
                    <a:pt x="865" y="41"/>
                  </a:lnTo>
                  <a:lnTo>
                    <a:pt x="904" y="53"/>
                  </a:lnTo>
                  <a:lnTo>
                    <a:pt x="940" y="67"/>
                  </a:lnTo>
                  <a:lnTo>
                    <a:pt x="973" y="82"/>
                  </a:lnTo>
                  <a:lnTo>
                    <a:pt x="1001" y="100"/>
                  </a:lnTo>
                  <a:lnTo>
                    <a:pt x="1026" y="118"/>
                  </a:lnTo>
                  <a:lnTo>
                    <a:pt x="1045" y="138"/>
                  </a:lnTo>
                  <a:lnTo>
                    <a:pt x="1059" y="161"/>
                  </a:lnTo>
                  <a:lnTo>
                    <a:pt x="1068" y="185"/>
                  </a:lnTo>
                  <a:lnTo>
                    <a:pt x="1071" y="210"/>
                  </a:lnTo>
                  <a:close/>
                </a:path>
              </a:pathLst>
            </a:custGeom>
            <a:solidFill>
              <a:srgbClr val="4D5B81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75" name="Freeform 997"/>
            <p:cNvSpPr>
              <a:spLocks/>
            </p:cNvSpPr>
            <p:nvPr/>
          </p:nvSpPr>
          <p:spPr bwMode="auto">
            <a:xfrm>
              <a:off x="4600046" y="278966"/>
              <a:ext cx="494964" cy="224232"/>
            </a:xfrm>
            <a:custGeom>
              <a:avLst/>
              <a:gdLst>
                <a:gd name="T0" fmla="*/ 1218 w 1247"/>
                <a:gd name="T1" fmla="*/ 116 h 565"/>
                <a:gd name="T2" fmla="*/ 1223 w 1247"/>
                <a:gd name="T3" fmla="*/ 137 h 565"/>
                <a:gd name="T4" fmla="*/ 1226 w 1247"/>
                <a:gd name="T5" fmla="*/ 138 h 565"/>
                <a:gd name="T6" fmla="*/ 1234 w 1247"/>
                <a:gd name="T7" fmla="*/ 130 h 565"/>
                <a:gd name="T8" fmla="*/ 1240 w 1247"/>
                <a:gd name="T9" fmla="*/ 127 h 565"/>
                <a:gd name="T10" fmla="*/ 1244 w 1247"/>
                <a:gd name="T11" fmla="*/ 138 h 565"/>
                <a:gd name="T12" fmla="*/ 1247 w 1247"/>
                <a:gd name="T13" fmla="*/ 195 h 565"/>
                <a:gd name="T14" fmla="*/ 1247 w 1247"/>
                <a:gd name="T15" fmla="*/ 260 h 565"/>
                <a:gd name="T16" fmla="*/ 1247 w 1247"/>
                <a:gd name="T17" fmla="*/ 220 h 565"/>
                <a:gd name="T18" fmla="*/ 1246 w 1247"/>
                <a:gd name="T19" fmla="*/ 244 h 565"/>
                <a:gd name="T20" fmla="*/ 1234 w 1247"/>
                <a:gd name="T21" fmla="*/ 293 h 565"/>
                <a:gd name="T22" fmla="*/ 1212 w 1247"/>
                <a:gd name="T23" fmla="*/ 339 h 565"/>
                <a:gd name="T24" fmla="*/ 1175 w 1247"/>
                <a:gd name="T25" fmla="*/ 384 h 565"/>
                <a:gd name="T26" fmla="*/ 1126 w 1247"/>
                <a:gd name="T27" fmla="*/ 427 h 565"/>
                <a:gd name="T28" fmla="*/ 1066 w 1247"/>
                <a:gd name="T29" fmla="*/ 465 h 565"/>
                <a:gd name="T30" fmla="*/ 995 w 1247"/>
                <a:gd name="T31" fmla="*/ 499 h 565"/>
                <a:gd name="T32" fmla="*/ 916 w 1247"/>
                <a:gd name="T33" fmla="*/ 526 h 565"/>
                <a:gd name="T34" fmla="*/ 832 w 1247"/>
                <a:gd name="T35" fmla="*/ 546 h 565"/>
                <a:gd name="T36" fmla="*/ 745 w 1247"/>
                <a:gd name="T37" fmla="*/ 558 h 565"/>
                <a:gd name="T38" fmla="*/ 656 w 1247"/>
                <a:gd name="T39" fmla="*/ 565 h 565"/>
                <a:gd name="T40" fmla="*/ 566 w 1247"/>
                <a:gd name="T41" fmla="*/ 564 h 565"/>
                <a:gd name="T42" fmla="*/ 477 w 1247"/>
                <a:gd name="T43" fmla="*/ 555 h 565"/>
                <a:gd name="T44" fmla="*/ 391 w 1247"/>
                <a:gd name="T45" fmla="*/ 540 h 565"/>
                <a:gd name="T46" fmla="*/ 309 w 1247"/>
                <a:gd name="T47" fmla="*/ 518 h 565"/>
                <a:gd name="T48" fmla="*/ 232 w 1247"/>
                <a:gd name="T49" fmla="*/ 489 h 565"/>
                <a:gd name="T50" fmla="*/ 162 w 1247"/>
                <a:gd name="T51" fmla="*/ 454 h 565"/>
                <a:gd name="T52" fmla="*/ 105 w 1247"/>
                <a:gd name="T53" fmla="*/ 413 h 565"/>
                <a:gd name="T54" fmla="*/ 60 w 1247"/>
                <a:gd name="T55" fmla="*/ 368 h 565"/>
                <a:gd name="T56" fmla="*/ 26 w 1247"/>
                <a:gd name="T57" fmla="*/ 322 h 565"/>
                <a:gd name="T58" fmla="*/ 7 w 1247"/>
                <a:gd name="T59" fmla="*/ 273 h 565"/>
                <a:gd name="T60" fmla="*/ 0 w 1247"/>
                <a:gd name="T61" fmla="*/ 224 h 565"/>
                <a:gd name="T62" fmla="*/ 1 w 1247"/>
                <a:gd name="T63" fmla="*/ 206 h 565"/>
                <a:gd name="T64" fmla="*/ 1 w 1247"/>
                <a:gd name="T65" fmla="*/ 139 h 565"/>
                <a:gd name="T66" fmla="*/ 2 w 1247"/>
                <a:gd name="T67" fmla="*/ 36 h 565"/>
                <a:gd name="T68" fmla="*/ 7 w 1247"/>
                <a:gd name="T69" fmla="*/ 2 h 565"/>
                <a:gd name="T70" fmla="*/ 11 w 1247"/>
                <a:gd name="T71" fmla="*/ 0 h 565"/>
                <a:gd name="T72" fmla="*/ 17 w 1247"/>
                <a:gd name="T73" fmla="*/ 12 h 565"/>
                <a:gd name="T74" fmla="*/ 33 w 1247"/>
                <a:gd name="T75" fmla="*/ 60 h 565"/>
                <a:gd name="T76" fmla="*/ 37 w 1247"/>
                <a:gd name="T77" fmla="*/ 99 h 565"/>
                <a:gd name="T78" fmla="*/ 55 w 1247"/>
                <a:gd name="T79" fmla="*/ 148 h 565"/>
                <a:gd name="T80" fmla="*/ 88 w 1247"/>
                <a:gd name="T81" fmla="*/ 194 h 565"/>
                <a:gd name="T82" fmla="*/ 133 w 1247"/>
                <a:gd name="T83" fmla="*/ 239 h 565"/>
                <a:gd name="T84" fmla="*/ 191 w 1247"/>
                <a:gd name="T85" fmla="*/ 280 h 565"/>
                <a:gd name="T86" fmla="*/ 257 w 1247"/>
                <a:gd name="T87" fmla="*/ 316 h 565"/>
                <a:gd name="T88" fmla="*/ 324 w 1247"/>
                <a:gd name="T89" fmla="*/ 345 h 565"/>
                <a:gd name="T90" fmla="*/ 393 w 1247"/>
                <a:gd name="T91" fmla="*/ 365 h 565"/>
                <a:gd name="T92" fmla="*/ 464 w 1247"/>
                <a:gd name="T93" fmla="*/ 378 h 565"/>
                <a:gd name="T94" fmla="*/ 562 w 1247"/>
                <a:gd name="T95" fmla="*/ 388 h 565"/>
                <a:gd name="T96" fmla="*/ 664 w 1247"/>
                <a:gd name="T97" fmla="*/ 389 h 565"/>
                <a:gd name="T98" fmla="*/ 744 w 1247"/>
                <a:gd name="T99" fmla="*/ 383 h 565"/>
                <a:gd name="T100" fmla="*/ 824 w 1247"/>
                <a:gd name="T101" fmla="*/ 372 h 565"/>
                <a:gd name="T102" fmla="*/ 902 w 1247"/>
                <a:gd name="T103" fmla="*/ 352 h 565"/>
                <a:gd name="T104" fmla="*/ 977 w 1247"/>
                <a:gd name="T105" fmla="*/ 324 h 565"/>
                <a:gd name="T106" fmla="*/ 1048 w 1247"/>
                <a:gd name="T107" fmla="*/ 288 h 565"/>
                <a:gd name="T108" fmla="*/ 1107 w 1247"/>
                <a:gd name="T109" fmla="*/ 249 h 565"/>
                <a:gd name="T110" fmla="*/ 1153 w 1247"/>
                <a:gd name="T111" fmla="*/ 208 h 565"/>
                <a:gd name="T112" fmla="*/ 1188 w 1247"/>
                <a:gd name="T113" fmla="*/ 164 h 565"/>
                <a:gd name="T114" fmla="*/ 1210 w 1247"/>
                <a:gd name="T115" fmla="*/ 119 h 565"/>
                <a:gd name="T116" fmla="*/ 1217 w 1247"/>
                <a:gd name="T117" fmla="*/ 7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47" h="565">
                  <a:moveTo>
                    <a:pt x="1217" y="70"/>
                  </a:moveTo>
                  <a:lnTo>
                    <a:pt x="1217" y="96"/>
                  </a:lnTo>
                  <a:lnTo>
                    <a:pt x="1218" y="116"/>
                  </a:lnTo>
                  <a:lnTo>
                    <a:pt x="1219" y="127"/>
                  </a:lnTo>
                  <a:lnTo>
                    <a:pt x="1221" y="135"/>
                  </a:lnTo>
                  <a:lnTo>
                    <a:pt x="1223" y="137"/>
                  </a:lnTo>
                  <a:lnTo>
                    <a:pt x="1224" y="138"/>
                  </a:lnTo>
                  <a:lnTo>
                    <a:pt x="1225" y="138"/>
                  </a:lnTo>
                  <a:lnTo>
                    <a:pt x="1226" y="138"/>
                  </a:lnTo>
                  <a:lnTo>
                    <a:pt x="1229" y="136"/>
                  </a:lnTo>
                  <a:lnTo>
                    <a:pt x="1232" y="133"/>
                  </a:lnTo>
                  <a:lnTo>
                    <a:pt x="1234" y="130"/>
                  </a:lnTo>
                  <a:lnTo>
                    <a:pt x="1238" y="127"/>
                  </a:lnTo>
                  <a:lnTo>
                    <a:pt x="1239" y="127"/>
                  </a:lnTo>
                  <a:lnTo>
                    <a:pt x="1240" y="127"/>
                  </a:lnTo>
                  <a:lnTo>
                    <a:pt x="1241" y="129"/>
                  </a:lnTo>
                  <a:lnTo>
                    <a:pt x="1242" y="131"/>
                  </a:lnTo>
                  <a:lnTo>
                    <a:pt x="1244" y="138"/>
                  </a:lnTo>
                  <a:lnTo>
                    <a:pt x="1245" y="150"/>
                  </a:lnTo>
                  <a:lnTo>
                    <a:pt x="1246" y="170"/>
                  </a:lnTo>
                  <a:lnTo>
                    <a:pt x="1247" y="195"/>
                  </a:lnTo>
                  <a:lnTo>
                    <a:pt x="1247" y="241"/>
                  </a:lnTo>
                  <a:lnTo>
                    <a:pt x="1247" y="259"/>
                  </a:lnTo>
                  <a:lnTo>
                    <a:pt x="1247" y="260"/>
                  </a:lnTo>
                  <a:lnTo>
                    <a:pt x="1247" y="249"/>
                  </a:lnTo>
                  <a:lnTo>
                    <a:pt x="1247" y="233"/>
                  </a:lnTo>
                  <a:lnTo>
                    <a:pt x="1247" y="220"/>
                  </a:lnTo>
                  <a:lnTo>
                    <a:pt x="1247" y="216"/>
                  </a:lnTo>
                  <a:lnTo>
                    <a:pt x="1247" y="228"/>
                  </a:lnTo>
                  <a:lnTo>
                    <a:pt x="1246" y="244"/>
                  </a:lnTo>
                  <a:lnTo>
                    <a:pt x="1244" y="260"/>
                  </a:lnTo>
                  <a:lnTo>
                    <a:pt x="1240" y="276"/>
                  </a:lnTo>
                  <a:lnTo>
                    <a:pt x="1234" y="293"/>
                  </a:lnTo>
                  <a:lnTo>
                    <a:pt x="1228" y="308"/>
                  </a:lnTo>
                  <a:lnTo>
                    <a:pt x="1220" y="324"/>
                  </a:lnTo>
                  <a:lnTo>
                    <a:pt x="1212" y="339"/>
                  </a:lnTo>
                  <a:lnTo>
                    <a:pt x="1201" y="354"/>
                  </a:lnTo>
                  <a:lnTo>
                    <a:pt x="1189" y="369"/>
                  </a:lnTo>
                  <a:lnTo>
                    <a:pt x="1175" y="384"/>
                  </a:lnTo>
                  <a:lnTo>
                    <a:pt x="1161" y="399"/>
                  </a:lnTo>
                  <a:lnTo>
                    <a:pt x="1145" y="414"/>
                  </a:lnTo>
                  <a:lnTo>
                    <a:pt x="1126" y="427"/>
                  </a:lnTo>
                  <a:lnTo>
                    <a:pt x="1108" y="441"/>
                  </a:lnTo>
                  <a:lnTo>
                    <a:pt x="1088" y="454"/>
                  </a:lnTo>
                  <a:lnTo>
                    <a:pt x="1066" y="465"/>
                  </a:lnTo>
                  <a:lnTo>
                    <a:pt x="1043" y="477"/>
                  </a:lnTo>
                  <a:lnTo>
                    <a:pt x="1018" y="489"/>
                  </a:lnTo>
                  <a:lnTo>
                    <a:pt x="995" y="499"/>
                  </a:lnTo>
                  <a:lnTo>
                    <a:pt x="969" y="509"/>
                  </a:lnTo>
                  <a:lnTo>
                    <a:pt x="943" y="518"/>
                  </a:lnTo>
                  <a:lnTo>
                    <a:pt x="916" y="526"/>
                  </a:lnTo>
                  <a:lnTo>
                    <a:pt x="888" y="534"/>
                  </a:lnTo>
                  <a:lnTo>
                    <a:pt x="861" y="540"/>
                  </a:lnTo>
                  <a:lnTo>
                    <a:pt x="832" y="546"/>
                  </a:lnTo>
                  <a:lnTo>
                    <a:pt x="804" y="551"/>
                  </a:lnTo>
                  <a:lnTo>
                    <a:pt x="774" y="555"/>
                  </a:lnTo>
                  <a:lnTo>
                    <a:pt x="745" y="558"/>
                  </a:lnTo>
                  <a:lnTo>
                    <a:pt x="715" y="562"/>
                  </a:lnTo>
                  <a:lnTo>
                    <a:pt x="686" y="564"/>
                  </a:lnTo>
                  <a:lnTo>
                    <a:pt x="656" y="565"/>
                  </a:lnTo>
                  <a:lnTo>
                    <a:pt x="626" y="565"/>
                  </a:lnTo>
                  <a:lnTo>
                    <a:pt x="596" y="565"/>
                  </a:lnTo>
                  <a:lnTo>
                    <a:pt x="566" y="564"/>
                  </a:lnTo>
                  <a:lnTo>
                    <a:pt x="537" y="562"/>
                  </a:lnTo>
                  <a:lnTo>
                    <a:pt x="507" y="558"/>
                  </a:lnTo>
                  <a:lnTo>
                    <a:pt x="477" y="555"/>
                  </a:lnTo>
                  <a:lnTo>
                    <a:pt x="448" y="551"/>
                  </a:lnTo>
                  <a:lnTo>
                    <a:pt x="420" y="546"/>
                  </a:lnTo>
                  <a:lnTo>
                    <a:pt x="391" y="540"/>
                  </a:lnTo>
                  <a:lnTo>
                    <a:pt x="363" y="534"/>
                  </a:lnTo>
                  <a:lnTo>
                    <a:pt x="336" y="526"/>
                  </a:lnTo>
                  <a:lnTo>
                    <a:pt x="309" y="518"/>
                  </a:lnTo>
                  <a:lnTo>
                    <a:pt x="283" y="509"/>
                  </a:lnTo>
                  <a:lnTo>
                    <a:pt x="257" y="499"/>
                  </a:lnTo>
                  <a:lnTo>
                    <a:pt x="232" y="489"/>
                  </a:lnTo>
                  <a:lnTo>
                    <a:pt x="209" y="477"/>
                  </a:lnTo>
                  <a:lnTo>
                    <a:pt x="185" y="465"/>
                  </a:lnTo>
                  <a:lnTo>
                    <a:pt x="162" y="454"/>
                  </a:lnTo>
                  <a:lnTo>
                    <a:pt x="142" y="440"/>
                  </a:lnTo>
                  <a:lnTo>
                    <a:pt x="122" y="427"/>
                  </a:lnTo>
                  <a:lnTo>
                    <a:pt x="105" y="413"/>
                  </a:lnTo>
                  <a:lnTo>
                    <a:pt x="88" y="397"/>
                  </a:lnTo>
                  <a:lnTo>
                    <a:pt x="72" y="383"/>
                  </a:lnTo>
                  <a:lnTo>
                    <a:pt x="60" y="368"/>
                  </a:lnTo>
                  <a:lnTo>
                    <a:pt x="47" y="353"/>
                  </a:lnTo>
                  <a:lnTo>
                    <a:pt x="36" y="337"/>
                  </a:lnTo>
                  <a:lnTo>
                    <a:pt x="26" y="322"/>
                  </a:lnTo>
                  <a:lnTo>
                    <a:pt x="18" y="306"/>
                  </a:lnTo>
                  <a:lnTo>
                    <a:pt x="12" y="289"/>
                  </a:lnTo>
                  <a:lnTo>
                    <a:pt x="7" y="273"/>
                  </a:lnTo>
                  <a:lnTo>
                    <a:pt x="3" y="257"/>
                  </a:lnTo>
                  <a:lnTo>
                    <a:pt x="1" y="241"/>
                  </a:lnTo>
                  <a:lnTo>
                    <a:pt x="0" y="224"/>
                  </a:lnTo>
                  <a:lnTo>
                    <a:pt x="0" y="222"/>
                  </a:lnTo>
                  <a:lnTo>
                    <a:pt x="1" y="217"/>
                  </a:lnTo>
                  <a:lnTo>
                    <a:pt x="1" y="206"/>
                  </a:lnTo>
                  <a:lnTo>
                    <a:pt x="1" y="191"/>
                  </a:lnTo>
                  <a:lnTo>
                    <a:pt x="1" y="168"/>
                  </a:lnTo>
                  <a:lnTo>
                    <a:pt x="1" y="139"/>
                  </a:lnTo>
                  <a:lnTo>
                    <a:pt x="2" y="103"/>
                  </a:lnTo>
                  <a:lnTo>
                    <a:pt x="2" y="57"/>
                  </a:lnTo>
                  <a:lnTo>
                    <a:pt x="2" y="36"/>
                  </a:lnTo>
                  <a:lnTo>
                    <a:pt x="3" y="19"/>
                  </a:lnTo>
                  <a:lnTo>
                    <a:pt x="4" y="9"/>
                  </a:lnTo>
                  <a:lnTo>
                    <a:pt x="7" y="2"/>
                  </a:lnTo>
                  <a:lnTo>
                    <a:pt x="8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5" y="5"/>
                  </a:lnTo>
                  <a:lnTo>
                    <a:pt x="17" y="12"/>
                  </a:lnTo>
                  <a:lnTo>
                    <a:pt x="24" y="28"/>
                  </a:lnTo>
                  <a:lnTo>
                    <a:pt x="28" y="46"/>
                  </a:lnTo>
                  <a:lnTo>
                    <a:pt x="33" y="60"/>
                  </a:lnTo>
                  <a:lnTo>
                    <a:pt x="34" y="67"/>
                  </a:lnTo>
                  <a:lnTo>
                    <a:pt x="35" y="83"/>
                  </a:lnTo>
                  <a:lnTo>
                    <a:pt x="37" y="99"/>
                  </a:lnTo>
                  <a:lnTo>
                    <a:pt x="41" y="116"/>
                  </a:lnTo>
                  <a:lnTo>
                    <a:pt x="48" y="132"/>
                  </a:lnTo>
                  <a:lnTo>
                    <a:pt x="55" y="148"/>
                  </a:lnTo>
                  <a:lnTo>
                    <a:pt x="65" y="163"/>
                  </a:lnTo>
                  <a:lnTo>
                    <a:pt x="76" y="179"/>
                  </a:lnTo>
                  <a:lnTo>
                    <a:pt x="88" y="194"/>
                  </a:lnTo>
                  <a:lnTo>
                    <a:pt x="102" y="210"/>
                  </a:lnTo>
                  <a:lnTo>
                    <a:pt x="117" y="224"/>
                  </a:lnTo>
                  <a:lnTo>
                    <a:pt x="133" y="239"/>
                  </a:lnTo>
                  <a:lnTo>
                    <a:pt x="151" y="253"/>
                  </a:lnTo>
                  <a:lnTo>
                    <a:pt x="171" y="267"/>
                  </a:lnTo>
                  <a:lnTo>
                    <a:pt x="191" y="280"/>
                  </a:lnTo>
                  <a:lnTo>
                    <a:pt x="212" y="293"/>
                  </a:lnTo>
                  <a:lnTo>
                    <a:pt x="234" y="306"/>
                  </a:lnTo>
                  <a:lnTo>
                    <a:pt x="257" y="316"/>
                  </a:lnTo>
                  <a:lnTo>
                    <a:pt x="279" y="327"/>
                  </a:lnTo>
                  <a:lnTo>
                    <a:pt x="301" y="337"/>
                  </a:lnTo>
                  <a:lnTo>
                    <a:pt x="324" y="345"/>
                  </a:lnTo>
                  <a:lnTo>
                    <a:pt x="347" y="352"/>
                  </a:lnTo>
                  <a:lnTo>
                    <a:pt x="369" y="360"/>
                  </a:lnTo>
                  <a:lnTo>
                    <a:pt x="393" y="365"/>
                  </a:lnTo>
                  <a:lnTo>
                    <a:pt x="417" y="370"/>
                  </a:lnTo>
                  <a:lnTo>
                    <a:pt x="441" y="375"/>
                  </a:lnTo>
                  <a:lnTo>
                    <a:pt x="464" y="378"/>
                  </a:lnTo>
                  <a:lnTo>
                    <a:pt x="488" y="381"/>
                  </a:lnTo>
                  <a:lnTo>
                    <a:pt x="513" y="384"/>
                  </a:lnTo>
                  <a:lnTo>
                    <a:pt x="562" y="388"/>
                  </a:lnTo>
                  <a:lnTo>
                    <a:pt x="609" y="390"/>
                  </a:lnTo>
                  <a:lnTo>
                    <a:pt x="637" y="389"/>
                  </a:lnTo>
                  <a:lnTo>
                    <a:pt x="664" y="389"/>
                  </a:lnTo>
                  <a:lnTo>
                    <a:pt x="691" y="388"/>
                  </a:lnTo>
                  <a:lnTo>
                    <a:pt x="718" y="386"/>
                  </a:lnTo>
                  <a:lnTo>
                    <a:pt x="744" y="383"/>
                  </a:lnTo>
                  <a:lnTo>
                    <a:pt x="771" y="380"/>
                  </a:lnTo>
                  <a:lnTo>
                    <a:pt x="798" y="376"/>
                  </a:lnTo>
                  <a:lnTo>
                    <a:pt x="824" y="372"/>
                  </a:lnTo>
                  <a:lnTo>
                    <a:pt x="850" y="366"/>
                  </a:lnTo>
                  <a:lnTo>
                    <a:pt x="876" y="360"/>
                  </a:lnTo>
                  <a:lnTo>
                    <a:pt x="902" y="352"/>
                  </a:lnTo>
                  <a:lnTo>
                    <a:pt x="927" y="343"/>
                  </a:lnTo>
                  <a:lnTo>
                    <a:pt x="953" y="335"/>
                  </a:lnTo>
                  <a:lnTo>
                    <a:pt x="977" y="324"/>
                  </a:lnTo>
                  <a:lnTo>
                    <a:pt x="1001" y="313"/>
                  </a:lnTo>
                  <a:lnTo>
                    <a:pt x="1026" y="300"/>
                  </a:lnTo>
                  <a:lnTo>
                    <a:pt x="1048" y="288"/>
                  </a:lnTo>
                  <a:lnTo>
                    <a:pt x="1068" y="275"/>
                  </a:lnTo>
                  <a:lnTo>
                    <a:pt x="1089" y="262"/>
                  </a:lnTo>
                  <a:lnTo>
                    <a:pt x="1107" y="249"/>
                  </a:lnTo>
                  <a:lnTo>
                    <a:pt x="1123" y="235"/>
                  </a:lnTo>
                  <a:lnTo>
                    <a:pt x="1139" y="222"/>
                  </a:lnTo>
                  <a:lnTo>
                    <a:pt x="1153" y="208"/>
                  </a:lnTo>
                  <a:lnTo>
                    <a:pt x="1166" y="193"/>
                  </a:lnTo>
                  <a:lnTo>
                    <a:pt x="1178" y="179"/>
                  </a:lnTo>
                  <a:lnTo>
                    <a:pt x="1188" y="164"/>
                  </a:lnTo>
                  <a:lnTo>
                    <a:pt x="1197" y="149"/>
                  </a:lnTo>
                  <a:lnTo>
                    <a:pt x="1204" y="134"/>
                  </a:lnTo>
                  <a:lnTo>
                    <a:pt x="1210" y="119"/>
                  </a:lnTo>
                  <a:lnTo>
                    <a:pt x="1214" y="103"/>
                  </a:lnTo>
                  <a:lnTo>
                    <a:pt x="1216" y="86"/>
                  </a:lnTo>
                  <a:lnTo>
                    <a:pt x="1217" y="70"/>
                  </a:lnTo>
                  <a:close/>
                </a:path>
              </a:pathLst>
            </a:custGeom>
            <a:solidFill>
              <a:srgbClr val="39417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76" name="Freeform 998"/>
            <p:cNvSpPr>
              <a:spLocks/>
            </p:cNvSpPr>
            <p:nvPr/>
          </p:nvSpPr>
          <p:spPr bwMode="auto">
            <a:xfrm>
              <a:off x="4600046" y="140977"/>
              <a:ext cx="494964" cy="467040"/>
            </a:xfrm>
            <a:custGeom>
              <a:avLst/>
              <a:gdLst>
                <a:gd name="T0" fmla="*/ 560 w 1247"/>
                <a:gd name="T1" fmla="*/ 3 h 1180"/>
                <a:gd name="T2" fmla="*/ 468 w 1247"/>
                <a:gd name="T3" fmla="*/ 19 h 1180"/>
                <a:gd name="T4" fmla="*/ 381 w 1247"/>
                <a:gd name="T5" fmla="*/ 47 h 1180"/>
                <a:gd name="T6" fmla="*/ 300 w 1247"/>
                <a:gd name="T7" fmla="*/ 86 h 1180"/>
                <a:gd name="T8" fmla="*/ 227 w 1247"/>
                <a:gd name="T9" fmla="*/ 135 h 1180"/>
                <a:gd name="T10" fmla="*/ 162 w 1247"/>
                <a:gd name="T11" fmla="*/ 194 h 1180"/>
                <a:gd name="T12" fmla="*/ 107 w 1247"/>
                <a:gd name="T13" fmla="*/ 261 h 1180"/>
                <a:gd name="T14" fmla="*/ 62 w 1247"/>
                <a:gd name="T15" fmla="*/ 334 h 1180"/>
                <a:gd name="T16" fmla="*/ 28 w 1247"/>
                <a:gd name="T17" fmla="*/ 415 h 1180"/>
                <a:gd name="T18" fmla="*/ 8 w 1247"/>
                <a:gd name="T19" fmla="*/ 500 h 1180"/>
                <a:gd name="T20" fmla="*/ 0 w 1247"/>
                <a:gd name="T21" fmla="*/ 590 h 1180"/>
                <a:gd name="T22" fmla="*/ 8 w 1247"/>
                <a:gd name="T23" fmla="*/ 680 h 1180"/>
                <a:gd name="T24" fmla="*/ 28 w 1247"/>
                <a:gd name="T25" fmla="*/ 765 h 1180"/>
                <a:gd name="T26" fmla="*/ 62 w 1247"/>
                <a:gd name="T27" fmla="*/ 846 h 1180"/>
                <a:gd name="T28" fmla="*/ 107 w 1247"/>
                <a:gd name="T29" fmla="*/ 919 h 1180"/>
                <a:gd name="T30" fmla="*/ 162 w 1247"/>
                <a:gd name="T31" fmla="*/ 986 h 1180"/>
                <a:gd name="T32" fmla="*/ 227 w 1247"/>
                <a:gd name="T33" fmla="*/ 1045 h 1180"/>
                <a:gd name="T34" fmla="*/ 300 w 1247"/>
                <a:gd name="T35" fmla="*/ 1094 h 1180"/>
                <a:gd name="T36" fmla="*/ 381 w 1247"/>
                <a:gd name="T37" fmla="*/ 1133 h 1180"/>
                <a:gd name="T38" fmla="*/ 468 w 1247"/>
                <a:gd name="T39" fmla="*/ 1161 h 1180"/>
                <a:gd name="T40" fmla="*/ 560 w 1247"/>
                <a:gd name="T41" fmla="*/ 1176 h 1180"/>
                <a:gd name="T42" fmla="*/ 656 w 1247"/>
                <a:gd name="T43" fmla="*/ 1179 h 1180"/>
                <a:gd name="T44" fmla="*/ 749 w 1247"/>
                <a:gd name="T45" fmla="*/ 1168 h 1180"/>
                <a:gd name="T46" fmla="*/ 838 w 1247"/>
                <a:gd name="T47" fmla="*/ 1144 h 1180"/>
                <a:gd name="T48" fmla="*/ 921 w 1247"/>
                <a:gd name="T49" fmla="*/ 1108 h 1180"/>
                <a:gd name="T50" fmla="*/ 997 w 1247"/>
                <a:gd name="T51" fmla="*/ 1062 h 1180"/>
                <a:gd name="T52" fmla="*/ 1065 w 1247"/>
                <a:gd name="T53" fmla="*/ 1007 h 1180"/>
                <a:gd name="T54" fmla="*/ 1123 w 1247"/>
                <a:gd name="T55" fmla="*/ 943 h 1180"/>
                <a:gd name="T56" fmla="*/ 1172 w 1247"/>
                <a:gd name="T57" fmla="*/ 871 h 1180"/>
                <a:gd name="T58" fmla="*/ 1209 w 1247"/>
                <a:gd name="T59" fmla="*/ 793 h 1180"/>
                <a:gd name="T60" fmla="*/ 1234 w 1247"/>
                <a:gd name="T61" fmla="*/ 709 h 1180"/>
                <a:gd name="T62" fmla="*/ 1246 w 1247"/>
                <a:gd name="T63" fmla="*/ 620 h 1180"/>
                <a:gd name="T64" fmla="*/ 1244 w 1247"/>
                <a:gd name="T65" fmla="*/ 529 h 1180"/>
                <a:gd name="T66" fmla="*/ 1228 w 1247"/>
                <a:gd name="T67" fmla="*/ 443 h 1180"/>
                <a:gd name="T68" fmla="*/ 1199 w 1247"/>
                <a:gd name="T69" fmla="*/ 361 h 1180"/>
                <a:gd name="T70" fmla="*/ 1158 w 1247"/>
                <a:gd name="T71" fmla="*/ 284 h 1180"/>
                <a:gd name="T72" fmla="*/ 1105 w 1247"/>
                <a:gd name="T73" fmla="*/ 215 h 1180"/>
                <a:gd name="T74" fmla="*/ 1043 w 1247"/>
                <a:gd name="T75" fmla="*/ 154 h 1180"/>
                <a:gd name="T76" fmla="*/ 973 w 1247"/>
                <a:gd name="T77" fmla="*/ 101 h 1180"/>
                <a:gd name="T78" fmla="*/ 894 w 1247"/>
                <a:gd name="T79" fmla="*/ 59 h 1180"/>
                <a:gd name="T80" fmla="*/ 809 w 1247"/>
                <a:gd name="T81" fmla="*/ 26 h 1180"/>
                <a:gd name="T82" fmla="*/ 719 w 1247"/>
                <a:gd name="T83" fmla="*/ 7 h 1180"/>
                <a:gd name="T84" fmla="*/ 624 w 1247"/>
                <a:gd name="T85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47" h="1180">
                  <a:moveTo>
                    <a:pt x="624" y="0"/>
                  </a:moveTo>
                  <a:lnTo>
                    <a:pt x="592" y="1"/>
                  </a:lnTo>
                  <a:lnTo>
                    <a:pt x="560" y="3"/>
                  </a:lnTo>
                  <a:lnTo>
                    <a:pt x="529" y="7"/>
                  </a:lnTo>
                  <a:lnTo>
                    <a:pt x="498" y="12"/>
                  </a:lnTo>
                  <a:lnTo>
                    <a:pt x="468" y="19"/>
                  </a:lnTo>
                  <a:lnTo>
                    <a:pt x="438" y="26"/>
                  </a:lnTo>
                  <a:lnTo>
                    <a:pt x="409" y="36"/>
                  </a:lnTo>
                  <a:lnTo>
                    <a:pt x="381" y="47"/>
                  </a:lnTo>
                  <a:lnTo>
                    <a:pt x="353" y="59"/>
                  </a:lnTo>
                  <a:lnTo>
                    <a:pt x="326" y="72"/>
                  </a:lnTo>
                  <a:lnTo>
                    <a:pt x="300" y="86"/>
                  </a:lnTo>
                  <a:lnTo>
                    <a:pt x="275" y="101"/>
                  </a:lnTo>
                  <a:lnTo>
                    <a:pt x="251" y="117"/>
                  </a:lnTo>
                  <a:lnTo>
                    <a:pt x="227" y="135"/>
                  </a:lnTo>
                  <a:lnTo>
                    <a:pt x="204" y="154"/>
                  </a:lnTo>
                  <a:lnTo>
                    <a:pt x="183" y="173"/>
                  </a:lnTo>
                  <a:lnTo>
                    <a:pt x="162" y="194"/>
                  </a:lnTo>
                  <a:lnTo>
                    <a:pt x="143" y="215"/>
                  </a:lnTo>
                  <a:lnTo>
                    <a:pt x="124" y="237"/>
                  </a:lnTo>
                  <a:lnTo>
                    <a:pt x="107" y="261"/>
                  </a:lnTo>
                  <a:lnTo>
                    <a:pt x="91" y="284"/>
                  </a:lnTo>
                  <a:lnTo>
                    <a:pt x="76" y="309"/>
                  </a:lnTo>
                  <a:lnTo>
                    <a:pt x="62" y="334"/>
                  </a:lnTo>
                  <a:lnTo>
                    <a:pt x="50" y="361"/>
                  </a:lnTo>
                  <a:lnTo>
                    <a:pt x="38" y="387"/>
                  </a:lnTo>
                  <a:lnTo>
                    <a:pt x="28" y="415"/>
                  </a:lnTo>
                  <a:lnTo>
                    <a:pt x="19" y="443"/>
                  </a:lnTo>
                  <a:lnTo>
                    <a:pt x="13" y="471"/>
                  </a:lnTo>
                  <a:lnTo>
                    <a:pt x="8" y="500"/>
                  </a:lnTo>
                  <a:lnTo>
                    <a:pt x="3" y="529"/>
                  </a:lnTo>
                  <a:lnTo>
                    <a:pt x="1" y="560"/>
                  </a:lnTo>
                  <a:lnTo>
                    <a:pt x="0" y="590"/>
                  </a:lnTo>
                  <a:lnTo>
                    <a:pt x="1" y="620"/>
                  </a:lnTo>
                  <a:lnTo>
                    <a:pt x="3" y="650"/>
                  </a:lnTo>
                  <a:lnTo>
                    <a:pt x="8" y="680"/>
                  </a:lnTo>
                  <a:lnTo>
                    <a:pt x="13" y="709"/>
                  </a:lnTo>
                  <a:lnTo>
                    <a:pt x="19" y="738"/>
                  </a:lnTo>
                  <a:lnTo>
                    <a:pt x="28" y="765"/>
                  </a:lnTo>
                  <a:lnTo>
                    <a:pt x="38" y="793"/>
                  </a:lnTo>
                  <a:lnTo>
                    <a:pt x="50" y="820"/>
                  </a:lnTo>
                  <a:lnTo>
                    <a:pt x="62" y="846"/>
                  </a:lnTo>
                  <a:lnTo>
                    <a:pt x="76" y="871"/>
                  </a:lnTo>
                  <a:lnTo>
                    <a:pt x="91" y="896"/>
                  </a:lnTo>
                  <a:lnTo>
                    <a:pt x="107" y="919"/>
                  </a:lnTo>
                  <a:lnTo>
                    <a:pt x="124" y="943"/>
                  </a:lnTo>
                  <a:lnTo>
                    <a:pt x="143" y="965"/>
                  </a:lnTo>
                  <a:lnTo>
                    <a:pt x="162" y="986"/>
                  </a:lnTo>
                  <a:lnTo>
                    <a:pt x="183" y="1007"/>
                  </a:lnTo>
                  <a:lnTo>
                    <a:pt x="204" y="1026"/>
                  </a:lnTo>
                  <a:lnTo>
                    <a:pt x="227" y="1045"/>
                  </a:lnTo>
                  <a:lnTo>
                    <a:pt x="251" y="1062"/>
                  </a:lnTo>
                  <a:lnTo>
                    <a:pt x="275" y="1079"/>
                  </a:lnTo>
                  <a:lnTo>
                    <a:pt x="300" y="1094"/>
                  </a:lnTo>
                  <a:lnTo>
                    <a:pt x="326" y="1108"/>
                  </a:lnTo>
                  <a:lnTo>
                    <a:pt x="353" y="1121"/>
                  </a:lnTo>
                  <a:lnTo>
                    <a:pt x="381" y="1133"/>
                  </a:lnTo>
                  <a:lnTo>
                    <a:pt x="409" y="1144"/>
                  </a:lnTo>
                  <a:lnTo>
                    <a:pt x="438" y="1153"/>
                  </a:lnTo>
                  <a:lnTo>
                    <a:pt x="468" y="1161"/>
                  </a:lnTo>
                  <a:lnTo>
                    <a:pt x="498" y="1168"/>
                  </a:lnTo>
                  <a:lnTo>
                    <a:pt x="529" y="1172"/>
                  </a:lnTo>
                  <a:lnTo>
                    <a:pt x="560" y="1176"/>
                  </a:lnTo>
                  <a:lnTo>
                    <a:pt x="592" y="1179"/>
                  </a:lnTo>
                  <a:lnTo>
                    <a:pt x="624" y="1180"/>
                  </a:lnTo>
                  <a:lnTo>
                    <a:pt x="656" y="1179"/>
                  </a:lnTo>
                  <a:lnTo>
                    <a:pt x="688" y="1176"/>
                  </a:lnTo>
                  <a:lnTo>
                    <a:pt x="719" y="1172"/>
                  </a:lnTo>
                  <a:lnTo>
                    <a:pt x="749" y="1168"/>
                  </a:lnTo>
                  <a:lnTo>
                    <a:pt x="780" y="1161"/>
                  </a:lnTo>
                  <a:lnTo>
                    <a:pt x="809" y="1153"/>
                  </a:lnTo>
                  <a:lnTo>
                    <a:pt x="838" y="1144"/>
                  </a:lnTo>
                  <a:lnTo>
                    <a:pt x="866" y="1133"/>
                  </a:lnTo>
                  <a:lnTo>
                    <a:pt x="894" y="1121"/>
                  </a:lnTo>
                  <a:lnTo>
                    <a:pt x="921" y="1108"/>
                  </a:lnTo>
                  <a:lnTo>
                    <a:pt x="947" y="1094"/>
                  </a:lnTo>
                  <a:lnTo>
                    <a:pt x="973" y="1079"/>
                  </a:lnTo>
                  <a:lnTo>
                    <a:pt x="997" y="1062"/>
                  </a:lnTo>
                  <a:lnTo>
                    <a:pt x="1021" y="1045"/>
                  </a:lnTo>
                  <a:lnTo>
                    <a:pt x="1043" y="1026"/>
                  </a:lnTo>
                  <a:lnTo>
                    <a:pt x="1065" y="1007"/>
                  </a:lnTo>
                  <a:lnTo>
                    <a:pt x="1085" y="986"/>
                  </a:lnTo>
                  <a:lnTo>
                    <a:pt x="1105" y="965"/>
                  </a:lnTo>
                  <a:lnTo>
                    <a:pt x="1123" y="943"/>
                  </a:lnTo>
                  <a:lnTo>
                    <a:pt x="1140" y="919"/>
                  </a:lnTo>
                  <a:lnTo>
                    <a:pt x="1158" y="896"/>
                  </a:lnTo>
                  <a:lnTo>
                    <a:pt x="1172" y="871"/>
                  </a:lnTo>
                  <a:lnTo>
                    <a:pt x="1186" y="846"/>
                  </a:lnTo>
                  <a:lnTo>
                    <a:pt x="1199" y="820"/>
                  </a:lnTo>
                  <a:lnTo>
                    <a:pt x="1209" y="793"/>
                  </a:lnTo>
                  <a:lnTo>
                    <a:pt x="1219" y="765"/>
                  </a:lnTo>
                  <a:lnTo>
                    <a:pt x="1228" y="738"/>
                  </a:lnTo>
                  <a:lnTo>
                    <a:pt x="1234" y="709"/>
                  </a:lnTo>
                  <a:lnTo>
                    <a:pt x="1240" y="680"/>
                  </a:lnTo>
                  <a:lnTo>
                    <a:pt x="1244" y="650"/>
                  </a:lnTo>
                  <a:lnTo>
                    <a:pt x="1246" y="620"/>
                  </a:lnTo>
                  <a:lnTo>
                    <a:pt x="1247" y="590"/>
                  </a:lnTo>
                  <a:lnTo>
                    <a:pt x="1246" y="560"/>
                  </a:lnTo>
                  <a:lnTo>
                    <a:pt x="1244" y="529"/>
                  </a:lnTo>
                  <a:lnTo>
                    <a:pt x="1240" y="500"/>
                  </a:lnTo>
                  <a:lnTo>
                    <a:pt x="1234" y="471"/>
                  </a:lnTo>
                  <a:lnTo>
                    <a:pt x="1228" y="443"/>
                  </a:lnTo>
                  <a:lnTo>
                    <a:pt x="1219" y="415"/>
                  </a:lnTo>
                  <a:lnTo>
                    <a:pt x="1209" y="387"/>
                  </a:lnTo>
                  <a:lnTo>
                    <a:pt x="1199" y="361"/>
                  </a:lnTo>
                  <a:lnTo>
                    <a:pt x="1186" y="334"/>
                  </a:lnTo>
                  <a:lnTo>
                    <a:pt x="1172" y="309"/>
                  </a:lnTo>
                  <a:lnTo>
                    <a:pt x="1158" y="284"/>
                  </a:lnTo>
                  <a:lnTo>
                    <a:pt x="1140" y="261"/>
                  </a:lnTo>
                  <a:lnTo>
                    <a:pt x="1123" y="237"/>
                  </a:lnTo>
                  <a:lnTo>
                    <a:pt x="1105" y="215"/>
                  </a:lnTo>
                  <a:lnTo>
                    <a:pt x="1085" y="194"/>
                  </a:lnTo>
                  <a:lnTo>
                    <a:pt x="1065" y="173"/>
                  </a:lnTo>
                  <a:lnTo>
                    <a:pt x="1043" y="154"/>
                  </a:lnTo>
                  <a:lnTo>
                    <a:pt x="1021" y="135"/>
                  </a:lnTo>
                  <a:lnTo>
                    <a:pt x="997" y="117"/>
                  </a:lnTo>
                  <a:lnTo>
                    <a:pt x="973" y="101"/>
                  </a:lnTo>
                  <a:lnTo>
                    <a:pt x="947" y="86"/>
                  </a:lnTo>
                  <a:lnTo>
                    <a:pt x="921" y="72"/>
                  </a:lnTo>
                  <a:lnTo>
                    <a:pt x="894" y="59"/>
                  </a:lnTo>
                  <a:lnTo>
                    <a:pt x="866" y="47"/>
                  </a:lnTo>
                  <a:lnTo>
                    <a:pt x="838" y="36"/>
                  </a:lnTo>
                  <a:lnTo>
                    <a:pt x="809" y="26"/>
                  </a:lnTo>
                  <a:lnTo>
                    <a:pt x="780" y="19"/>
                  </a:lnTo>
                  <a:lnTo>
                    <a:pt x="749" y="12"/>
                  </a:lnTo>
                  <a:lnTo>
                    <a:pt x="719" y="7"/>
                  </a:lnTo>
                  <a:lnTo>
                    <a:pt x="688" y="3"/>
                  </a:lnTo>
                  <a:lnTo>
                    <a:pt x="656" y="1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6B83B2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77" name="Freeform 999"/>
            <p:cNvSpPr>
              <a:spLocks/>
            </p:cNvSpPr>
            <p:nvPr/>
          </p:nvSpPr>
          <p:spPr bwMode="auto">
            <a:xfrm>
              <a:off x="4634478" y="301521"/>
              <a:ext cx="426099" cy="283939"/>
            </a:xfrm>
            <a:custGeom>
              <a:avLst/>
              <a:gdLst>
                <a:gd name="T0" fmla="*/ 1071 w 1071"/>
                <a:gd name="T1" fmla="*/ 236 h 715"/>
                <a:gd name="T2" fmla="*/ 1065 w 1071"/>
                <a:gd name="T3" fmla="*/ 288 h 715"/>
                <a:gd name="T4" fmla="*/ 1055 w 1071"/>
                <a:gd name="T5" fmla="*/ 336 h 715"/>
                <a:gd name="T6" fmla="*/ 1038 w 1071"/>
                <a:gd name="T7" fmla="*/ 384 h 715"/>
                <a:gd name="T8" fmla="*/ 1018 w 1071"/>
                <a:gd name="T9" fmla="*/ 429 h 715"/>
                <a:gd name="T10" fmla="*/ 993 w 1071"/>
                <a:gd name="T11" fmla="*/ 472 h 715"/>
                <a:gd name="T12" fmla="*/ 964 w 1071"/>
                <a:gd name="T13" fmla="*/ 513 h 715"/>
                <a:gd name="T14" fmla="*/ 932 w 1071"/>
                <a:gd name="T15" fmla="*/ 550 h 715"/>
                <a:gd name="T16" fmla="*/ 895 w 1071"/>
                <a:gd name="T17" fmla="*/ 585 h 715"/>
                <a:gd name="T18" fmla="*/ 856 w 1071"/>
                <a:gd name="T19" fmla="*/ 616 h 715"/>
                <a:gd name="T20" fmla="*/ 813 w 1071"/>
                <a:gd name="T21" fmla="*/ 643 h 715"/>
                <a:gd name="T22" fmla="*/ 767 w 1071"/>
                <a:gd name="T23" fmla="*/ 666 h 715"/>
                <a:gd name="T24" fmla="*/ 719 w 1071"/>
                <a:gd name="T25" fmla="*/ 685 h 715"/>
                <a:gd name="T26" fmla="*/ 669 w 1071"/>
                <a:gd name="T27" fmla="*/ 700 h 715"/>
                <a:gd name="T28" fmla="*/ 616 w 1071"/>
                <a:gd name="T29" fmla="*/ 710 h 715"/>
                <a:gd name="T30" fmla="*/ 562 w 1071"/>
                <a:gd name="T31" fmla="*/ 715 h 715"/>
                <a:gd name="T32" fmla="*/ 507 w 1071"/>
                <a:gd name="T33" fmla="*/ 715 h 715"/>
                <a:gd name="T34" fmla="*/ 453 w 1071"/>
                <a:gd name="T35" fmla="*/ 710 h 715"/>
                <a:gd name="T36" fmla="*/ 401 w 1071"/>
                <a:gd name="T37" fmla="*/ 700 h 715"/>
                <a:gd name="T38" fmla="*/ 351 w 1071"/>
                <a:gd name="T39" fmla="*/ 685 h 715"/>
                <a:gd name="T40" fmla="*/ 302 w 1071"/>
                <a:gd name="T41" fmla="*/ 666 h 715"/>
                <a:gd name="T42" fmla="*/ 257 w 1071"/>
                <a:gd name="T43" fmla="*/ 643 h 715"/>
                <a:gd name="T44" fmla="*/ 215 w 1071"/>
                <a:gd name="T45" fmla="*/ 616 h 715"/>
                <a:gd name="T46" fmla="*/ 175 w 1071"/>
                <a:gd name="T47" fmla="*/ 585 h 715"/>
                <a:gd name="T48" fmla="*/ 138 w 1071"/>
                <a:gd name="T49" fmla="*/ 550 h 715"/>
                <a:gd name="T50" fmla="*/ 105 w 1071"/>
                <a:gd name="T51" fmla="*/ 513 h 715"/>
                <a:gd name="T52" fmla="*/ 76 w 1071"/>
                <a:gd name="T53" fmla="*/ 472 h 715"/>
                <a:gd name="T54" fmla="*/ 51 w 1071"/>
                <a:gd name="T55" fmla="*/ 429 h 715"/>
                <a:gd name="T56" fmla="*/ 32 w 1071"/>
                <a:gd name="T57" fmla="*/ 384 h 715"/>
                <a:gd name="T58" fmla="*/ 16 w 1071"/>
                <a:gd name="T59" fmla="*/ 336 h 715"/>
                <a:gd name="T60" fmla="*/ 5 w 1071"/>
                <a:gd name="T61" fmla="*/ 288 h 715"/>
                <a:gd name="T62" fmla="*/ 0 w 1071"/>
                <a:gd name="T63" fmla="*/ 236 h 715"/>
                <a:gd name="T64" fmla="*/ 3 w 1071"/>
                <a:gd name="T65" fmla="*/ 185 h 715"/>
                <a:gd name="T66" fmla="*/ 26 w 1071"/>
                <a:gd name="T67" fmla="*/ 138 h 715"/>
                <a:gd name="T68" fmla="*/ 70 w 1071"/>
                <a:gd name="T69" fmla="*/ 100 h 715"/>
                <a:gd name="T70" fmla="*/ 130 w 1071"/>
                <a:gd name="T71" fmla="*/ 67 h 715"/>
                <a:gd name="T72" fmla="*/ 206 w 1071"/>
                <a:gd name="T73" fmla="*/ 41 h 715"/>
                <a:gd name="T74" fmla="*/ 292 w 1071"/>
                <a:gd name="T75" fmla="*/ 21 h 715"/>
                <a:gd name="T76" fmla="*/ 386 w 1071"/>
                <a:gd name="T77" fmla="*/ 8 h 715"/>
                <a:gd name="T78" fmla="*/ 486 w 1071"/>
                <a:gd name="T79" fmla="*/ 1 h 715"/>
                <a:gd name="T80" fmla="*/ 585 w 1071"/>
                <a:gd name="T81" fmla="*/ 1 h 715"/>
                <a:gd name="T82" fmla="*/ 684 w 1071"/>
                <a:gd name="T83" fmla="*/ 8 h 715"/>
                <a:gd name="T84" fmla="*/ 778 w 1071"/>
                <a:gd name="T85" fmla="*/ 21 h 715"/>
                <a:gd name="T86" fmla="*/ 865 w 1071"/>
                <a:gd name="T87" fmla="*/ 41 h 715"/>
                <a:gd name="T88" fmla="*/ 940 w 1071"/>
                <a:gd name="T89" fmla="*/ 67 h 715"/>
                <a:gd name="T90" fmla="*/ 1001 w 1071"/>
                <a:gd name="T91" fmla="*/ 100 h 715"/>
                <a:gd name="T92" fmla="*/ 1045 w 1071"/>
                <a:gd name="T93" fmla="*/ 138 h 715"/>
                <a:gd name="T94" fmla="*/ 1068 w 1071"/>
                <a:gd name="T95" fmla="*/ 185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71" h="715">
                  <a:moveTo>
                    <a:pt x="1071" y="210"/>
                  </a:moveTo>
                  <a:lnTo>
                    <a:pt x="1071" y="236"/>
                  </a:lnTo>
                  <a:lnTo>
                    <a:pt x="1069" y="262"/>
                  </a:lnTo>
                  <a:lnTo>
                    <a:pt x="1065" y="288"/>
                  </a:lnTo>
                  <a:lnTo>
                    <a:pt x="1060" y="312"/>
                  </a:lnTo>
                  <a:lnTo>
                    <a:pt x="1055" y="336"/>
                  </a:lnTo>
                  <a:lnTo>
                    <a:pt x="1047" y="361"/>
                  </a:lnTo>
                  <a:lnTo>
                    <a:pt x="1038" y="384"/>
                  </a:lnTo>
                  <a:lnTo>
                    <a:pt x="1029" y="407"/>
                  </a:lnTo>
                  <a:lnTo>
                    <a:pt x="1018" y="429"/>
                  </a:lnTo>
                  <a:lnTo>
                    <a:pt x="1006" y="452"/>
                  </a:lnTo>
                  <a:lnTo>
                    <a:pt x="993" y="472"/>
                  </a:lnTo>
                  <a:lnTo>
                    <a:pt x="979" y="493"/>
                  </a:lnTo>
                  <a:lnTo>
                    <a:pt x="964" y="513"/>
                  </a:lnTo>
                  <a:lnTo>
                    <a:pt x="949" y="532"/>
                  </a:lnTo>
                  <a:lnTo>
                    <a:pt x="932" y="550"/>
                  </a:lnTo>
                  <a:lnTo>
                    <a:pt x="914" y="567"/>
                  </a:lnTo>
                  <a:lnTo>
                    <a:pt x="895" y="585"/>
                  </a:lnTo>
                  <a:lnTo>
                    <a:pt x="875" y="601"/>
                  </a:lnTo>
                  <a:lnTo>
                    <a:pt x="856" y="616"/>
                  </a:lnTo>
                  <a:lnTo>
                    <a:pt x="834" y="630"/>
                  </a:lnTo>
                  <a:lnTo>
                    <a:pt x="813" y="643"/>
                  </a:lnTo>
                  <a:lnTo>
                    <a:pt x="790" y="655"/>
                  </a:lnTo>
                  <a:lnTo>
                    <a:pt x="767" y="666"/>
                  </a:lnTo>
                  <a:lnTo>
                    <a:pt x="744" y="676"/>
                  </a:lnTo>
                  <a:lnTo>
                    <a:pt x="719" y="685"/>
                  </a:lnTo>
                  <a:lnTo>
                    <a:pt x="694" y="693"/>
                  </a:lnTo>
                  <a:lnTo>
                    <a:pt x="669" y="700"/>
                  </a:lnTo>
                  <a:lnTo>
                    <a:pt x="643" y="705"/>
                  </a:lnTo>
                  <a:lnTo>
                    <a:pt x="616" y="710"/>
                  </a:lnTo>
                  <a:lnTo>
                    <a:pt x="590" y="713"/>
                  </a:lnTo>
                  <a:lnTo>
                    <a:pt x="562" y="715"/>
                  </a:lnTo>
                  <a:lnTo>
                    <a:pt x="535" y="715"/>
                  </a:lnTo>
                  <a:lnTo>
                    <a:pt x="507" y="715"/>
                  </a:lnTo>
                  <a:lnTo>
                    <a:pt x="480" y="713"/>
                  </a:lnTo>
                  <a:lnTo>
                    <a:pt x="453" y="710"/>
                  </a:lnTo>
                  <a:lnTo>
                    <a:pt x="427" y="705"/>
                  </a:lnTo>
                  <a:lnTo>
                    <a:pt x="401" y="700"/>
                  </a:lnTo>
                  <a:lnTo>
                    <a:pt x="375" y="693"/>
                  </a:lnTo>
                  <a:lnTo>
                    <a:pt x="351" y="685"/>
                  </a:lnTo>
                  <a:lnTo>
                    <a:pt x="326" y="676"/>
                  </a:lnTo>
                  <a:lnTo>
                    <a:pt x="302" y="666"/>
                  </a:lnTo>
                  <a:lnTo>
                    <a:pt x="279" y="655"/>
                  </a:lnTo>
                  <a:lnTo>
                    <a:pt x="257" y="643"/>
                  </a:lnTo>
                  <a:lnTo>
                    <a:pt x="235" y="630"/>
                  </a:lnTo>
                  <a:lnTo>
                    <a:pt x="215" y="616"/>
                  </a:lnTo>
                  <a:lnTo>
                    <a:pt x="194" y="601"/>
                  </a:lnTo>
                  <a:lnTo>
                    <a:pt x="175" y="585"/>
                  </a:lnTo>
                  <a:lnTo>
                    <a:pt x="156" y="567"/>
                  </a:lnTo>
                  <a:lnTo>
                    <a:pt x="138" y="550"/>
                  </a:lnTo>
                  <a:lnTo>
                    <a:pt x="122" y="532"/>
                  </a:lnTo>
                  <a:lnTo>
                    <a:pt x="105" y="513"/>
                  </a:lnTo>
                  <a:lnTo>
                    <a:pt x="90" y="493"/>
                  </a:lnTo>
                  <a:lnTo>
                    <a:pt x="76" y="472"/>
                  </a:lnTo>
                  <a:lnTo>
                    <a:pt x="63" y="452"/>
                  </a:lnTo>
                  <a:lnTo>
                    <a:pt x="51" y="429"/>
                  </a:lnTo>
                  <a:lnTo>
                    <a:pt x="42" y="407"/>
                  </a:lnTo>
                  <a:lnTo>
                    <a:pt x="32" y="384"/>
                  </a:lnTo>
                  <a:lnTo>
                    <a:pt x="23" y="361"/>
                  </a:lnTo>
                  <a:lnTo>
                    <a:pt x="16" y="336"/>
                  </a:lnTo>
                  <a:lnTo>
                    <a:pt x="10" y="312"/>
                  </a:lnTo>
                  <a:lnTo>
                    <a:pt x="5" y="288"/>
                  </a:lnTo>
                  <a:lnTo>
                    <a:pt x="2" y="262"/>
                  </a:lnTo>
                  <a:lnTo>
                    <a:pt x="0" y="236"/>
                  </a:lnTo>
                  <a:lnTo>
                    <a:pt x="0" y="210"/>
                  </a:lnTo>
                  <a:lnTo>
                    <a:pt x="3" y="185"/>
                  </a:lnTo>
                  <a:lnTo>
                    <a:pt x="12" y="161"/>
                  </a:lnTo>
                  <a:lnTo>
                    <a:pt x="26" y="138"/>
                  </a:lnTo>
                  <a:lnTo>
                    <a:pt x="45" y="118"/>
                  </a:lnTo>
                  <a:lnTo>
                    <a:pt x="70" y="100"/>
                  </a:lnTo>
                  <a:lnTo>
                    <a:pt x="98" y="82"/>
                  </a:lnTo>
                  <a:lnTo>
                    <a:pt x="130" y="67"/>
                  </a:lnTo>
                  <a:lnTo>
                    <a:pt x="167" y="53"/>
                  </a:lnTo>
                  <a:lnTo>
                    <a:pt x="206" y="41"/>
                  </a:lnTo>
                  <a:lnTo>
                    <a:pt x="248" y="30"/>
                  </a:lnTo>
                  <a:lnTo>
                    <a:pt x="292" y="21"/>
                  </a:lnTo>
                  <a:lnTo>
                    <a:pt x="339" y="14"/>
                  </a:lnTo>
                  <a:lnTo>
                    <a:pt x="386" y="8"/>
                  </a:lnTo>
                  <a:lnTo>
                    <a:pt x="435" y="3"/>
                  </a:lnTo>
                  <a:lnTo>
                    <a:pt x="486" y="1"/>
                  </a:lnTo>
                  <a:lnTo>
                    <a:pt x="535" y="0"/>
                  </a:lnTo>
                  <a:lnTo>
                    <a:pt x="585" y="1"/>
                  </a:lnTo>
                  <a:lnTo>
                    <a:pt x="636" y="3"/>
                  </a:lnTo>
                  <a:lnTo>
                    <a:pt x="684" y="8"/>
                  </a:lnTo>
                  <a:lnTo>
                    <a:pt x="732" y="14"/>
                  </a:lnTo>
                  <a:lnTo>
                    <a:pt x="778" y="21"/>
                  </a:lnTo>
                  <a:lnTo>
                    <a:pt x="823" y="30"/>
                  </a:lnTo>
                  <a:lnTo>
                    <a:pt x="865" y="41"/>
                  </a:lnTo>
                  <a:lnTo>
                    <a:pt x="904" y="53"/>
                  </a:lnTo>
                  <a:lnTo>
                    <a:pt x="940" y="67"/>
                  </a:lnTo>
                  <a:lnTo>
                    <a:pt x="973" y="82"/>
                  </a:lnTo>
                  <a:lnTo>
                    <a:pt x="1001" y="100"/>
                  </a:lnTo>
                  <a:lnTo>
                    <a:pt x="1026" y="118"/>
                  </a:lnTo>
                  <a:lnTo>
                    <a:pt x="1045" y="138"/>
                  </a:lnTo>
                  <a:lnTo>
                    <a:pt x="1059" y="161"/>
                  </a:lnTo>
                  <a:lnTo>
                    <a:pt x="1068" y="185"/>
                  </a:lnTo>
                  <a:lnTo>
                    <a:pt x="1071" y="210"/>
                  </a:lnTo>
                  <a:close/>
                </a:path>
              </a:pathLst>
            </a:custGeom>
            <a:solidFill>
              <a:srgbClr val="4D5B81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78" name="Freeform 1000"/>
            <p:cNvSpPr>
              <a:spLocks/>
            </p:cNvSpPr>
            <p:nvPr/>
          </p:nvSpPr>
          <p:spPr bwMode="auto">
            <a:xfrm>
              <a:off x="4687561" y="317443"/>
              <a:ext cx="319934" cy="249442"/>
            </a:xfrm>
            <a:custGeom>
              <a:avLst/>
              <a:gdLst>
                <a:gd name="T0" fmla="*/ 807 w 808"/>
                <a:gd name="T1" fmla="*/ 208 h 631"/>
                <a:gd name="T2" fmla="*/ 803 w 808"/>
                <a:gd name="T3" fmla="*/ 253 h 631"/>
                <a:gd name="T4" fmla="*/ 795 w 808"/>
                <a:gd name="T5" fmla="*/ 296 h 631"/>
                <a:gd name="T6" fmla="*/ 783 w 808"/>
                <a:gd name="T7" fmla="*/ 338 h 631"/>
                <a:gd name="T8" fmla="*/ 768 w 808"/>
                <a:gd name="T9" fmla="*/ 378 h 631"/>
                <a:gd name="T10" fmla="*/ 749 w 808"/>
                <a:gd name="T11" fmla="*/ 417 h 631"/>
                <a:gd name="T12" fmla="*/ 727 w 808"/>
                <a:gd name="T13" fmla="*/ 453 h 631"/>
                <a:gd name="T14" fmla="*/ 702 w 808"/>
                <a:gd name="T15" fmla="*/ 485 h 631"/>
                <a:gd name="T16" fmla="*/ 675 w 808"/>
                <a:gd name="T17" fmla="*/ 515 h 631"/>
                <a:gd name="T18" fmla="*/ 645 w 808"/>
                <a:gd name="T19" fmla="*/ 542 h 631"/>
                <a:gd name="T20" fmla="*/ 614 w 808"/>
                <a:gd name="T21" fmla="*/ 567 h 631"/>
                <a:gd name="T22" fmla="*/ 579 w 808"/>
                <a:gd name="T23" fmla="*/ 588 h 631"/>
                <a:gd name="T24" fmla="*/ 542 w 808"/>
                <a:gd name="T25" fmla="*/ 604 h 631"/>
                <a:gd name="T26" fmla="*/ 505 w 808"/>
                <a:gd name="T27" fmla="*/ 617 h 631"/>
                <a:gd name="T28" fmla="*/ 466 w 808"/>
                <a:gd name="T29" fmla="*/ 626 h 631"/>
                <a:gd name="T30" fmla="*/ 425 w 808"/>
                <a:gd name="T31" fmla="*/ 631 h 631"/>
                <a:gd name="T32" fmla="*/ 384 w 808"/>
                <a:gd name="T33" fmla="*/ 631 h 631"/>
                <a:gd name="T34" fmla="*/ 343 w 808"/>
                <a:gd name="T35" fmla="*/ 626 h 631"/>
                <a:gd name="T36" fmla="*/ 303 w 808"/>
                <a:gd name="T37" fmla="*/ 617 h 631"/>
                <a:gd name="T38" fmla="*/ 265 w 808"/>
                <a:gd name="T39" fmla="*/ 604 h 631"/>
                <a:gd name="T40" fmla="*/ 229 w 808"/>
                <a:gd name="T41" fmla="*/ 588 h 631"/>
                <a:gd name="T42" fmla="*/ 195 w 808"/>
                <a:gd name="T43" fmla="*/ 567 h 631"/>
                <a:gd name="T44" fmla="*/ 162 w 808"/>
                <a:gd name="T45" fmla="*/ 542 h 631"/>
                <a:gd name="T46" fmla="*/ 132 w 808"/>
                <a:gd name="T47" fmla="*/ 515 h 631"/>
                <a:gd name="T48" fmla="*/ 105 w 808"/>
                <a:gd name="T49" fmla="*/ 485 h 631"/>
                <a:gd name="T50" fmla="*/ 80 w 808"/>
                <a:gd name="T51" fmla="*/ 453 h 631"/>
                <a:gd name="T52" fmla="*/ 59 w 808"/>
                <a:gd name="T53" fmla="*/ 417 h 631"/>
                <a:gd name="T54" fmla="*/ 40 w 808"/>
                <a:gd name="T55" fmla="*/ 378 h 631"/>
                <a:gd name="T56" fmla="*/ 25 w 808"/>
                <a:gd name="T57" fmla="*/ 338 h 631"/>
                <a:gd name="T58" fmla="*/ 13 w 808"/>
                <a:gd name="T59" fmla="*/ 296 h 631"/>
                <a:gd name="T60" fmla="*/ 6 w 808"/>
                <a:gd name="T61" fmla="*/ 253 h 631"/>
                <a:gd name="T62" fmla="*/ 1 w 808"/>
                <a:gd name="T63" fmla="*/ 208 h 631"/>
                <a:gd name="T64" fmla="*/ 3 w 808"/>
                <a:gd name="T65" fmla="*/ 162 h 631"/>
                <a:gd name="T66" fmla="*/ 21 w 808"/>
                <a:gd name="T67" fmla="*/ 122 h 631"/>
                <a:gd name="T68" fmla="*/ 53 w 808"/>
                <a:gd name="T69" fmla="*/ 88 h 631"/>
                <a:gd name="T70" fmla="*/ 100 w 808"/>
                <a:gd name="T71" fmla="*/ 59 h 631"/>
                <a:gd name="T72" fmla="*/ 156 w 808"/>
                <a:gd name="T73" fmla="*/ 36 h 631"/>
                <a:gd name="T74" fmla="*/ 222 w 808"/>
                <a:gd name="T75" fmla="*/ 19 h 631"/>
                <a:gd name="T76" fmla="*/ 292 w 808"/>
                <a:gd name="T77" fmla="*/ 7 h 631"/>
                <a:gd name="T78" fmla="*/ 366 w 808"/>
                <a:gd name="T79" fmla="*/ 1 h 631"/>
                <a:gd name="T80" fmla="*/ 442 w 808"/>
                <a:gd name="T81" fmla="*/ 1 h 631"/>
                <a:gd name="T82" fmla="*/ 517 w 808"/>
                <a:gd name="T83" fmla="*/ 7 h 631"/>
                <a:gd name="T84" fmla="*/ 587 w 808"/>
                <a:gd name="T85" fmla="*/ 19 h 631"/>
                <a:gd name="T86" fmla="*/ 653 w 808"/>
                <a:gd name="T87" fmla="*/ 36 h 631"/>
                <a:gd name="T88" fmla="*/ 709 w 808"/>
                <a:gd name="T89" fmla="*/ 59 h 631"/>
                <a:gd name="T90" fmla="*/ 755 w 808"/>
                <a:gd name="T91" fmla="*/ 88 h 631"/>
                <a:gd name="T92" fmla="*/ 788 w 808"/>
                <a:gd name="T93" fmla="*/ 122 h 631"/>
                <a:gd name="T94" fmla="*/ 806 w 808"/>
                <a:gd name="T95" fmla="*/ 162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8" h="631">
                  <a:moveTo>
                    <a:pt x="808" y="185"/>
                  </a:moveTo>
                  <a:lnTo>
                    <a:pt x="807" y="208"/>
                  </a:lnTo>
                  <a:lnTo>
                    <a:pt x="806" y="230"/>
                  </a:lnTo>
                  <a:lnTo>
                    <a:pt x="803" y="253"/>
                  </a:lnTo>
                  <a:lnTo>
                    <a:pt x="800" y="275"/>
                  </a:lnTo>
                  <a:lnTo>
                    <a:pt x="795" y="296"/>
                  </a:lnTo>
                  <a:lnTo>
                    <a:pt x="790" y="318"/>
                  </a:lnTo>
                  <a:lnTo>
                    <a:pt x="783" y="338"/>
                  </a:lnTo>
                  <a:lnTo>
                    <a:pt x="776" y="359"/>
                  </a:lnTo>
                  <a:lnTo>
                    <a:pt x="768" y="378"/>
                  </a:lnTo>
                  <a:lnTo>
                    <a:pt x="758" y="398"/>
                  </a:lnTo>
                  <a:lnTo>
                    <a:pt x="749" y="417"/>
                  </a:lnTo>
                  <a:lnTo>
                    <a:pt x="739" y="434"/>
                  </a:lnTo>
                  <a:lnTo>
                    <a:pt x="727" y="453"/>
                  </a:lnTo>
                  <a:lnTo>
                    <a:pt x="715" y="469"/>
                  </a:lnTo>
                  <a:lnTo>
                    <a:pt x="702" y="485"/>
                  </a:lnTo>
                  <a:lnTo>
                    <a:pt x="689" y="500"/>
                  </a:lnTo>
                  <a:lnTo>
                    <a:pt x="675" y="515"/>
                  </a:lnTo>
                  <a:lnTo>
                    <a:pt x="660" y="529"/>
                  </a:lnTo>
                  <a:lnTo>
                    <a:pt x="645" y="542"/>
                  </a:lnTo>
                  <a:lnTo>
                    <a:pt x="630" y="555"/>
                  </a:lnTo>
                  <a:lnTo>
                    <a:pt x="614" y="567"/>
                  </a:lnTo>
                  <a:lnTo>
                    <a:pt x="596" y="577"/>
                  </a:lnTo>
                  <a:lnTo>
                    <a:pt x="579" y="588"/>
                  </a:lnTo>
                  <a:lnTo>
                    <a:pt x="561" y="596"/>
                  </a:lnTo>
                  <a:lnTo>
                    <a:pt x="542" y="604"/>
                  </a:lnTo>
                  <a:lnTo>
                    <a:pt x="524" y="611"/>
                  </a:lnTo>
                  <a:lnTo>
                    <a:pt x="505" y="617"/>
                  </a:lnTo>
                  <a:lnTo>
                    <a:pt x="485" y="622"/>
                  </a:lnTo>
                  <a:lnTo>
                    <a:pt x="466" y="626"/>
                  </a:lnTo>
                  <a:lnTo>
                    <a:pt x="445" y="629"/>
                  </a:lnTo>
                  <a:lnTo>
                    <a:pt x="425" y="631"/>
                  </a:lnTo>
                  <a:lnTo>
                    <a:pt x="404" y="631"/>
                  </a:lnTo>
                  <a:lnTo>
                    <a:pt x="384" y="631"/>
                  </a:lnTo>
                  <a:lnTo>
                    <a:pt x="363" y="629"/>
                  </a:lnTo>
                  <a:lnTo>
                    <a:pt x="343" y="626"/>
                  </a:lnTo>
                  <a:lnTo>
                    <a:pt x="322" y="622"/>
                  </a:lnTo>
                  <a:lnTo>
                    <a:pt x="303" y="617"/>
                  </a:lnTo>
                  <a:lnTo>
                    <a:pt x="284" y="611"/>
                  </a:lnTo>
                  <a:lnTo>
                    <a:pt x="265" y="604"/>
                  </a:lnTo>
                  <a:lnTo>
                    <a:pt x="247" y="596"/>
                  </a:lnTo>
                  <a:lnTo>
                    <a:pt x="229" y="588"/>
                  </a:lnTo>
                  <a:lnTo>
                    <a:pt x="211" y="577"/>
                  </a:lnTo>
                  <a:lnTo>
                    <a:pt x="195" y="567"/>
                  </a:lnTo>
                  <a:lnTo>
                    <a:pt x="179" y="555"/>
                  </a:lnTo>
                  <a:lnTo>
                    <a:pt x="162" y="542"/>
                  </a:lnTo>
                  <a:lnTo>
                    <a:pt x="147" y="529"/>
                  </a:lnTo>
                  <a:lnTo>
                    <a:pt x="132" y="515"/>
                  </a:lnTo>
                  <a:lnTo>
                    <a:pt x="118" y="500"/>
                  </a:lnTo>
                  <a:lnTo>
                    <a:pt x="105" y="485"/>
                  </a:lnTo>
                  <a:lnTo>
                    <a:pt x="92" y="469"/>
                  </a:lnTo>
                  <a:lnTo>
                    <a:pt x="80" y="453"/>
                  </a:lnTo>
                  <a:lnTo>
                    <a:pt x="70" y="434"/>
                  </a:lnTo>
                  <a:lnTo>
                    <a:pt x="59" y="417"/>
                  </a:lnTo>
                  <a:lnTo>
                    <a:pt x="49" y="398"/>
                  </a:lnTo>
                  <a:lnTo>
                    <a:pt x="40" y="378"/>
                  </a:lnTo>
                  <a:lnTo>
                    <a:pt x="33" y="359"/>
                  </a:lnTo>
                  <a:lnTo>
                    <a:pt x="25" y="338"/>
                  </a:lnTo>
                  <a:lnTo>
                    <a:pt x="19" y="318"/>
                  </a:lnTo>
                  <a:lnTo>
                    <a:pt x="13" y="296"/>
                  </a:lnTo>
                  <a:lnTo>
                    <a:pt x="9" y="275"/>
                  </a:lnTo>
                  <a:lnTo>
                    <a:pt x="6" y="253"/>
                  </a:lnTo>
                  <a:lnTo>
                    <a:pt x="3" y="230"/>
                  </a:lnTo>
                  <a:lnTo>
                    <a:pt x="1" y="208"/>
                  </a:lnTo>
                  <a:lnTo>
                    <a:pt x="0" y="185"/>
                  </a:lnTo>
                  <a:lnTo>
                    <a:pt x="3" y="162"/>
                  </a:lnTo>
                  <a:lnTo>
                    <a:pt x="10" y="142"/>
                  </a:lnTo>
                  <a:lnTo>
                    <a:pt x="21" y="122"/>
                  </a:lnTo>
                  <a:lnTo>
                    <a:pt x="35" y="104"/>
                  </a:lnTo>
                  <a:lnTo>
                    <a:pt x="53" y="88"/>
                  </a:lnTo>
                  <a:lnTo>
                    <a:pt x="75" y="73"/>
                  </a:lnTo>
                  <a:lnTo>
                    <a:pt x="100" y="59"/>
                  </a:lnTo>
                  <a:lnTo>
                    <a:pt x="127" y="47"/>
                  </a:lnTo>
                  <a:lnTo>
                    <a:pt x="156" y="36"/>
                  </a:lnTo>
                  <a:lnTo>
                    <a:pt x="188" y="26"/>
                  </a:lnTo>
                  <a:lnTo>
                    <a:pt x="222" y="19"/>
                  </a:lnTo>
                  <a:lnTo>
                    <a:pt x="256" y="12"/>
                  </a:lnTo>
                  <a:lnTo>
                    <a:pt x="292" y="7"/>
                  </a:lnTo>
                  <a:lnTo>
                    <a:pt x="329" y="3"/>
                  </a:lnTo>
                  <a:lnTo>
                    <a:pt x="366" y="1"/>
                  </a:lnTo>
                  <a:lnTo>
                    <a:pt x="404" y="0"/>
                  </a:lnTo>
                  <a:lnTo>
                    <a:pt x="442" y="1"/>
                  </a:lnTo>
                  <a:lnTo>
                    <a:pt x="480" y="3"/>
                  </a:lnTo>
                  <a:lnTo>
                    <a:pt x="517" y="7"/>
                  </a:lnTo>
                  <a:lnTo>
                    <a:pt x="552" y="12"/>
                  </a:lnTo>
                  <a:lnTo>
                    <a:pt x="587" y="19"/>
                  </a:lnTo>
                  <a:lnTo>
                    <a:pt x="620" y="26"/>
                  </a:lnTo>
                  <a:lnTo>
                    <a:pt x="653" y="36"/>
                  </a:lnTo>
                  <a:lnTo>
                    <a:pt x="682" y="47"/>
                  </a:lnTo>
                  <a:lnTo>
                    <a:pt x="709" y="59"/>
                  </a:lnTo>
                  <a:lnTo>
                    <a:pt x="734" y="73"/>
                  </a:lnTo>
                  <a:lnTo>
                    <a:pt x="755" y="88"/>
                  </a:lnTo>
                  <a:lnTo>
                    <a:pt x="774" y="104"/>
                  </a:lnTo>
                  <a:lnTo>
                    <a:pt x="788" y="122"/>
                  </a:lnTo>
                  <a:lnTo>
                    <a:pt x="798" y="142"/>
                  </a:lnTo>
                  <a:lnTo>
                    <a:pt x="806" y="162"/>
                  </a:lnTo>
                  <a:lnTo>
                    <a:pt x="808" y="185"/>
                  </a:lnTo>
                  <a:close/>
                </a:path>
              </a:pathLst>
            </a:custGeom>
            <a:solidFill>
              <a:srgbClr val="53679D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79" name="Freeform 1001"/>
            <p:cNvSpPr>
              <a:spLocks/>
            </p:cNvSpPr>
            <p:nvPr/>
          </p:nvSpPr>
          <p:spPr bwMode="auto">
            <a:xfrm>
              <a:off x="4590002" y="66675"/>
              <a:ext cx="519354" cy="256076"/>
            </a:xfrm>
            <a:custGeom>
              <a:avLst/>
              <a:gdLst>
                <a:gd name="T0" fmla="*/ 1161 w 1309"/>
                <a:gd name="T1" fmla="*/ 119 h 645"/>
                <a:gd name="T2" fmla="*/ 1217 w 1309"/>
                <a:gd name="T3" fmla="*/ 159 h 645"/>
                <a:gd name="T4" fmla="*/ 1260 w 1309"/>
                <a:gd name="T5" fmla="*/ 201 h 645"/>
                <a:gd name="T6" fmla="*/ 1291 w 1309"/>
                <a:gd name="T7" fmla="*/ 247 h 645"/>
                <a:gd name="T8" fmla="*/ 1306 w 1309"/>
                <a:gd name="T9" fmla="*/ 292 h 645"/>
                <a:gd name="T10" fmla="*/ 1309 w 1309"/>
                <a:gd name="T11" fmla="*/ 339 h 645"/>
                <a:gd name="T12" fmla="*/ 1298 w 1309"/>
                <a:gd name="T13" fmla="*/ 385 h 645"/>
                <a:gd name="T14" fmla="*/ 1273 w 1309"/>
                <a:gd name="T15" fmla="*/ 429 h 645"/>
                <a:gd name="T16" fmla="*/ 1236 w 1309"/>
                <a:gd name="T17" fmla="*/ 472 h 645"/>
                <a:gd name="T18" fmla="*/ 1185 w 1309"/>
                <a:gd name="T19" fmla="*/ 513 h 645"/>
                <a:gd name="T20" fmla="*/ 1120 w 1309"/>
                <a:gd name="T21" fmla="*/ 551 h 645"/>
                <a:gd name="T22" fmla="*/ 1044 w 1309"/>
                <a:gd name="T23" fmla="*/ 583 h 645"/>
                <a:gd name="T24" fmla="*/ 962 w 1309"/>
                <a:gd name="T25" fmla="*/ 609 h 645"/>
                <a:gd name="T26" fmla="*/ 874 w 1309"/>
                <a:gd name="T27" fmla="*/ 627 h 645"/>
                <a:gd name="T28" fmla="*/ 783 w 1309"/>
                <a:gd name="T29" fmla="*/ 639 h 645"/>
                <a:gd name="T30" fmla="*/ 689 w 1309"/>
                <a:gd name="T31" fmla="*/ 645 h 645"/>
                <a:gd name="T32" fmla="*/ 595 w 1309"/>
                <a:gd name="T33" fmla="*/ 644 h 645"/>
                <a:gd name="T34" fmla="*/ 501 w 1309"/>
                <a:gd name="T35" fmla="*/ 636 h 645"/>
                <a:gd name="T36" fmla="*/ 411 w 1309"/>
                <a:gd name="T37" fmla="*/ 621 h 645"/>
                <a:gd name="T38" fmla="*/ 324 w 1309"/>
                <a:gd name="T39" fmla="*/ 601 h 645"/>
                <a:gd name="T40" fmla="*/ 243 w 1309"/>
                <a:gd name="T41" fmla="*/ 573 h 645"/>
                <a:gd name="T42" fmla="*/ 170 w 1309"/>
                <a:gd name="T43" fmla="*/ 538 h 645"/>
                <a:gd name="T44" fmla="*/ 109 w 1309"/>
                <a:gd name="T45" fmla="*/ 501 h 645"/>
                <a:gd name="T46" fmla="*/ 62 w 1309"/>
                <a:gd name="T47" fmla="*/ 458 h 645"/>
                <a:gd name="T48" fmla="*/ 28 w 1309"/>
                <a:gd name="T49" fmla="*/ 415 h 645"/>
                <a:gd name="T50" fmla="*/ 8 w 1309"/>
                <a:gd name="T51" fmla="*/ 370 h 645"/>
                <a:gd name="T52" fmla="*/ 0 w 1309"/>
                <a:gd name="T53" fmla="*/ 323 h 645"/>
                <a:gd name="T54" fmla="*/ 8 w 1309"/>
                <a:gd name="T55" fmla="*/ 277 h 645"/>
                <a:gd name="T56" fmla="*/ 27 w 1309"/>
                <a:gd name="T57" fmla="*/ 232 h 645"/>
                <a:gd name="T58" fmla="*/ 61 w 1309"/>
                <a:gd name="T59" fmla="*/ 187 h 645"/>
                <a:gd name="T60" fmla="*/ 108 w 1309"/>
                <a:gd name="T61" fmla="*/ 145 h 645"/>
                <a:gd name="T62" fmla="*/ 169 w 1309"/>
                <a:gd name="T63" fmla="*/ 107 h 645"/>
                <a:gd name="T64" fmla="*/ 241 w 1309"/>
                <a:gd name="T65" fmla="*/ 73 h 645"/>
                <a:gd name="T66" fmla="*/ 321 w 1309"/>
                <a:gd name="T67" fmla="*/ 45 h 645"/>
                <a:gd name="T68" fmla="*/ 407 w 1309"/>
                <a:gd name="T69" fmla="*/ 24 h 645"/>
                <a:gd name="T70" fmla="*/ 498 w 1309"/>
                <a:gd name="T71" fmla="*/ 10 h 645"/>
                <a:gd name="T72" fmla="*/ 591 w 1309"/>
                <a:gd name="T73" fmla="*/ 3 h 645"/>
                <a:gd name="T74" fmla="*/ 685 w 1309"/>
                <a:gd name="T75" fmla="*/ 2 h 645"/>
                <a:gd name="T76" fmla="*/ 779 w 1309"/>
                <a:gd name="T77" fmla="*/ 7 h 645"/>
                <a:gd name="T78" fmla="*/ 869 w 1309"/>
                <a:gd name="T79" fmla="*/ 19 h 645"/>
                <a:gd name="T80" fmla="*/ 958 w 1309"/>
                <a:gd name="T81" fmla="*/ 37 h 645"/>
                <a:gd name="T82" fmla="*/ 1040 w 1309"/>
                <a:gd name="T83" fmla="*/ 63 h 645"/>
                <a:gd name="T84" fmla="*/ 1116 w 1309"/>
                <a:gd name="T85" fmla="*/ 94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09" h="645">
                  <a:moveTo>
                    <a:pt x="1116" y="94"/>
                  </a:moveTo>
                  <a:lnTo>
                    <a:pt x="1139" y="107"/>
                  </a:lnTo>
                  <a:lnTo>
                    <a:pt x="1161" y="119"/>
                  </a:lnTo>
                  <a:lnTo>
                    <a:pt x="1182" y="132"/>
                  </a:lnTo>
                  <a:lnTo>
                    <a:pt x="1200" y="145"/>
                  </a:lnTo>
                  <a:lnTo>
                    <a:pt x="1217" y="159"/>
                  </a:lnTo>
                  <a:lnTo>
                    <a:pt x="1233" y="173"/>
                  </a:lnTo>
                  <a:lnTo>
                    <a:pt x="1247" y="187"/>
                  </a:lnTo>
                  <a:lnTo>
                    <a:pt x="1260" y="201"/>
                  </a:lnTo>
                  <a:lnTo>
                    <a:pt x="1272" y="216"/>
                  </a:lnTo>
                  <a:lnTo>
                    <a:pt x="1282" y="232"/>
                  </a:lnTo>
                  <a:lnTo>
                    <a:pt x="1291" y="247"/>
                  </a:lnTo>
                  <a:lnTo>
                    <a:pt x="1297" y="262"/>
                  </a:lnTo>
                  <a:lnTo>
                    <a:pt x="1303" y="277"/>
                  </a:lnTo>
                  <a:lnTo>
                    <a:pt x="1306" y="292"/>
                  </a:lnTo>
                  <a:lnTo>
                    <a:pt x="1309" y="307"/>
                  </a:lnTo>
                  <a:lnTo>
                    <a:pt x="1309" y="323"/>
                  </a:lnTo>
                  <a:lnTo>
                    <a:pt x="1309" y="339"/>
                  </a:lnTo>
                  <a:lnTo>
                    <a:pt x="1307" y="354"/>
                  </a:lnTo>
                  <a:lnTo>
                    <a:pt x="1304" y="370"/>
                  </a:lnTo>
                  <a:lnTo>
                    <a:pt x="1298" y="385"/>
                  </a:lnTo>
                  <a:lnTo>
                    <a:pt x="1292" y="400"/>
                  </a:lnTo>
                  <a:lnTo>
                    <a:pt x="1283" y="415"/>
                  </a:lnTo>
                  <a:lnTo>
                    <a:pt x="1273" y="429"/>
                  </a:lnTo>
                  <a:lnTo>
                    <a:pt x="1263" y="444"/>
                  </a:lnTo>
                  <a:lnTo>
                    <a:pt x="1250" y="458"/>
                  </a:lnTo>
                  <a:lnTo>
                    <a:pt x="1236" y="472"/>
                  </a:lnTo>
                  <a:lnTo>
                    <a:pt x="1220" y="486"/>
                  </a:lnTo>
                  <a:lnTo>
                    <a:pt x="1203" y="501"/>
                  </a:lnTo>
                  <a:lnTo>
                    <a:pt x="1185" y="513"/>
                  </a:lnTo>
                  <a:lnTo>
                    <a:pt x="1164" y="526"/>
                  </a:lnTo>
                  <a:lnTo>
                    <a:pt x="1143" y="538"/>
                  </a:lnTo>
                  <a:lnTo>
                    <a:pt x="1120" y="551"/>
                  </a:lnTo>
                  <a:lnTo>
                    <a:pt x="1095" y="562"/>
                  </a:lnTo>
                  <a:lnTo>
                    <a:pt x="1070" y="573"/>
                  </a:lnTo>
                  <a:lnTo>
                    <a:pt x="1044" y="583"/>
                  </a:lnTo>
                  <a:lnTo>
                    <a:pt x="1017" y="592"/>
                  </a:lnTo>
                  <a:lnTo>
                    <a:pt x="990" y="601"/>
                  </a:lnTo>
                  <a:lnTo>
                    <a:pt x="962" y="609"/>
                  </a:lnTo>
                  <a:lnTo>
                    <a:pt x="933" y="615"/>
                  </a:lnTo>
                  <a:lnTo>
                    <a:pt x="904" y="621"/>
                  </a:lnTo>
                  <a:lnTo>
                    <a:pt x="874" y="627"/>
                  </a:lnTo>
                  <a:lnTo>
                    <a:pt x="844" y="632"/>
                  </a:lnTo>
                  <a:lnTo>
                    <a:pt x="813" y="636"/>
                  </a:lnTo>
                  <a:lnTo>
                    <a:pt x="783" y="639"/>
                  </a:lnTo>
                  <a:lnTo>
                    <a:pt x="752" y="642"/>
                  </a:lnTo>
                  <a:lnTo>
                    <a:pt x="720" y="644"/>
                  </a:lnTo>
                  <a:lnTo>
                    <a:pt x="689" y="645"/>
                  </a:lnTo>
                  <a:lnTo>
                    <a:pt x="658" y="645"/>
                  </a:lnTo>
                  <a:lnTo>
                    <a:pt x="627" y="645"/>
                  </a:lnTo>
                  <a:lnTo>
                    <a:pt x="595" y="644"/>
                  </a:lnTo>
                  <a:lnTo>
                    <a:pt x="564" y="642"/>
                  </a:lnTo>
                  <a:lnTo>
                    <a:pt x="533" y="639"/>
                  </a:lnTo>
                  <a:lnTo>
                    <a:pt x="501" y="636"/>
                  </a:lnTo>
                  <a:lnTo>
                    <a:pt x="471" y="632"/>
                  </a:lnTo>
                  <a:lnTo>
                    <a:pt x="441" y="627"/>
                  </a:lnTo>
                  <a:lnTo>
                    <a:pt x="411" y="621"/>
                  </a:lnTo>
                  <a:lnTo>
                    <a:pt x="381" y="615"/>
                  </a:lnTo>
                  <a:lnTo>
                    <a:pt x="352" y="609"/>
                  </a:lnTo>
                  <a:lnTo>
                    <a:pt x="324" y="601"/>
                  </a:lnTo>
                  <a:lnTo>
                    <a:pt x="297" y="592"/>
                  </a:lnTo>
                  <a:lnTo>
                    <a:pt x="270" y="583"/>
                  </a:lnTo>
                  <a:lnTo>
                    <a:pt x="243" y="573"/>
                  </a:lnTo>
                  <a:lnTo>
                    <a:pt x="218" y="562"/>
                  </a:lnTo>
                  <a:lnTo>
                    <a:pt x="193" y="551"/>
                  </a:lnTo>
                  <a:lnTo>
                    <a:pt x="170" y="538"/>
                  </a:lnTo>
                  <a:lnTo>
                    <a:pt x="148" y="526"/>
                  </a:lnTo>
                  <a:lnTo>
                    <a:pt x="128" y="513"/>
                  </a:lnTo>
                  <a:lnTo>
                    <a:pt x="109" y="501"/>
                  </a:lnTo>
                  <a:lnTo>
                    <a:pt x="92" y="486"/>
                  </a:lnTo>
                  <a:lnTo>
                    <a:pt x="76" y="472"/>
                  </a:lnTo>
                  <a:lnTo>
                    <a:pt x="62" y="458"/>
                  </a:lnTo>
                  <a:lnTo>
                    <a:pt x="49" y="444"/>
                  </a:lnTo>
                  <a:lnTo>
                    <a:pt x="38" y="429"/>
                  </a:lnTo>
                  <a:lnTo>
                    <a:pt x="28" y="415"/>
                  </a:lnTo>
                  <a:lnTo>
                    <a:pt x="20" y="400"/>
                  </a:lnTo>
                  <a:lnTo>
                    <a:pt x="13" y="385"/>
                  </a:lnTo>
                  <a:lnTo>
                    <a:pt x="8" y="370"/>
                  </a:lnTo>
                  <a:lnTo>
                    <a:pt x="3" y="354"/>
                  </a:lnTo>
                  <a:lnTo>
                    <a:pt x="1" y="339"/>
                  </a:lnTo>
                  <a:lnTo>
                    <a:pt x="0" y="323"/>
                  </a:lnTo>
                  <a:lnTo>
                    <a:pt x="1" y="307"/>
                  </a:lnTo>
                  <a:lnTo>
                    <a:pt x="3" y="292"/>
                  </a:lnTo>
                  <a:lnTo>
                    <a:pt x="8" y="277"/>
                  </a:lnTo>
                  <a:lnTo>
                    <a:pt x="12" y="262"/>
                  </a:lnTo>
                  <a:lnTo>
                    <a:pt x="20" y="247"/>
                  </a:lnTo>
                  <a:lnTo>
                    <a:pt x="27" y="232"/>
                  </a:lnTo>
                  <a:lnTo>
                    <a:pt x="37" y="216"/>
                  </a:lnTo>
                  <a:lnTo>
                    <a:pt x="49" y="201"/>
                  </a:lnTo>
                  <a:lnTo>
                    <a:pt x="61" y="187"/>
                  </a:lnTo>
                  <a:lnTo>
                    <a:pt x="75" y="173"/>
                  </a:lnTo>
                  <a:lnTo>
                    <a:pt x="91" y="159"/>
                  </a:lnTo>
                  <a:lnTo>
                    <a:pt x="108" y="145"/>
                  </a:lnTo>
                  <a:lnTo>
                    <a:pt x="127" y="132"/>
                  </a:lnTo>
                  <a:lnTo>
                    <a:pt x="147" y="119"/>
                  </a:lnTo>
                  <a:lnTo>
                    <a:pt x="169" y="107"/>
                  </a:lnTo>
                  <a:lnTo>
                    <a:pt x="191" y="94"/>
                  </a:lnTo>
                  <a:lnTo>
                    <a:pt x="216" y="84"/>
                  </a:lnTo>
                  <a:lnTo>
                    <a:pt x="241" y="73"/>
                  </a:lnTo>
                  <a:lnTo>
                    <a:pt x="267" y="63"/>
                  </a:lnTo>
                  <a:lnTo>
                    <a:pt x="294" y="53"/>
                  </a:lnTo>
                  <a:lnTo>
                    <a:pt x="321" y="45"/>
                  </a:lnTo>
                  <a:lnTo>
                    <a:pt x="349" y="37"/>
                  </a:lnTo>
                  <a:lnTo>
                    <a:pt x="378" y="31"/>
                  </a:lnTo>
                  <a:lnTo>
                    <a:pt x="407" y="24"/>
                  </a:lnTo>
                  <a:lnTo>
                    <a:pt x="438" y="19"/>
                  </a:lnTo>
                  <a:lnTo>
                    <a:pt x="467" y="15"/>
                  </a:lnTo>
                  <a:lnTo>
                    <a:pt x="498" y="10"/>
                  </a:lnTo>
                  <a:lnTo>
                    <a:pt x="528" y="7"/>
                  </a:lnTo>
                  <a:lnTo>
                    <a:pt x="560" y="4"/>
                  </a:lnTo>
                  <a:lnTo>
                    <a:pt x="591" y="3"/>
                  </a:lnTo>
                  <a:lnTo>
                    <a:pt x="622" y="2"/>
                  </a:lnTo>
                  <a:lnTo>
                    <a:pt x="654" y="0"/>
                  </a:lnTo>
                  <a:lnTo>
                    <a:pt x="685" y="2"/>
                  </a:lnTo>
                  <a:lnTo>
                    <a:pt x="716" y="3"/>
                  </a:lnTo>
                  <a:lnTo>
                    <a:pt x="747" y="4"/>
                  </a:lnTo>
                  <a:lnTo>
                    <a:pt x="779" y="7"/>
                  </a:lnTo>
                  <a:lnTo>
                    <a:pt x="809" y="10"/>
                  </a:lnTo>
                  <a:lnTo>
                    <a:pt x="839" y="15"/>
                  </a:lnTo>
                  <a:lnTo>
                    <a:pt x="869" y="19"/>
                  </a:lnTo>
                  <a:lnTo>
                    <a:pt x="900" y="24"/>
                  </a:lnTo>
                  <a:lnTo>
                    <a:pt x="929" y="31"/>
                  </a:lnTo>
                  <a:lnTo>
                    <a:pt x="958" y="37"/>
                  </a:lnTo>
                  <a:lnTo>
                    <a:pt x="986" y="45"/>
                  </a:lnTo>
                  <a:lnTo>
                    <a:pt x="1013" y="53"/>
                  </a:lnTo>
                  <a:lnTo>
                    <a:pt x="1040" y="63"/>
                  </a:lnTo>
                  <a:lnTo>
                    <a:pt x="1066" y="73"/>
                  </a:lnTo>
                  <a:lnTo>
                    <a:pt x="1092" y="84"/>
                  </a:lnTo>
                  <a:lnTo>
                    <a:pt x="1116" y="94"/>
                  </a:lnTo>
                  <a:close/>
                </a:path>
              </a:pathLst>
            </a:custGeom>
            <a:solidFill>
              <a:srgbClr val="53679D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80" name="Freeform 1002"/>
            <p:cNvSpPr>
              <a:spLocks/>
            </p:cNvSpPr>
            <p:nvPr/>
          </p:nvSpPr>
          <p:spPr bwMode="auto">
            <a:xfrm>
              <a:off x="4803770" y="472682"/>
              <a:ext cx="86081" cy="86243"/>
            </a:xfrm>
            <a:custGeom>
              <a:avLst/>
              <a:gdLst>
                <a:gd name="T0" fmla="*/ 215 w 216"/>
                <a:gd name="T1" fmla="*/ 119 h 216"/>
                <a:gd name="T2" fmla="*/ 211 w 216"/>
                <a:gd name="T3" fmla="*/ 141 h 216"/>
                <a:gd name="T4" fmla="*/ 203 w 216"/>
                <a:gd name="T5" fmla="*/ 160 h 216"/>
                <a:gd name="T6" fmla="*/ 191 w 216"/>
                <a:gd name="T7" fmla="*/ 177 h 216"/>
                <a:gd name="T8" fmla="*/ 176 w 216"/>
                <a:gd name="T9" fmla="*/ 191 h 216"/>
                <a:gd name="T10" fmla="*/ 160 w 216"/>
                <a:gd name="T11" fmla="*/ 203 h 216"/>
                <a:gd name="T12" fmla="*/ 141 w 216"/>
                <a:gd name="T13" fmla="*/ 211 h 216"/>
                <a:gd name="T14" fmla="*/ 119 w 216"/>
                <a:gd name="T15" fmla="*/ 215 h 216"/>
                <a:gd name="T16" fmla="*/ 97 w 216"/>
                <a:gd name="T17" fmla="*/ 215 h 216"/>
                <a:gd name="T18" fmla="*/ 76 w 216"/>
                <a:gd name="T19" fmla="*/ 211 h 216"/>
                <a:gd name="T20" fmla="*/ 56 w 216"/>
                <a:gd name="T21" fmla="*/ 203 h 216"/>
                <a:gd name="T22" fmla="*/ 40 w 216"/>
                <a:gd name="T23" fmla="*/ 191 h 216"/>
                <a:gd name="T24" fmla="*/ 25 w 216"/>
                <a:gd name="T25" fmla="*/ 177 h 216"/>
                <a:gd name="T26" fmla="*/ 13 w 216"/>
                <a:gd name="T27" fmla="*/ 160 h 216"/>
                <a:gd name="T28" fmla="*/ 6 w 216"/>
                <a:gd name="T29" fmla="*/ 141 h 216"/>
                <a:gd name="T30" fmla="*/ 1 w 216"/>
                <a:gd name="T31" fmla="*/ 119 h 216"/>
                <a:gd name="T32" fmla="*/ 1 w 216"/>
                <a:gd name="T33" fmla="*/ 98 h 216"/>
                <a:gd name="T34" fmla="*/ 6 w 216"/>
                <a:gd name="T35" fmla="*/ 76 h 216"/>
                <a:gd name="T36" fmla="*/ 13 w 216"/>
                <a:gd name="T37" fmla="*/ 58 h 216"/>
                <a:gd name="T38" fmla="*/ 25 w 216"/>
                <a:gd name="T39" fmla="*/ 40 h 216"/>
                <a:gd name="T40" fmla="*/ 40 w 216"/>
                <a:gd name="T41" fmla="*/ 25 h 216"/>
                <a:gd name="T42" fmla="*/ 56 w 216"/>
                <a:gd name="T43" fmla="*/ 13 h 216"/>
                <a:gd name="T44" fmla="*/ 76 w 216"/>
                <a:gd name="T45" fmla="*/ 6 h 216"/>
                <a:gd name="T46" fmla="*/ 97 w 216"/>
                <a:gd name="T47" fmla="*/ 1 h 216"/>
                <a:gd name="T48" fmla="*/ 119 w 216"/>
                <a:gd name="T49" fmla="*/ 1 h 216"/>
                <a:gd name="T50" fmla="*/ 141 w 216"/>
                <a:gd name="T51" fmla="*/ 6 h 216"/>
                <a:gd name="T52" fmla="*/ 160 w 216"/>
                <a:gd name="T53" fmla="*/ 13 h 216"/>
                <a:gd name="T54" fmla="*/ 176 w 216"/>
                <a:gd name="T55" fmla="*/ 25 h 216"/>
                <a:gd name="T56" fmla="*/ 191 w 216"/>
                <a:gd name="T57" fmla="*/ 40 h 216"/>
                <a:gd name="T58" fmla="*/ 203 w 216"/>
                <a:gd name="T59" fmla="*/ 58 h 216"/>
                <a:gd name="T60" fmla="*/ 211 w 216"/>
                <a:gd name="T61" fmla="*/ 76 h 216"/>
                <a:gd name="T62" fmla="*/ 215 w 216"/>
                <a:gd name="T63" fmla="*/ 9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6" h="216">
                  <a:moveTo>
                    <a:pt x="216" y="108"/>
                  </a:moveTo>
                  <a:lnTo>
                    <a:pt x="215" y="119"/>
                  </a:lnTo>
                  <a:lnTo>
                    <a:pt x="214" y="130"/>
                  </a:lnTo>
                  <a:lnTo>
                    <a:pt x="211" y="141"/>
                  </a:lnTo>
                  <a:lnTo>
                    <a:pt x="208" y="150"/>
                  </a:lnTo>
                  <a:lnTo>
                    <a:pt x="203" y="160"/>
                  </a:lnTo>
                  <a:lnTo>
                    <a:pt x="198" y="169"/>
                  </a:lnTo>
                  <a:lnTo>
                    <a:pt x="191" y="177"/>
                  </a:lnTo>
                  <a:lnTo>
                    <a:pt x="185" y="185"/>
                  </a:lnTo>
                  <a:lnTo>
                    <a:pt x="176" y="191"/>
                  </a:lnTo>
                  <a:lnTo>
                    <a:pt x="169" y="198"/>
                  </a:lnTo>
                  <a:lnTo>
                    <a:pt x="160" y="203"/>
                  </a:lnTo>
                  <a:lnTo>
                    <a:pt x="150" y="208"/>
                  </a:lnTo>
                  <a:lnTo>
                    <a:pt x="141" y="211"/>
                  </a:lnTo>
                  <a:lnTo>
                    <a:pt x="130" y="214"/>
                  </a:lnTo>
                  <a:lnTo>
                    <a:pt x="119" y="215"/>
                  </a:lnTo>
                  <a:lnTo>
                    <a:pt x="108" y="216"/>
                  </a:lnTo>
                  <a:lnTo>
                    <a:pt x="97" y="215"/>
                  </a:lnTo>
                  <a:lnTo>
                    <a:pt x="87" y="214"/>
                  </a:lnTo>
                  <a:lnTo>
                    <a:pt x="76" y="211"/>
                  </a:lnTo>
                  <a:lnTo>
                    <a:pt x="66" y="208"/>
                  </a:lnTo>
                  <a:lnTo>
                    <a:pt x="56" y="203"/>
                  </a:lnTo>
                  <a:lnTo>
                    <a:pt x="48" y="198"/>
                  </a:lnTo>
                  <a:lnTo>
                    <a:pt x="40" y="191"/>
                  </a:lnTo>
                  <a:lnTo>
                    <a:pt x="32" y="185"/>
                  </a:lnTo>
                  <a:lnTo>
                    <a:pt x="25" y="177"/>
                  </a:lnTo>
                  <a:lnTo>
                    <a:pt x="19" y="169"/>
                  </a:lnTo>
                  <a:lnTo>
                    <a:pt x="13" y="160"/>
                  </a:lnTo>
                  <a:lnTo>
                    <a:pt x="9" y="150"/>
                  </a:lnTo>
                  <a:lnTo>
                    <a:pt x="6" y="141"/>
                  </a:lnTo>
                  <a:lnTo>
                    <a:pt x="2" y="130"/>
                  </a:lnTo>
                  <a:lnTo>
                    <a:pt x="1" y="119"/>
                  </a:lnTo>
                  <a:lnTo>
                    <a:pt x="0" y="108"/>
                  </a:lnTo>
                  <a:lnTo>
                    <a:pt x="1" y="98"/>
                  </a:lnTo>
                  <a:lnTo>
                    <a:pt x="2" y="87"/>
                  </a:lnTo>
                  <a:lnTo>
                    <a:pt x="6" y="76"/>
                  </a:lnTo>
                  <a:lnTo>
                    <a:pt x="9" y="66"/>
                  </a:lnTo>
                  <a:lnTo>
                    <a:pt x="13" y="58"/>
                  </a:lnTo>
                  <a:lnTo>
                    <a:pt x="19" y="48"/>
                  </a:lnTo>
                  <a:lnTo>
                    <a:pt x="25" y="40"/>
                  </a:lnTo>
                  <a:lnTo>
                    <a:pt x="32" y="33"/>
                  </a:lnTo>
                  <a:lnTo>
                    <a:pt x="40" y="25"/>
                  </a:lnTo>
                  <a:lnTo>
                    <a:pt x="48" y="19"/>
                  </a:lnTo>
                  <a:lnTo>
                    <a:pt x="56" y="13"/>
                  </a:lnTo>
                  <a:lnTo>
                    <a:pt x="66" y="9"/>
                  </a:lnTo>
                  <a:lnTo>
                    <a:pt x="76" y="6"/>
                  </a:lnTo>
                  <a:lnTo>
                    <a:pt x="87" y="2"/>
                  </a:lnTo>
                  <a:lnTo>
                    <a:pt x="97" y="1"/>
                  </a:lnTo>
                  <a:lnTo>
                    <a:pt x="108" y="0"/>
                  </a:lnTo>
                  <a:lnTo>
                    <a:pt x="119" y="1"/>
                  </a:lnTo>
                  <a:lnTo>
                    <a:pt x="130" y="2"/>
                  </a:lnTo>
                  <a:lnTo>
                    <a:pt x="141" y="6"/>
                  </a:lnTo>
                  <a:lnTo>
                    <a:pt x="150" y="9"/>
                  </a:lnTo>
                  <a:lnTo>
                    <a:pt x="160" y="13"/>
                  </a:lnTo>
                  <a:lnTo>
                    <a:pt x="169" y="19"/>
                  </a:lnTo>
                  <a:lnTo>
                    <a:pt x="176" y="25"/>
                  </a:lnTo>
                  <a:lnTo>
                    <a:pt x="185" y="33"/>
                  </a:lnTo>
                  <a:lnTo>
                    <a:pt x="191" y="40"/>
                  </a:lnTo>
                  <a:lnTo>
                    <a:pt x="198" y="48"/>
                  </a:lnTo>
                  <a:lnTo>
                    <a:pt x="203" y="58"/>
                  </a:lnTo>
                  <a:lnTo>
                    <a:pt x="208" y="66"/>
                  </a:lnTo>
                  <a:lnTo>
                    <a:pt x="211" y="76"/>
                  </a:lnTo>
                  <a:lnTo>
                    <a:pt x="214" y="87"/>
                  </a:lnTo>
                  <a:lnTo>
                    <a:pt x="215" y="98"/>
                  </a:lnTo>
                  <a:lnTo>
                    <a:pt x="216" y="108"/>
                  </a:lnTo>
                  <a:close/>
                </a:path>
              </a:pathLst>
            </a:custGeom>
            <a:solidFill>
              <a:srgbClr val="45528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81" name="Freeform 1003"/>
            <p:cNvSpPr>
              <a:spLocks/>
            </p:cNvSpPr>
            <p:nvPr/>
          </p:nvSpPr>
          <p:spPr bwMode="auto">
            <a:xfrm>
              <a:off x="4819551" y="488603"/>
              <a:ext cx="55953" cy="55726"/>
            </a:xfrm>
            <a:custGeom>
              <a:avLst/>
              <a:gdLst>
                <a:gd name="T0" fmla="*/ 138 w 138"/>
                <a:gd name="T1" fmla="*/ 77 h 140"/>
                <a:gd name="T2" fmla="*/ 136 w 138"/>
                <a:gd name="T3" fmla="*/ 90 h 140"/>
                <a:gd name="T4" fmla="*/ 131 w 138"/>
                <a:gd name="T5" fmla="*/ 103 h 140"/>
                <a:gd name="T6" fmla="*/ 123 w 138"/>
                <a:gd name="T7" fmla="*/ 114 h 140"/>
                <a:gd name="T8" fmla="*/ 114 w 138"/>
                <a:gd name="T9" fmla="*/ 123 h 140"/>
                <a:gd name="T10" fmla="*/ 103 w 138"/>
                <a:gd name="T11" fmla="*/ 131 h 140"/>
                <a:gd name="T12" fmla="*/ 90 w 138"/>
                <a:gd name="T13" fmla="*/ 136 h 140"/>
                <a:gd name="T14" fmla="*/ 77 w 138"/>
                <a:gd name="T15" fmla="*/ 138 h 140"/>
                <a:gd name="T16" fmla="*/ 62 w 138"/>
                <a:gd name="T17" fmla="*/ 138 h 140"/>
                <a:gd name="T18" fmla="*/ 49 w 138"/>
                <a:gd name="T19" fmla="*/ 136 h 140"/>
                <a:gd name="T20" fmla="*/ 36 w 138"/>
                <a:gd name="T21" fmla="*/ 131 h 140"/>
                <a:gd name="T22" fmla="*/ 25 w 138"/>
                <a:gd name="T23" fmla="*/ 123 h 140"/>
                <a:gd name="T24" fmla="*/ 15 w 138"/>
                <a:gd name="T25" fmla="*/ 114 h 140"/>
                <a:gd name="T26" fmla="*/ 8 w 138"/>
                <a:gd name="T27" fmla="*/ 103 h 140"/>
                <a:gd name="T28" fmla="*/ 3 w 138"/>
                <a:gd name="T29" fmla="*/ 90 h 140"/>
                <a:gd name="T30" fmla="*/ 0 w 138"/>
                <a:gd name="T31" fmla="*/ 77 h 140"/>
                <a:gd name="T32" fmla="*/ 0 w 138"/>
                <a:gd name="T33" fmla="*/ 63 h 140"/>
                <a:gd name="T34" fmla="*/ 3 w 138"/>
                <a:gd name="T35" fmla="*/ 49 h 140"/>
                <a:gd name="T36" fmla="*/ 8 w 138"/>
                <a:gd name="T37" fmla="*/ 36 h 140"/>
                <a:gd name="T38" fmla="*/ 15 w 138"/>
                <a:gd name="T39" fmla="*/ 25 h 140"/>
                <a:gd name="T40" fmla="*/ 25 w 138"/>
                <a:gd name="T41" fmla="*/ 15 h 140"/>
                <a:gd name="T42" fmla="*/ 36 w 138"/>
                <a:gd name="T43" fmla="*/ 8 h 140"/>
                <a:gd name="T44" fmla="*/ 49 w 138"/>
                <a:gd name="T45" fmla="*/ 3 h 140"/>
                <a:gd name="T46" fmla="*/ 62 w 138"/>
                <a:gd name="T47" fmla="*/ 0 h 140"/>
                <a:gd name="T48" fmla="*/ 77 w 138"/>
                <a:gd name="T49" fmla="*/ 0 h 140"/>
                <a:gd name="T50" fmla="*/ 90 w 138"/>
                <a:gd name="T51" fmla="*/ 3 h 140"/>
                <a:gd name="T52" fmla="*/ 103 w 138"/>
                <a:gd name="T53" fmla="*/ 8 h 140"/>
                <a:gd name="T54" fmla="*/ 114 w 138"/>
                <a:gd name="T55" fmla="*/ 15 h 140"/>
                <a:gd name="T56" fmla="*/ 123 w 138"/>
                <a:gd name="T57" fmla="*/ 25 h 140"/>
                <a:gd name="T58" fmla="*/ 131 w 138"/>
                <a:gd name="T59" fmla="*/ 36 h 140"/>
                <a:gd name="T60" fmla="*/ 136 w 138"/>
                <a:gd name="T61" fmla="*/ 49 h 140"/>
                <a:gd name="T62" fmla="*/ 138 w 138"/>
                <a:gd name="T63" fmla="*/ 6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" h="140">
                  <a:moveTo>
                    <a:pt x="138" y="69"/>
                  </a:moveTo>
                  <a:lnTo>
                    <a:pt x="138" y="77"/>
                  </a:lnTo>
                  <a:lnTo>
                    <a:pt x="137" y="83"/>
                  </a:lnTo>
                  <a:lnTo>
                    <a:pt x="136" y="90"/>
                  </a:lnTo>
                  <a:lnTo>
                    <a:pt x="133" y="96"/>
                  </a:lnTo>
                  <a:lnTo>
                    <a:pt x="131" y="103"/>
                  </a:lnTo>
                  <a:lnTo>
                    <a:pt x="127" y="108"/>
                  </a:lnTo>
                  <a:lnTo>
                    <a:pt x="123" y="114"/>
                  </a:lnTo>
                  <a:lnTo>
                    <a:pt x="119" y="119"/>
                  </a:lnTo>
                  <a:lnTo>
                    <a:pt x="114" y="123"/>
                  </a:lnTo>
                  <a:lnTo>
                    <a:pt x="108" y="128"/>
                  </a:lnTo>
                  <a:lnTo>
                    <a:pt x="103" y="131"/>
                  </a:lnTo>
                  <a:lnTo>
                    <a:pt x="96" y="133"/>
                  </a:lnTo>
                  <a:lnTo>
                    <a:pt x="90" y="136"/>
                  </a:lnTo>
                  <a:lnTo>
                    <a:pt x="83" y="137"/>
                  </a:lnTo>
                  <a:lnTo>
                    <a:pt x="77" y="138"/>
                  </a:lnTo>
                  <a:lnTo>
                    <a:pt x="69" y="140"/>
                  </a:lnTo>
                  <a:lnTo>
                    <a:pt x="62" y="138"/>
                  </a:lnTo>
                  <a:lnTo>
                    <a:pt x="55" y="137"/>
                  </a:lnTo>
                  <a:lnTo>
                    <a:pt x="49" y="136"/>
                  </a:lnTo>
                  <a:lnTo>
                    <a:pt x="42" y="133"/>
                  </a:lnTo>
                  <a:lnTo>
                    <a:pt x="36" y="131"/>
                  </a:lnTo>
                  <a:lnTo>
                    <a:pt x="30" y="128"/>
                  </a:lnTo>
                  <a:lnTo>
                    <a:pt x="25" y="123"/>
                  </a:lnTo>
                  <a:lnTo>
                    <a:pt x="20" y="119"/>
                  </a:lnTo>
                  <a:lnTo>
                    <a:pt x="15" y="114"/>
                  </a:lnTo>
                  <a:lnTo>
                    <a:pt x="12" y="108"/>
                  </a:lnTo>
                  <a:lnTo>
                    <a:pt x="8" y="103"/>
                  </a:lnTo>
                  <a:lnTo>
                    <a:pt x="6" y="96"/>
                  </a:lnTo>
                  <a:lnTo>
                    <a:pt x="3" y="90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69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3" y="49"/>
                  </a:lnTo>
                  <a:lnTo>
                    <a:pt x="6" y="42"/>
                  </a:lnTo>
                  <a:lnTo>
                    <a:pt x="8" y="36"/>
                  </a:lnTo>
                  <a:lnTo>
                    <a:pt x="12" y="30"/>
                  </a:lnTo>
                  <a:lnTo>
                    <a:pt x="15" y="25"/>
                  </a:lnTo>
                  <a:lnTo>
                    <a:pt x="20" y="21"/>
                  </a:lnTo>
                  <a:lnTo>
                    <a:pt x="25" y="15"/>
                  </a:lnTo>
                  <a:lnTo>
                    <a:pt x="30" y="12"/>
                  </a:lnTo>
                  <a:lnTo>
                    <a:pt x="36" y="8"/>
                  </a:lnTo>
                  <a:lnTo>
                    <a:pt x="42" y="6"/>
                  </a:lnTo>
                  <a:lnTo>
                    <a:pt x="49" y="3"/>
                  </a:lnTo>
                  <a:lnTo>
                    <a:pt x="55" y="1"/>
                  </a:lnTo>
                  <a:lnTo>
                    <a:pt x="62" y="0"/>
                  </a:lnTo>
                  <a:lnTo>
                    <a:pt x="69" y="0"/>
                  </a:lnTo>
                  <a:lnTo>
                    <a:pt x="77" y="0"/>
                  </a:lnTo>
                  <a:lnTo>
                    <a:pt x="83" y="1"/>
                  </a:lnTo>
                  <a:lnTo>
                    <a:pt x="90" y="3"/>
                  </a:lnTo>
                  <a:lnTo>
                    <a:pt x="96" y="6"/>
                  </a:lnTo>
                  <a:lnTo>
                    <a:pt x="103" y="8"/>
                  </a:lnTo>
                  <a:lnTo>
                    <a:pt x="108" y="12"/>
                  </a:lnTo>
                  <a:lnTo>
                    <a:pt x="114" y="15"/>
                  </a:lnTo>
                  <a:lnTo>
                    <a:pt x="119" y="21"/>
                  </a:lnTo>
                  <a:lnTo>
                    <a:pt x="123" y="25"/>
                  </a:lnTo>
                  <a:lnTo>
                    <a:pt x="127" y="30"/>
                  </a:lnTo>
                  <a:lnTo>
                    <a:pt x="131" y="36"/>
                  </a:lnTo>
                  <a:lnTo>
                    <a:pt x="133" y="42"/>
                  </a:lnTo>
                  <a:lnTo>
                    <a:pt x="136" y="49"/>
                  </a:lnTo>
                  <a:lnTo>
                    <a:pt x="137" y="55"/>
                  </a:lnTo>
                  <a:lnTo>
                    <a:pt x="138" y="63"/>
                  </a:lnTo>
                  <a:lnTo>
                    <a:pt x="138" y="69"/>
                  </a:lnTo>
                  <a:close/>
                </a:path>
              </a:pathLst>
            </a:custGeom>
            <a:solidFill>
              <a:srgbClr val="39417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82" name="Freeform 1004"/>
            <p:cNvSpPr>
              <a:spLocks/>
            </p:cNvSpPr>
            <p:nvPr/>
          </p:nvSpPr>
          <p:spPr bwMode="auto">
            <a:xfrm>
              <a:off x="4833898" y="503198"/>
              <a:ext cx="27259" cy="25210"/>
            </a:xfrm>
            <a:custGeom>
              <a:avLst/>
              <a:gdLst>
                <a:gd name="T0" fmla="*/ 67 w 67"/>
                <a:gd name="T1" fmla="*/ 33 h 67"/>
                <a:gd name="T2" fmla="*/ 66 w 67"/>
                <a:gd name="T3" fmla="*/ 40 h 67"/>
                <a:gd name="T4" fmla="*/ 64 w 67"/>
                <a:gd name="T5" fmla="*/ 46 h 67"/>
                <a:gd name="T6" fmla="*/ 60 w 67"/>
                <a:gd name="T7" fmla="*/ 52 h 67"/>
                <a:gd name="T8" fmla="*/ 57 w 67"/>
                <a:gd name="T9" fmla="*/ 57 h 67"/>
                <a:gd name="T10" fmla="*/ 52 w 67"/>
                <a:gd name="T11" fmla="*/ 61 h 67"/>
                <a:gd name="T12" fmla="*/ 46 w 67"/>
                <a:gd name="T13" fmla="*/ 64 h 67"/>
                <a:gd name="T14" fmla="*/ 40 w 67"/>
                <a:gd name="T15" fmla="*/ 66 h 67"/>
                <a:gd name="T16" fmla="*/ 33 w 67"/>
                <a:gd name="T17" fmla="*/ 67 h 67"/>
                <a:gd name="T18" fmla="*/ 27 w 67"/>
                <a:gd name="T19" fmla="*/ 66 h 67"/>
                <a:gd name="T20" fmla="*/ 20 w 67"/>
                <a:gd name="T21" fmla="*/ 64 h 67"/>
                <a:gd name="T22" fmla="*/ 15 w 67"/>
                <a:gd name="T23" fmla="*/ 61 h 67"/>
                <a:gd name="T24" fmla="*/ 10 w 67"/>
                <a:gd name="T25" fmla="*/ 57 h 67"/>
                <a:gd name="T26" fmla="*/ 6 w 67"/>
                <a:gd name="T27" fmla="*/ 52 h 67"/>
                <a:gd name="T28" fmla="*/ 3 w 67"/>
                <a:gd name="T29" fmla="*/ 46 h 67"/>
                <a:gd name="T30" fmla="*/ 1 w 67"/>
                <a:gd name="T31" fmla="*/ 40 h 67"/>
                <a:gd name="T32" fmla="*/ 0 w 67"/>
                <a:gd name="T33" fmla="*/ 33 h 67"/>
                <a:gd name="T34" fmla="*/ 1 w 67"/>
                <a:gd name="T35" fmla="*/ 27 h 67"/>
                <a:gd name="T36" fmla="*/ 3 w 67"/>
                <a:gd name="T37" fmla="*/ 20 h 67"/>
                <a:gd name="T38" fmla="*/ 6 w 67"/>
                <a:gd name="T39" fmla="*/ 15 h 67"/>
                <a:gd name="T40" fmla="*/ 10 w 67"/>
                <a:gd name="T41" fmla="*/ 10 h 67"/>
                <a:gd name="T42" fmla="*/ 15 w 67"/>
                <a:gd name="T43" fmla="*/ 6 h 67"/>
                <a:gd name="T44" fmla="*/ 20 w 67"/>
                <a:gd name="T45" fmla="*/ 3 h 67"/>
                <a:gd name="T46" fmla="*/ 27 w 67"/>
                <a:gd name="T47" fmla="*/ 1 h 67"/>
                <a:gd name="T48" fmla="*/ 33 w 67"/>
                <a:gd name="T49" fmla="*/ 0 h 67"/>
                <a:gd name="T50" fmla="*/ 40 w 67"/>
                <a:gd name="T51" fmla="*/ 1 h 67"/>
                <a:gd name="T52" fmla="*/ 46 w 67"/>
                <a:gd name="T53" fmla="*/ 3 h 67"/>
                <a:gd name="T54" fmla="*/ 52 w 67"/>
                <a:gd name="T55" fmla="*/ 6 h 67"/>
                <a:gd name="T56" fmla="*/ 57 w 67"/>
                <a:gd name="T57" fmla="*/ 10 h 67"/>
                <a:gd name="T58" fmla="*/ 60 w 67"/>
                <a:gd name="T59" fmla="*/ 15 h 67"/>
                <a:gd name="T60" fmla="*/ 64 w 67"/>
                <a:gd name="T61" fmla="*/ 20 h 67"/>
                <a:gd name="T62" fmla="*/ 66 w 67"/>
                <a:gd name="T63" fmla="*/ 27 h 67"/>
                <a:gd name="T64" fmla="*/ 67 w 67"/>
                <a:gd name="T65" fmla="*/ 3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" h="67">
                  <a:moveTo>
                    <a:pt x="67" y="33"/>
                  </a:moveTo>
                  <a:lnTo>
                    <a:pt x="66" y="40"/>
                  </a:lnTo>
                  <a:lnTo>
                    <a:pt x="64" y="46"/>
                  </a:lnTo>
                  <a:lnTo>
                    <a:pt x="60" y="52"/>
                  </a:lnTo>
                  <a:lnTo>
                    <a:pt x="57" y="57"/>
                  </a:lnTo>
                  <a:lnTo>
                    <a:pt x="52" y="61"/>
                  </a:lnTo>
                  <a:lnTo>
                    <a:pt x="46" y="64"/>
                  </a:lnTo>
                  <a:lnTo>
                    <a:pt x="40" y="66"/>
                  </a:lnTo>
                  <a:lnTo>
                    <a:pt x="33" y="67"/>
                  </a:lnTo>
                  <a:lnTo>
                    <a:pt x="27" y="66"/>
                  </a:lnTo>
                  <a:lnTo>
                    <a:pt x="20" y="64"/>
                  </a:lnTo>
                  <a:lnTo>
                    <a:pt x="15" y="61"/>
                  </a:lnTo>
                  <a:lnTo>
                    <a:pt x="10" y="57"/>
                  </a:lnTo>
                  <a:lnTo>
                    <a:pt x="6" y="52"/>
                  </a:lnTo>
                  <a:lnTo>
                    <a:pt x="3" y="46"/>
                  </a:lnTo>
                  <a:lnTo>
                    <a:pt x="1" y="40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3" y="20"/>
                  </a:lnTo>
                  <a:lnTo>
                    <a:pt x="6" y="15"/>
                  </a:lnTo>
                  <a:lnTo>
                    <a:pt x="10" y="10"/>
                  </a:lnTo>
                  <a:lnTo>
                    <a:pt x="15" y="6"/>
                  </a:lnTo>
                  <a:lnTo>
                    <a:pt x="20" y="3"/>
                  </a:lnTo>
                  <a:lnTo>
                    <a:pt x="27" y="1"/>
                  </a:lnTo>
                  <a:lnTo>
                    <a:pt x="33" y="0"/>
                  </a:lnTo>
                  <a:lnTo>
                    <a:pt x="40" y="1"/>
                  </a:lnTo>
                  <a:lnTo>
                    <a:pt x="46" y="3"/>
                  </a:lnTo>
                  <a:lnTo>
                    <a:pt x="52" y="6"/>
                  </a:lnTo>
                  <a:lnTo>
                    <a:pt x="57" y="10"/>
                  </a:lnTo>
                  <a:lnTo>
                    <a:pt x="60" y="15"/>
                  </a:lnTo>
                  <a:lnTo>
                    <a:pt x="64" y="20"/>
                  </a:lnTo>
                  <a:lnTo>
                    <a:pt x="66" y="27"/>
                  </a:lnTo>
                  <a:lnTo>
                    <a:pt x="67" y="33"/>
                  </a:lnTo>
                  <a:close/>
                </a:path>
              </a:pathLst>
            </a:custGeom>
            <a:solidFill>
              <a:srgbClr val="2A304B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83" name="Freeform 1005"/>
            <p:cNvSpPr>
              <a:spLocks/>
            </p:cNvSpPr>
            <p:nvPr/>
          </p:nvSpPr>
          <p:spPr bwMode="auto">
            <a:xfrm>
              <a:off x="4600046" y="301521"/>
              <a:ext cx="494964" cy="206984"/>
            </a:xfrm>
            <a:custGeom>
              <a:avLst/>
              <a:gdLst>
                <a:gd name="T0" fmla="*/ 209 w 1247"/>
                <a:gd name="T1" fmla="*/ 192 h 519"/>
                <a:gd name="T2" fmla="*/ 147 w 1247"/>
                <a:gd name="T3" fmla="*/ 117 h 519"/>
                <a:gd name="T4" fmla="*/ 79 w 1247"/>
                <a:gd name="T5" fmla="*/ 46 h 519"/>
                <a:gd name="T6" fmla="*/ 49 w 1247"/>
                <a:gd name="T7" fmla="*/ 22 h 519"/>
                <a:gd name="T8" fmla="*/ 25 w 1247"/>
                <a:gd name="T9" fmla="*/ 10 h 519"/>
                <a:gd name="T10" fmla="*/ 8 w 1247"/>
                <a:gd name="T11" fmla="*/ 16 h 519"/>
                <a:gd name="T12" fmla="*/ 2 w 1247"/>
                <a:gd name="T13" fmla="*/ 41 h 519"/>
                <a:gd name="T14" fmla="*/ 1 w 1247"/>
                <a:gd name="T15" fmla="*/ 153 h 519"/>
                <a:gd name="T16" fmla="*/ 1 w 1247"/>
                <a:gd name="T17" fmla="*/ 201 h 519"/>
                <a:gd name="T18" fmla="*/ 9 w 1247"/>
                <a:gd name="T19" fmla="*/ 217 h 519"/>
                <a:gd name="T20" fmla="*/ 70 w 1247"/>
                <a:gd name="T21" fmla="*/ 281 h 519"/>
                <a:gd name="T22" fmla="*/ 149 w 1247"/>
                <a:gd name="T23" fmla="*/ 346 h 519"/>
                <a:gd name="T24" fmla="*/ 216 w 1247"/>
                <a:gd name="T25" fmla="*/ 388 h 519"/>
                <a:gd name="T26" fmla="*/ 271 w 1247"/>
                <a:gd name="T27" fmla="*/ 416 h 519"/>
                <a:gd name="T28" fmla="*/ 331 w 1247"/>
                <a:gd name="T29" fmla="*/ 439 h 519"/>
                <a:gd name="T30" fmla="*/ 393 w 1247"/>
                <a:gd name="T31" fmla="*/ 453 h 519"/>
                <a:gd name="T32" fmla="*/ 430 w 1247"/>
                <a:gd name="T33" fmla="*/ 459 h 519"/>
                <a:gd name="T34" fmla="*/ 441 w 1247"/>
                <a:gd name="T35" fmla="*/ 467 h 519"/>
                <a:gd name="T36" fmla="*/ 447 w 1247"/>
                <a:gd name="T37" fmla="*/ 482 h 519"/>
                <a:gd name="T38" fmla="*/ 462 w 1247"/>
                <a:gd name="T39" fmla="*/ 500 h 519"/>
                <a:gd name="T40" fmla="*/ 486 w 1247"/>
                <a:gd name="T41" fmla="*/ 512 h 519"/>
                <a:gd name="T42" fmla="*/ 581 w 1247"/>
                <a:gd name="T43" fmla="*/ 518 h 519"/>
                <a:gd name="T44" fmla="*/ 714 w 1247"/>
                <a:gd name="T45" fmla="*/ 517 h 519"/>
                <a:gd name="T46" fmla="*/ 761 w 1247"/>
                <a:gd name="T47" fmla="*/ 512 h 519"/>
                <a:gd name="T48" fmla="*/ 783 w 1247"/>
                <a:gd name="T49" fmla="*/ 504 h 519"/>
                <a:gd name="T50" fmla="*/ 797 w 1247"/>
                <a:gd name="T51" fmla="*/ 490 h 519"/>
                <a:gd name="T52" fmla="*/ 812 w 1247"/>
                <a:gd name="T53" fmla="*/ 468 h 519"/>
                <a:gd name="T54" fmla="*/ 827 w 1247"/>
                <a:gd name="T55" fmla="*/ 459 h 519"/>
                <a:gd name="T56" fmla="*/ 897 w 1247"/>
                <a:gd name="T57" fmla="*/ 442 h 519"/>
                <a:gd name="T58" fmla="*/ 976 w 1247"/>
                <a:gd name="T59" fmla="*/ 413 h 519"/>
                <a:gd name="T60" fmla="*/ 1068 w 1247"/>
                <a:gd name="T61" fmla="*/ 365 h 519"/>
                <a:gd name="T62" fmla="*/ 1117 w 1247"/>
                <a:gd name="T63" fmla="*/ 332 h 519"/>
                <a:gd name="T64" fmla="*/ 1163 w 1247"/>
                <a:gd name="T65" fmla="*/ 292 h 519"/>
                <a:gd name="T66" fmla="*/ 1207 w 1247"/>
                <a:gd name="T67" fmla="*/ 246 h 519"/>
                <a:gd name="T68" fmla="*/ 1247 w 1247"/>
                <a:gd name="T69" fmla="*/ 189 h 519"/>
                <a:gd name="T70" fmla="*/ 1247 w 1247"/>
                <a:gd name="T71" fmla="*/ 163 h 519"/>
                <a:gd name="T72" fmla="*/ 1247 w 1247"/>
                <a:gd name="T73" fmla="*/ 112 h 519"/>
                <a:gd name="T74" fmla="*/ 1244 w 1247"/>
                <a:gd name="T75" fmla="*/ 21 h 519"/>
                <a:gd name="T76" fmla="*/ 1204 w 1247"/>
                <a:gd name="T77" fmla="*/ 1 h 519"/>
                <a:gd name="T78" fmla="*/ 1124 w 1247"/>
                <a:gd name="T79" fmla="*/ 6 h 519"/>
                <a:gd name="T80" fmla="*/ 1015 w 1247"/>
                <a:gd name="T81" fmla="*/ 30 h 519"/>
                <a:gd name="T82" fmla="*/ 840 w 1247"/>
                <a:gd name="T83" fmla="*/ 80 h 519"/>
                <a:gd name="T84" fmla="*/ 563 w 1247"/>
                <a:gd name="T85" fmla="*/ 172 h 519"/>
                <a:gd name="T86" fmla="*/ 369 w 1247"/>
                <a:gd name="T87" fmla="*/ 234 h 519"/>
                <a:gd name="T88" fmla="*/ 290 w 1247"/>
                <a:gd name="T89" fmla="*/ 252 h 519"/>
                <a:gd name="T90" fmla="*/ 250 w 1247"/>
                <a:gd name="T91" fmla="*/ 24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47" h="519">
                  <a:moveTo>
                    <a:pt x="246" y="242"/>
                  </a:moveTo>
                  <a:lnTo>
                    <a:pt x="236" y="228"/>
                  </a:lnTo>
                  <a:lnTo>
                    <a:pt x="209" y="192"/>
                  </a:lnTo>
                  <a:lnTo>
                    <a:pt x="190" y="169"/>
                  </a:lnTo>
                  <a:lnTo>
                    <a:pt x="169" y="143"/>
                  </a:lnTo>
                  <a:lnTo>
                    <a:pt x="147" y="117"/>
                  </a:lnTo>
                  <a:lnTo>
                    <a:pt x="124" y="91"/>
                  </a:lnTo>
                  <a:lnTo>
                    <a:pt x="102" y="67"/>
                  </a:lnTo>
                  <a:lnTo>
                    <a:pt x="79" y="46"/>
                  </a:lnTo>
                  <a:lnTo>
                    <a:pt x="69" y="37"/>
                  </a:lnTo>
                  <a:lnTo>
                    <a:pt x="58" y="28"/>
                  </a:lnTo>
                  <a:lnTo>
                    <a:pt x="49" y="22"/>
                  </a:lnTo>
                  <a:lnTo>
                    <a:pt x="40" y="17"/>
                  </a:lnTo>
                  <a:lnTo>
                    <a:pt x="31" y="12"/>
                  </a:lnTo>
                  <a:lnTo>
                    <a:pt x="25" y="10"/>
                  </a:lnTo>
                  <a:lnTo>
                    <a:pt x="17" y="10"/>
                  </a:lnTo>
                  <a:lnTo>
                    <a:pt x="12" y="11"/>
                  </a:lnTo>
                  <a:lnTo>
                    <a:pt x="8" y="16"/>
                  </a:lnTo>
                  <a:lnTo>
                    <a:pt x="4" y="22"/>
                  </a:lnTo>
                  <a:lnTo>
                    <a:pt x="2" y="30"/>
                  </a:lnTo>
                  <a:lnTo>
                    <a:pt x="2" y="41"/>
                  </a:lnTo>
                  <a:lnTo>
                    <a:pt x="2" y="87"/>
                  </a:lnTo>
                  <a:lnTo>
                    <a:pt x="1" y="124"/>
                  </a:lnTo>
                  <a:lnTo>
                    <a:pt x="1" y="153"/>
                  </a:lnTo>
                  <a:lnTo>
                    <a:pt x="1" y="175"/>
                  </a:lnTo>
                  <a:lnTo>
                    <a:pt x="1" y="190"/>
                  </a:lnTo>
                  <a:lnTo>
                    <a:pt x="1" y="201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9" y="217"/>
                  </a:lnTo>
                  <a:lnTo>
                    <a:pt x="33" y="243"/>
                  </a:lnTo>
                  <a:lnTo>
                    <a:pt x="50" y="261"/>
                  </a:lnTo>
                  <a:lnTo>
                    <a:pt x="70" y="281"/>
                  </a:lnTo>
                  <a:lnTo>
                    <a:pt x="94" y="302"/>
                  </a:lnTo>
                  <a:lnTo>
                    <a:pt x="120" y="323"/>
                  </a:lnTo>
                  <a:lnTo>
                    <a:pt x="149" y="346"/>
                  </a:lnTo>
                  <a:lnTo>
                    <a:pt x="182" y="368"/>
                  </a:lnTo>
                  <a:lnTo>
                    <a:pt x="199" y="378"/>
                  </a:lnTo>
                  <a:lnTo>
                    <a:pt x="216" y="388"/>
                  </a:lnTo>
                  <a:lnTo>
                    <a:pt x="233" y="399"/>
                  </a:lnTo>
                  <a:lnTo>
                    <a:pt x="252" y="408"/>
                  </a:lnTo>
                  <a:lnTo>
                    <a:pt x="271" y="416"/>
                  </a:lnTo>
                  <a:lnTo>
                    <a:pt x="291" y="425"/>
                  </a:lnTo>
                  <a:lnTo>
                    <a:pt x="310" y="432"/>
                  </a:lnTo>
                  <a:lnTo>
                    <a:pt x="331" y="439"/>
                  </a:lnTo>
                  <a:lnTo>
                    <a:pt x="351" y="444"/>
                  </a:lnTo>
                  <a:lnTo>
                    <a:pt x="372" y="449"/>
                  </a:lnTo>
                  <a:lnTo>
                    <a:pt x="393" y="453"/>
                  </a:lnTo>
                  <a:lnTo>
                    <a:pt x="415" y="455"/>
                  </a:lnTo>
                  <a:lnTo>
                    <a:pt x="422" y="456"/>
                  </a:lnTo>
                  <a:lnTo>
                    <a:pt x="430" y="459"/>
                  </a:lnTo>
                  <a:lnTo>
                    <a:pt x="434" y="462"/>
                  </a:lnTo>
                  <a:lnTo>
                    <a:pt x="437" y="464"/>
                  </a:lnTo>
                  <a:lnTo>
                    <a:pt x="441" y="467"/>
                  </a:lnTo>
                  <a:lnTo>
                    <a:pt x="442" y="469"/>
                  </a:lnTo>
                  <a:lnTo>
                    <a:pt x="444" y="476"/>
                  </a:lnTo>
                  <a:lnTo>
                    <a:pt x="447" y="482"/>
                  </a:lnTo>
                  <a:lnTo>
                    <a:pt x="451" y="489"/>
                  </a:lnTo>
                  <a:lnTo>
                    <a:pt x="457" y="495"/>
                  </a:lnTo>
                  <a:lnTo>
                    <a:pt x="462" y="500"/>
                  </a:lnTo>
                  <a:lnTo>
                    <a:pt x="469" y="506"/>
                  </a:lnTo>
                  <a:lnTo>
                    <a:pt x="476" y="510"/>
                  </a:lnTo>
                  <a:lnTo>
                    <a:pt x="486" y="512"/>
                  </a:lnTo>
                  <a:lnTo>
                    <a:pt x="507" y="514"/>
                  </a:lnTo>
                  <a:lnTo>
                    <a:pt x="540" y="516"/>
                  </a:lnTo>
                  <a:lnTo>
                    <a:pt x="581" y="518"/>
                  </a:lnTo>
                  <a:lnTo>
                    <a:pt x="626" y="519"/>
                  </a:lnTo>
                  <a:lnTo>
                    <a:pt x="672" y="518"/>
                  </a:lnTo>
                  <a:lnTo>
                    <a:pt x="714" y="517"/>
                  </a:lnTo>
                  <a:lnTo>
                    <a:pt x="732" y="516"/>
                  </a:lnTo>
                  <a:lnTo>
                    <a:pt x="748" y="514"/>
                  </a:lnTo>
                  <a:lnTo>
                    <a:pt x="761" y="512"/>
                  </a:lnTo>
                  <a:lnTo>
                    <a:pt x="770" y="509"/>
                  </a:lnTo>
                  <a:lnTo>
                    <a:pt x="777" y="507"/>
                  </a:lnTo>
                  <a:lnTo>
                    <a:pt x="783" y="504"/>
                  </a:lnTo>
                  <a:lnTo>
                    <a:pt x="787" y="500"/>
                  </a:lnTo>
                  <a:lnTo>
                    <a:pt x="791" y="496"/>
                  </a:lnTo>
                  <a:lnTo>
                    <a:pt x="797" y="490"/>
                  </a:lnTo>
                  <a:lnTo>
                    <a:pt x="801" y="482"/>
                  </a:lnTo>
                  <a:lnTo>
                    <a:pt x="807" y="475"/>
                  </a:lnTo>
                  <a:lnTo>
                    <a:pt x="812" y="468"/>
                  </a:lnTo>
                  <a:lnTo>
                    <a:pt x="816" y="465"/>
                  </a:lnTo>
                  <a:lnTo>
                    <a:pt x="822" y="462"/>
                  </a:lnTo>
                  <a:lnTo>
                    <a:pt x="827" y="459"/>
                  </a:lnTo>
                  <a:lnTo>
                    <a:pt x="834" y="457"/>
                  </a:lnTo>
                  <a:lnTo>
                    <a:pt x="859" y="452"/>
                  </a:lnTo>
                  <a:lnTo>
                    <a:pt x="897" y="442"/>
                  </a:lnTo>
                  <a:lnTo>
                    <a:pt x="921" y="433"/>
                  </a:lnTo>
                  <a:lnTo>
                    <a:pt x="947" y="425"/>
                  </a:lnTo>
                  <a:lnTo>
                    <a:pt x="976" y="413"/>
                  </a:lnTo>
                  <a:lnTo>
                    <a:pt x="1005" y="400"/>
                  </a:lnTo>
                  <a:lnTo>
                    <a:pt x="1037" y="384"/>
                  </a:lnTo>
                  <a:lnTo>
                    <a:pt x="1068" y="365"/>
                  </a:lnTo>
                  <a:lnTo>
                    <a:pt x="1084" y="355"/>
                  </a:lnTo>
                  <a:lnTo>
                    <a:pt x="1100" y="344"/>
                  </a:lnTo>
                  <a:lnTo>
                    <a:pt x="1117" y="332"/>
                  </a:lnTo>
                  <a:lnTo>
                    <a:pt x="1132" y="320"/>
                  </a:lnTo>
                  <a:lnTo>
                    <a:pt x="1148" y="306"/>
                  </a:lnTo>
                  <a:lnTo>
                    <a:pt x="1163" y="292"/>
                  </a:lnTo>
                  <a:lnTo>
                    <a:pt x="1178" y="278"/>
                  </a:lnTo>
                  <a:lnTo>
                    <a:pt x="1192" y="262"/>
                  </a:lnTo>
                  <a:lnTo>
                    <a:pt x="1207" y="246"/>
                  </a:lnTo>
                  <a:lnTo>
                    <a:pt x="1220" y="227"/>
                  </a:lnTo>
                  <a:lnTo>
                    <a:pt x="1234" y="209"/>
                  </a:lnTo>
                  <a:lnTo>
                    <a:pt x="1247" y="189"/>
                  </a:lnTo>
                  <a:lnTo>
                    <a:pt x="1247" y="181"/>
                  </a:lnTo>
                  <a:lnTo>
                    <a:pt x="1247" y="172"/>
                  </a:lnTo>
                  <a:lnTo>
                    <a:pt x="1247" y="163"/>
                  </a:lnTo>
                  <a:lnTo>
                    <a:pt x="1247" y="152"/>
                  </a:lnTo>
                  <a:lnTo>
                    <a:pt x="1247" y="135"/>
                  </a:lnTo>
                  <a:lnTo>
                    <a:pt x="1247" y="112"/>
                  </a:lnTo>
                  <a:lnTo>
                    <a:pt x="1247" y="78"/>
                  </a:lnTo>
                  <a:lnTo>
                    <a:pt x="1247" y="35"/>
                  </a:lnTo>
                  <a:lnTo>
                    <a:pt x="1244" y="21"/>
                  </a:lnTo>
                  <a:lnTo>
                    <a:pt x="1235" y="11"/>
                  </a:lnTo>
                  <a:lnTo>
                    <a:pt x="1223" y="5"/>
                  </a:lnTo>
                  <a:lnTo>
                    <a:pt x="1204" y="1"/>
                  </a:lnTo>
                  <a:lnTo>
                    <a:pt x="1181" y="0"/>
                  </a:lnTo>
                  <a:lnTo>
                    <a:pt x="1154" y="1"/>
                  </a:lnTo>
                  <a:lnTo>
                    <a:pt x="1124" y="6"/>
                  </a:lnTo>
                  <a:lnTo>
                    <a:pt x="1091" y="11"/>
                  </a:lnTo>
                  <a:lnTo>
                    <a:pt x="1054" y="20"/>
                  </a:lnTo>
                  <a:lnTo>
                    <a:pt x="1015" y="30"/>
                  </a:lnTo>
                  <a:lnTo>
                    <a:pt x="973" y="40"/>
                  </a:lnTo>
                  <a:lnTo>
                    <a:pt x="931" y="53"/>
                  </a:lnTo>
                  <a:lnTo>
                    <a:pt x="840" y="80"/>
                  </a:lnTo>
                  <a:lnTo>
                    <a:pt x="746" y="111"/>
                  </a:lnTo>
                  <a:lnTo>
                    <a:pt x="653" y="142"/>
                  </a:lnTo>
                  <a:lnTo>
                    <a:pt x="563" y="172"/>
                  </a:lnTo>
                  <a:lnTo>
                    <a:pt x="478" y="200"/>
                  </a:lnTo>
                  <a:lnTo>
                    <a:pt x="403" y="224"/>
                  </a:lnTo>
                  <a:lnTo>
                    <a:pt x="369" y="234"/>
                  </a:lnTo>
                  <a:lnTo>
                    <a:pt x="339" y="241"/>
                  </a:lnTo>
                  <a:lnTo>
                    <a:pt x="312" y="248"/>
                  </a:lnTo>
                  <a:lnTo>
                    <a:pt x="290" y="252"/>
                  </a:lnTo>
                  <a:lnTo>
                    <a:pt x="271" y="253"/>
                  </a:lnTo>
                  <a:lnTo>
                    <a:pt x="258" y="252"/>
                  </a:lnTo>
                  <a:lnTo>
                    <a:pt x="250" y="249"/>
                  </a:lnTo>
                  <a:lnTo>
                    <a:pt x="246" y="242"/>
                  </a:lnTo>
                  <a:close/>
                </a:path>
              </a:pathLst>
            </a:custGeom>
            <a:solidFill>
              <a:srgbClr val="2C3D7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84" name="Freeform 1006"/>
            <p:cNvSpPr>
              <a:spLocks/>
            </p:cNvSpPr>
            <p:nvPr/>
          </p:nvSpPr>
          <p:spPr bwMode="auto">
            <a:xfrm>
              <a:off x="4590002" y="190069"/>
              <a:ext cx="520789" cy="299861"/>
            </a:xfrm>
            <a:custGeom>
              <a:avLst/>
              <a:gdLst>
                <a:gd name="T0" fmla="*/ 1307 w 1311"/>
                <a:gd name="T1" fmla="*/ 23 h 756"/>
                <a:gd name="T2" fmla="*/ 1288 w 1311"/>
                <a:gd name="T3" fmla="*/ 67 h 756"/>
                <a:gd name="T4" fmla="*/ 1255 w 1311"/>
                <a:gd name="T5" fmla="*/ 113 h 756"/>
                <a:gd name="T6" fmla="*/ 1207 w 1311"/>
                <a:gd name="T7" fmla="*/ 161 h 756"/>
                <a:gd name="T8" fmla="*/ 1145 w 1311"/>
                <a:gd name="T9" fmla="*/ 206 h 756"/>
                <a:gd name="T10" fmla="*/ 1070 w 1311"/>
                <a:gd name="T11" fmla="*/ 246 h 756"/>
                <a:gd name="T12" fmla="*/ 988 w 1311"/>
                <a:gd name="T13" fmla="*/ 275 h 756"/>
                <a:gd name="T14" fmla="*/ 901 w 1311"/>
                <a:gd name="T15" fmla="*/ 297 h 756"/>
                <a:gd name="T16" fmla="*/ 810 w 1311"/>
                <a:gd name="T17" fmla="*/ 310 h 756"/>
                <a:gd name="T18" fmla="*/ 691 w 1311"/>
                <a:gd name="T19" fmla="*/ 317 h 756"/>
                <a:gd name="T20" fmla="*/ 534 w 1311"/>
                <a:gd name="T21" fmla="*/ 314 h 756"/>
                <a:gd name="T22" fmla="*/ 400 w 1311"/>
                <a:gd name="T23" fmla="*/ 298 h 756"/>
                <a:gd name="T24" fmla="*/ 321 w 1311"/>
                <a:gd name="T25" fmla="*/ 283 h 756"/>
                <a:gd name="T26" fmla="*/ 246 w 1311"/>
                <a:gd name="T27" fmla="*/ 260 h 756"/>
                <a:gd name="T28" fmla="*/ 176 w 1311"/>
                <a:gd name="T29" fmla="*/ 230 h 756"/>
                <a:gd name="T30" fmla="*/ 115 w 1311"/>
                <a:gd name="T31" fmla="*/ 188 h 756"/>
                <a:gd name="T32" fmla="*/ 64 w 1311"/>
                <a:gd name="T33" fmla="*/ 139 h 756"/>
                <a:gd name="T34" fmla="*/ 26 w 1311"/>
                <a:gd name="T35" fmla="*/ 86 h 756"/>
                <a:gd name="T36" fmla="*/ 5 w 1311"/>
                <a:gd name="T37" fmla="*/ 33 h 756"/>
                <a:gd name="T38" fmla="*/ 1 w 1311"/>
                <a:gd name="T39" fmla="*/ 7 h 756"/>
                <a:gd name="T40" fmla="*/ 3 w 1311"/>
                <a:gd name="T41" fmla="*/ 98 h 756"/>
                <a:gd name="T42" fmla="*/ 9 w 1311"/>
                <a:gd name="T43" fmla="*/ 236 h 756"/>
                <a:gd name="T44" fmla="*/ 16 w 1311"/>
                <a:gd name="T45" fmla="*/ 340 h 756"/>
                <a:gd name="T46" fmla="*/ 23 w 1311"/>
                <a:gd name="T47" fmla="*/ 414 h 756"/>
                <a:gd name="T48" fmla="*/ 26 w 1311"/>
                <a:gd name="T49" fmla="*/ 445 h 756"/>
                <a:gd name="T50" fmla="*/ 76 w 1311"/>
                <a:gd name="T51" fmla="*/ 497 h 756"/>
                <a:gd name="T52" fmla="*/ 146 w 1311"/>
                <a:gd name="T53" fmla="*/ 560 h 756"/>
                <a:gd name="T54" fmla="*/ 225 w 1311"/>
                <a:gd name="T55" fmla="*/ 615 h 756"/>
                <a:gd name="T56" fmla="*/ 278 w 1311"/>
                <a:gd name="T57" fmla="*/ 644 h 756"/>
                <a:gd name="T58" fmla="*/ 336 w 1311"/>
                <a:gd name="T59" fmla="*/ 669 h 756"/>
                <a:gd name="T60" fmla="*/ 398 w 1311"/>
                <a:gd name="T61" fmla="*/ 685 h 756"/>
                <a:gd name="T62" fmla="*/ 448 w 1311"/>
                <a:gd name="T63" fmla="*/ 694 h 756"/>
                <a:gd name="T64" fmla="*/ 463 w 1311"/>
                <a:gd name="T65" fmla="*/ 701 h 756"/>
                <a:gd name="T66" fmla="*/ 470 w 1311"/>
                <a:gd name="T67" fmla="*/ 712 h 756"/>
                <a:gd name="T68" fmla="*/ 483 w 1311"/>
                <a:gd name="T69" fmla="*/ 732 h 756"/>
                <a:gd name="T70" fmla="*/ 502 w 1311"/>
                <a:gd name="T71" fmla="*/ 747 h 756"/>
                <a:gd name="T72" fmla="*/ 566 w 1311"/>
                <a:gd name="T73" fmla="*/ 753 h 756"/>
                <a:gd name="T74" fmla="*/ 698 w 1311"/>
                <a:gd name="T75" fmla="*/ 756 h 756"/>
                <a:gd name="T76" fmla="*/ 774 w 1311"/>
                <a:gd name="T77" fmla="*/ 751 h 756"/>
                <a:gd name="T78" fmla="*/ 803 w 1311"/>
                <a:gd name="T79" fmla="*/ 744 h 756"/>
                <a:gd name="T80" fmla="*/ 817 w 1311"/>
                <a:gd name="T81" fmla="*/ 734 h 756"/>
                <a:gd name="T82" fmla="*/ 833 w 1311"/>
                <a:gd name="T83" fmla="*/ 711 h 756"/>
                <a:gd name="T84" fmla="*/ 848 w 1311"/>
                <a:gd name="T85" fmla="*/ 698 h 756"/>
                <a:gd name="T86" fmla="*/ 885 w 1311"/>
                <a:gd name="T87" fmla="*/ 689 h 756"/>
                <a:gd name="T88" fmla="*/ 973 w 1311"/>
                <a:gd name="T89" fmla="*/ 662 h 756"/>
                <a:gd name="T90" fmla="*/ 1063 w 1311"/>
                <a:gd name="T91" fmla="*/ 621 h 756"/>
                <a:gd name="T92" fmla="*/ 1126 w 1311"/>
                <a:gd name="T93" fmla="*/ 581 h 756"/>
                <a:gd name="T94" fmla="*/ 1174 w 1311"/>
                <a:gd name="T95" fmla="*/ 543 h 756"/>
                <a:gd name="T96" fmla="*/ 1218 w 1311"/>
                <a:gd name="T97" fmla="*/ 499 h 756"/>
                <a:gd name="T98" fmla="*/ 1260 w 1311"/>
                <a:gd name="T99" fmla="*/ 446 h 756"/>
                <a:gd name="T100" fmla="*/ 1277 w 1311"/>
                <a:gd name="T101" fmla="*/ 399 h 756"/>
                <a:gd name="T102" fmla="*/ 1283 w 1311"/>
                <a:gd name="T103" fmla="*/ 343 h 756"/>
                <a:gd name="T104" fmla="*/ 1293 w 1311"/>
                <a:gd name="T105" fmla="*/ 260 h 756"/>
                <a:gd name="T106" fmla="*/ 1299 w 1311"/>
                <a:gd name="T107" fmla="*/ 186 h 756"/>
                <a:gd name="T108" fmla="*/ 1306 w 1311"/>
                <a:gd name="T109" fmla="*/ 87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11" h="756">
                  <a:moveTo>
                    <a:pt x="1311" y="0"/>
                  </a:moveTo>
                  <a:lnTo>
                    <a:pt x="1310" y="11"/>
                  </a:lnTo>
                  <a:lnTo>
                    <a:pt x="1307" y="23"/>
                  </a:lnTo>
                  <a:lnTo>
                    <a:pt x="1303" y="37"/>
                  </a:lnTo>
                  <a:lnTo>
                    <a:pt x="1296" y="51"/>
                  </a:lnTo>
                  <a:lnTo>
                    <a:pt x="1288" y="67"/>
                  </a:lnTo>
                  <a:lnTo>
                    <a:pt x="1279" y="82"/>
                  </a:lnTo>
                  <a:lnTo>
                    <a:pt x="1268" y="97"/>
                  </a:lnTo>
                  <a:lnTo>
                    <a:pt x="1255" y="113"/>
                  </a:lnTo>
                  <a:lnTo>
                    <a:pt x="1241" y="128"/>
                  </a:lnTo>
                  <a:lnTo>
                    <a:pt x="1225" y="144"/>
                  </a:lnTo>
                  <a:lnTo>
                    <a:pt x="1207" y="161"/>
                  </a:lnTo>
                  <a:lnTo>
                    <a:pt x="1188" y="176"/>
                  </a:lnTo>
                  <a:lnTo>
                    <a:pt x="1168" y="191"/>
                  </a:lnTo>
                  <a:lnTo>
                    <a:pt x="1145" y="206"/>
                  </a:lnTo>
                  <a:lnTo>
                    <a:pt x="1121" y="221"/>
                  </a:lnTo>
                  <a:lnTo>
                    <a:pt x="1095" y="234"/>
                  </a:lnTo>
                  <a:lnTo>
                    <a:pt x="1070" y="246"/>
                  </a:lnTo>
                  <a:lnTo>
                    <a:pt x="1044" y="257"/>
                  </a:lnTo>
                  <a:lnTo>
                    <a:pt x="1016" y="266"/>
                  </a:lnTo>
                  <a:lnTo>
                    <a:pt x="988" y="275"/>
                  </a:lnTo>
                  <a:lnTo>
                    <a:pt x="960" y="284"/>
                  </a:lnTo>
                  <a:lnTo>
                    <a:pt x="931" y="290"/>
                  </a:lnTo>
                  <a:lnTo>
                    <a:pt x="901" y="297"/>
                  </a:lnTo>
                  <a:lnTo>
                    <a:pt x="871" y="301"/>
                  </a:lnTo>
                  <a:lnTo>
                    <a:pt x="840" y="305"/>
                  </a:lnTo>
                  <a:lnTo>
                    <a:pt x="810" y="310"/>
                  </a:lnTo>
                  <a:lnTo>
                    <a:pt x="780" y="313"/>
                  </a:lnTo>
                  <a:lnTo>
                    <a:pt x="751" y="315"/>
                  </a:lnTo>
                  <a:lnTo>
                    <a:pt x="691" y="317"/>
                  </a:lnTo>
                  <a:lnTo>
                    <a:pt x="635" y="318"/>
                  </a:lnTo>
                  <a:lnTo>
                    <a:pt x="585" y="316"/>
                  </a:lnTo>
                  <a:lnTo>
                    <a:pt x="534" y="314"/>
                  </a:lnTo>
                  <a:lnTo>
                    <a:pt x="481" y="308"/>
                  </a:lnTo>
                  <a:lnTo>
                    <a:pt x="427" y="302"/>
                  </a:lnTo>
                  <a:lnTo>
                    <a:pt x="400" y="298"/>
                  </a:lnTo>
                  <a:lnTo>
                    <a:pt x="373" y="293"/>
                  </a:lnTo>
                  <a:lnTo>
                    <a:pt x="347" y="288"/>
                  </a:lnTo>
                  <a:lnTo>
                    <a:pt x="321" y="283"/>
                  </a:lnTo>
                  <a:lnTo>
                    <a:pt x="295" y="275"/>
                  </a:lnTo>
                  <a:lnTo>
                    <a:pt x="270" y="269"/>
                  </a:lnTo>
                  <a:lnTo>
                    <a:pt x="246" y="260"/>
                  </a:lnTo>
                  <a:lnTo>
                    <a:pt x="223" y="251"/>
                  </a:lnTo>
                  <a:lnTo>
                    <a:pt x="199" y="240"/>
                  </a:lnTo>
                  <a:lnTo>
                    <a:pt x="176" y="230"/>
                  </a:lnTo>
                  <a:lnTo>
                    <a:pt x="155" y="217"/>
                  </a:lnTo>
                  <a:lnTo>
                    <a:pt x="134" y="203"/>
                  </a:lnTo>
                  <a:lnTo>
                    <a:pt x="115" y="188"/>
                  </a:lnTo>
                  <a:lnTo>
                    <a:pt x="96" y="172"/>
                  </a:lnTo>
                  <a:lnTo>
                    <a:pt x="79" y="156"/>
                  </a:lnTo>
                  <a:lnTo>
                    <a:pt x="64" y="139"/>
                  </a:lnTo>
                  <a:lnTo>
                    <a:pt x="50" y="122"/>
                  </a:lnTo>
                  <a:lnTo>
                    <a:pt x="37" y="104"/>
                  </a:lnTo>
                  <a:lnTo>
                    <a:pt x="26" y="86"/>
                  </a:lnTo>
                  <a:lnTo>
                    <a:pt x="17" y="69"/>
                  </a:lnTo>
                  <a:lnTo>
                    <a:pt x="10" y="51"/>
                  </a:lnTo>
                  <a:lnTo>
                    <a:pt x="5" y="33"/>
                  </a:lnTo>
                  <a:lnTo>
                    <a:pt x="1" y="16"/>
                  </a:lnTo>
                  <a:lnTo>
                    <a:pt x="0" y="0"/>
                  </a:lnTo>
                  <a:lnTo>
                    <a:pt x="1" y="7"/>
                  </a:lnTo>
                  <a:lnTo>
                    <a:pt x="1" y="28"/>
                  </a:lnTo>
                  <a:lnTo>
                    <a:pt x="2" y="59"/>
                  </a:lnTo>
                  <a:lnTo>
                    <a:pt x="3" y="98"/>
                  </a:lnTo>
                  <a:lnTo>
                    <a:pt x="5" y="142"/>
                  </a:lnTo>
                  <a:lnTo>
                    <a:pt x="7" y="189"/>
                  </a:lnTo>
                  <a:lnTo>
                    <a:pt x="9" y="236"/>
                  </a:lnTo>
                  <a:lnTo>
                    <a:pt x="12" y="280"/>
                  </a:lnTo>
                  <a:lnTo>
                    <a:pt x="14" y="311"/>
                  </a:lnTo>
                  <a:lnTo>
                    <a:pt x="16" y="340"/>
                  </a:lnTo>
                  <a:lnTo>
                    <a:pt x="19" y="368"/>
                  </a:lnTo>
                  <a:lnTo>
                    <a:pt x="22" y="393"/>
                  </a:lnTo>
                  <a:lnTo>
                    <a:pt x="23" y="414"/>
                  </a:lnTo>
                  <a:lnTo>
                    <a:pt x="25" y="431"/>
                  </a:lnTo>
                  <a:lnTo>
                    <a:pt x="26" y="441"/>
                  </a:lnTo>
                  <a:lnTo>
                    <a:pt x="26" y="445"/>
                  </a:lnTo>
                  <a:lnTo>
                    <a:pt x="35" y="454"/>
                  </a:lnTo>
                  <a:lnTo>
                    <a:pt x="59" y="480"/>
                  </a:lnTo>
                  <a:lnTo>
                    <a:pt x="76" y="497"/>
                  </a:lnTo>
                  <a:lnTo>
                    <a:pt x="96" y="518"/>
                  </a:lnTo>
                  <a:lnTo>
                    <a:pt x="120" y="539"/>
                  </a:lnTo>
                  <a:lnTo>
                    <a:pt x="146" y="560"/>
                  </a:lnTo>
                  <a:lnTo>
                    <a:pt x="175" y="583"/>
                  </a:lnTo>
                  <a:lnTo>
                    <a:pt x="208" y="604"/>
                  </a:lnTo>
                  <a:lnTo>
                    <a:pt x="225" y="615"/>
                  </a:lnTo>
                  <a:lnTo>
                    <a:pt x="242" y="625"/>
                  </a:lnTo>
                  <a:lnTo>
                    <a:pt x="259" y="636"/>
                  </a:lnTo>
                  <a:lnTo>
                    <a:pt x="278" y="644"/>
                  </a:lnTo>
                  <a:lnTo>
                    <a:pt x="297" y="653"/>
                  </a:lnTo>
                  <a:lnTo>
                    <a:pt x="317" y="662"/>
                  </a:lnTo>
                  <a:lnTo>
                    <a:pt x="336" y="669"/>
                  </a:lnTo>
                  <a:lnTo>
                    <a:pt x="357" y="676"/>
                  </a:lnTo>
                  <a:lnTo>
                    <a:pt x="377" y="681"/>
                  </a:lnTo>
                  <a:lnTo>
                    <a:pt x="398" y="685"/>
                  </a:lnTo>
                  <a:lnTo>
                    <a:pt x="419" y="690"/>
                  </a:lnTo>
                  <a:lnTo>
                    <a:pt x="441" y="692"/>
                  </a:lnTo>
                  <a:lnTo>
                    <a:pt x="448" y="694"/>
                  </a:lnTo>
                  <a:lnTo>
                    <a:pt x="456" y="696"/>
                  </a:lnTo>
                  <a:lnTo>
                    <a:pt x="460" y="698"/>
                  </a:lnTo>
                  <a:lnTo>
                    <a:pt x="463" y="701"/>
                  </a:lnTo>
                  <a:lnTo>
                    <a:pt x="467" y="704"/>
                  </a:lnTo>
                  <a:lnTo>
                    <a:pt x="468" y="706"/>
                  </a:lnTo>
                  <a:lnTo>
                    <a:pt x="470" y="712"/>
                  </a:lnTo>
                  <a:lnTo>
                    <a:pt x="473" y="719"/>
                  </a:lnTo>
                  <a:lnTo>
                    <a:pt x="477" y="725"/>
                  </a:lnTo>
                  <a:lnTo>
                    <a:pt x="483" y="732"/>
                  </a:lnTo>
                  <a:lnTo>
                    <a:pt x="488" y="738"/>
                  </a:lnTo>
                  <a:lnTo>
                    <a:pt x="495" y="743"/>
                  </a:lnTo>
                  <a:lnTo>
                    <a:pt x="502" y="747"/>
                  </a:lnTo>
                  <a:lnTo>
                    <a:pt x="512" y="749"/>
                  </a:lnTo>
                  <a:lnTo>
                    <a:pt x="533" y="751"/>
                  </a:lnTo>
                  <a:lnTo>
                    <a:pt x="566" y="753"/>
                  </a:lnTo>
                  <a:lnTo>
                    <a:pt x="607" y="755"/>
                  </a:lnTo>
                  <a:lnTo>
                    <a:pt x="652" y="756"/>
                  </a:lnTo>
                  <a:lnTo>
                    <a:pt x="698" y="756"/>
                  </a:lnTo>
                  <a:lnTo>
                    <a:pt x="740" y="753"/>
                  </a:lnTo>
                  <a:lnTo>
                    <a:pt x="758" y="752"/>
                  </a:lnTo>
                  <a:lnTo>
                    <a:pt x="774" y="751"/>
                  </a:lnTo>
                  <a:lnTo>
                    <a:pt x="787" y="749"/>
                  </a:lnTo>
                  <a:lnTo>
                    <a:pt x="796" y="746"/>
                  </a:lnTo>
                  <a:lnTo>
                    <a:pt x="803" y="744"/>
                  </a:lnTo>
                  <a:lnTo>
                    <a:pt x="809" y="740"/>
                  </a:lnTo>
                  <a:lnTo>
                    <a:pt x="813" y="737"/>
                  </a:lnTo>
                  <a:lnTo>
                    <a:pt x="817" y="734"/>
                  </a:lnTo>
                  <a:lnTo>
                    <a:pt x="823" y="726"/>
                  </a:lnTo>
                  <a:lnTo>
                    <a:pt x="827" y="719"/>
                  </a:lnTo>
                  <a:lnTo>
                    <a:pt x="833" y="711"/>
                  </a:lnTo>
                  <a:lnTo>
                    <a:pt x="838" y="705"/>
                  </a:lnTo>
                  <a:lnTo>
                    <a:pt x="842" y="702"/>
                  </a:lnTo>
                  <a:lnTo>
                    <a:pt x="848" y="698"/>
                  </a:lnTo>
                  <a:lnTo>
                    <a:pt x="853" y="696"/>
                  </a:lnTo>
                  <a:lnTo>
                    <a:pt x="860" y="694"/>
                  </a:lnTo>
                  <a:lnTo>
                    <a:pt x="885" y="689"/>
                  </a:lnTo>
                  <a:lnTo>
                    <a:pt x="923" y="679"/>
                  </a:lnTo>
                  <a:lnTo>
                    <a:pt x="947" y="671"/>
                  </a:lnTo>
                  <a:lnTo>
                    <a:pt x="973" y="662"/>
                  </a:lnTo>
                  <a:lnTo>
                    <a:pt x="1002" y="650"/>
                  </a:lnTo>
                  <a:lnTo>
                    <a:pt x="1031" y="637"/>
                  </a:lnTo>
                  <a:lnTo>
                    <a:pt x="1063" y="621"/>
                  </a:lnTo>
                  <a:lnTo>
                    <a:pt x="1094" y="602"/>
                  </a:lnTo>
                  <a:lnTo>
                    <a:pt x="1110" y="591"/>
                  </a:lnTo>
                  <a:lnTo>
                    <a:pt x="1126" y="581"/>
                  </a:lnTo>
                  <a:lnTo>
                    <a:pt x="1143" y="569"/>
                  </a:lnTo>
                  <a:lnTo>
                    <a:pt x="1158" y="557"/>
                  </a:lnTo>
                  <a:lnTo>
                    <a:pt x="1174" y="543"/>
                  </a:lnTo>
                  <a:lnTo>
                    <a:pt x="1189" y="529"/>
                  </a:lnTo>
                  <a:lnTo>
                    <a:pt x="1204" y="515"/>
                  </a:lnTo>
                  <a:lnTo>
                    <a:pt x="1218" y="499"/>
                  </a:lnTo>
                  <a:lnTo>
                    <a:pt x="1233" y="482"/>
                  </a:lnTo>
                  <a:lnTo>
                    <a:pt x="1246" y="464"/>
                  </a:lnTo>
                  <a:lnTo>
                    <a:pt x="1260" y="446"/>
                  </a:lnTo>
                  <a:lnTo>
                    <a:pt x="1273" y="426"/>
                  </a:lnTo>
                  <a:lnTo>
                    <a:pt x="1274" y="414"/>
                  </a:lnTo>
                  <a:lnTo>
                    <a:pt x="1277" y="399"/>
                  </a:lnTo>
                  <a:lnTo>
                    <a:pt x="1279" y="383"/>
                  </a:lnTo>
                  <a:lnTo>
                    <a:pt x="1281" y="365"/>
                  </a:lnTo>
                  <a:lnTo>
                    <a:pt x="1283" y="343"/>
                  </a:lnTo>
                  <a:lnTo>
                    <a:pt x="1286" y="318"/>
                  </a:lnTo>
                  <a:lnTo>
                    <a:pt x="1290" y="291"/>
                  </a:lnTo>
                  <a:lnTo>
                    <a:pt x="1293" y="260"/>
                  </a:lnTo>
                  <a:lnTo>
                    <a:pt x="1295" y="237"/>
                  </a:lnTo>
                  <a:lnTo>
                    <a:pt x="1297" y="212"/>
                  </a:lnTo>
                  <a:lnTo>
                    <a:pt x="1299" y="186"/>
                  </a:lnTo>
                  <a:lnTo>
                    <a:pt x="1301" y="157"/>
                  </a:lnTo>
                  <a:lnTo>
                    <a:pt x="1304" y="124"/>
                  </a:lnTo>
                  <a:lnTo>
                    <a:pt x="1306" y="87"/>
                  </a:lnTo>
                  <a:lnTo>
                    <a:pt x="1309" y="46"/>
                  </a:lnTo>
                  <a:lnTo>
                    <a:pt x="1311" y="0"/>
                  </a:lnTo>
                  <a:close/>
                </a:path>
              </a:pathLst>
            </a:custGeom>
            <a:solidFill>
              <a:srgbClr val="39417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85" name="Freeform 1007"/>
            <p:cNvSpPr>
              <a:spLocks/>
            </p:cNvSpPr>
            <p:nvPr/>
          </p:nvSpPr>
          <p:spPr bwMode="auto">
            <a:xfrm>
              <a:off x="4952977" y="443491"/>
              <a:ext cx="77473" cy="126047"/>
            </a:xfrm>
            <a:custGeom>
              <a:avLst/>
              <a:gdLst>
                <a:gd name="T0" fmla="*/ 0 w 190"/>
                <a:gd name="T1" fmla="*/ 87 h 319"/>
                <a:gd name="T2" fmla="*/ 0 w 190"/>
                <a:gd name="T3" fmla="*/ 319 h 319"/>
                <a:gd name="T4" fmla="*/ 5 w 190"/>
                <a:gd name="T5" fmla="*/ 317 h 319"/>
                <a:gd name="T6" fmla="*/ 21 w 190"/>
                <a:gd name="T7" fmla="*/ 310 h 319"/>
                <a:gd name="T8" fmla="*/ 43 w 190"/>
                <a:gd name="T9" fmla="*/ 298 h 319"/>
                <a:gd name="T10" fmla="*/ 70 w 190"/>
                <a:gd name="T11" fmla="*/ 282 h 319"/>
                <a:gd name="T12" fmla="*/ 85 w 190"/>
                <a:gd name="T13" fmla="*/ 272 h 319"/>
                <a:gd name="T14" fmla="*/ 101 w 190"/>
                <a:gd name="T15" fmla="*/ 260 h 319"/>
                <a:gd name="T16" fmla="*/ 117 w 190"/>
                <a:gd name="T17" fmla="*/ 247 h 319"/>
                <a:gd name="T18" fmla="*/ 133 w 190"/>
                <a:gd name="T19" fmla="*/ 233 h 319"/>
                <a:gd name="T20" fmla="*/ 148 w 190"/>
                <a:gd name="T21" fmla="*/ 218 h 319"/>
                <a:gd name="T22" fmla="*/ 163 w 190"/>
                <a:gd name="T23" fmla="*/ 201 h 319"/>
                <a:gd name="T24" fmla="*/ 177 w 190"/>
                <a:gd name="T25" fmla="*/ 183 h 319"/>
                <a:gd name="T26" fmla="*/ 190 w 190"/>
                <a:gd name="T27" fmla="*/ 164 h 319"/>
                <a:gd name="T28" fmla="*/ 190 w 190"/>
                <a:gd name="T29" fmla="*/ 0 h 319"/>
                <a:gd name="T30" fmla="*/ 187 w 190"/>
                <a:gd name="T31" fmla="*/ 2 h 319"/>
                <a:gd name="T32" fmla="*/ 176 w 190"/>
                <a:gd name="T33" fmla="*/ 9 h 319"/>
                <a:gd name="T34" fmla="*/ 159 w 190"/>
                <a:gd name="T35" fmla="*/ 19 h 319"/>
                <a:gd name="T36" fmla="*/ 136 w 190"/>
                <a:gd name="T37" fmla="*/ 32 h 319"/>
                <a:gd name="T38" fmla="*/ 108 w 190"/>
                <a:gd name="T39" fmla="*/ 46 h 319"/>
                <a:gd name="T40" fmla="*/ 76 w 190"/>
                <a:gd name="T41" fmla="*/ 60 h 319"/>
                <a:gd name="T42" fmla="*/ 58 w 190"/>
                <a:gd name="T43" fmla="*/ 68 h 319"/>
                <a:gd name="T44" fmla="*/ 39 w 190"/>
                <a:gd name="T45" fmla="*/ 74 h 319"/>
                <a:gd name="T46" fmla="*/ 21 w 190"/>
                <a:gd name="T47" fmla="*/ 81 h 319"/>
                <a:gd name="T48" fmla="*/ 0 w 190"/>
                <a:gd name="T49" fmla="*/ 87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0" h="319">
                  <a:moveTo>
                    <a:pt x="0" y="87"/>
                  </a:moveTo>
                  <a:lnTo>
                    <a:pt x="0" y="319"/>
                  </a:lnTo>
                  <a:lnTo>
                    <a:pt x="5" y="317"/>
                  </a:lnTo>
                  <a:lnTo>
                    <a:pt x="21" y="310"/>
                  </a:lnTo>
                  <a:lnTo>
                    <a:pt x="43" y="298"/>
                  </a:lnTo>
                  <a:lnTo>
                    <a:pt x="70" y="282"/>
                  </a:lnTo>
                  <a:lnTo>
                    <a:pt x="85" y="272"/>
                  </a:lnTo>
                  <a:lnTo>
                    <a:pt x="101" y="260"/>
                  </a:lnTo>
                  <a:lnTo>
                    <a:pt x="117" y="247"/>
                  </a:lnTo>
                  <a:lnTo>
                    <a:pt x="133" y="233"/>
                  </a:lnTo>
                  <a:lnTo>
                    <a:pt x="148" y="218"/>
                  </a:lnTo>
                  <a:lnTo>
                    <a:pt x="163" y="201"/>
                  </a:lnTo>
                  <a:lnTo>
                    <a:pt x="177" y="183"/>
                  </a:lnTo>
                  <a:lnTo>
                    <a:pt x="190" y="164"/>
                  </a:lnTo>
                  <a:lnTo>
                    <a:pt x="190" y="0"/>
                  </a:lnTo>
                  <a:lnTo>
                    <a:pt x="187" y="2"/>
                  </a:lnTo>
                  <a:lnTo>
                    <a:pt x="176" y="9"/>
                  </a:lnTo>
                  <a:lnTo>
                    <a:pt x="159" y="19"/>
                  </a:lnTo>
                  <a:lnTo>
                    <a:pt x="136" y="32"/>
                  </a:lnTo>
                  <a:lnTo>
                    <a:pt x="108" y="46"/>
                  </a:lnTo>
                  <a:lnTo>
                    <a:pt x="76" y="60"/>
                  </a:lnTo>
                  <a:lnTo>
                    <a:pt x="58" y="68"/>
                  </a:lnTo>
                  <a:lnTo>
                    <a:pt x="39" y="74"/>
                  </a:lnTo>
                  <a:lnTo>
                    <a:pt x="21" y="81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39417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86" name="Freeform 1008"/>
            <p:cNvSpPr>
              <a:spLocks/>
            </p:cNvSpPr>
            <p:nvPr/>
          </p:nvSpPr>
          <p:spPr bwMode="auto">
            <a:xfrm>
              <a:off x="4935761" y="558924"/>
              <a:ext cx="17216" cy="10615"/>
            </a:xfrm>
            <a:custGeom>
              <a:avLst/>
              <a:gdLst>
                <a:gd name="T0" fmla="*/ 46 w 46"/>
                <a:gd name="T1" fmla="*/ 29 h 29"/>
                <a:gd name="T2" fmla="*/ 0 w 46"/>
                <a:gd name="T3" fmla="*/ 23 h 29"/>
                <a:gd name="T4" fmla="*/ 6 w 46"/>
                <a:gd name="T5" fmla="*/ 20 h 29"/>
                <a:gd name="T6" fmla="*/ 21 w 46"/>
                <a:gd name="T7" fmla="*/ 13 h 29"/>
                <a:gd name="T8" fmla="*/ 36 w 46"/>
                <a:gd name="T9" fmla="*/ 6 h 29"/>
                <a:gd name="T10" fmla="*/ 46 w 46"/>
                <a:gd name="T11" fmla="*/ 0 h 29"/>
                <a:gd name="T12" fmla="*/ 46 w 46"/>
                <a:gd name="T1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29">
                  <a:moveTo>
                    <a:pt x="46" y="29"/>
                  </a:moveTo>
                  <a:lnTo>
                    <a:pt x="0" y="23"/>
                  </a:lnTo>
                  <a:lnTo>
                    <a:pt x="6" y="20"/>
                  </a:lnTo>
                  <a:lnTo>
                    <a:pt x="21" y="13"/>
                  </a:lnTo>
                  <a:lnTo>
                    <a:pt x="36" y="6"/>
                  </a:lnTo>
                  <a:lnTo>
                    <a:pt x="46" y="0"/>
                  </a:lnTo>
                  <a:lnTo>
                    <a:pt x="46" y="29"/>
                  </a:lnTo>
                  <a:close/>
                </a:path>
              </a:pathLst>
            </a:custGeom>
            <a:solidFill>
              <a:srgbClr val="2C3D7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87" name="Freeform 1010"/>
            <p:cNvSpPr>
              <a:spLocks/>
            </p:cNvSpPr>
            <p:nvPr/>
          </p:nvSpPr>
          <p:spPr bwMode="auto">
            <a:xfrm>
              <a:off x="4668910" y="446145"/>
              <a:ext cx="76038" cy="127375"/>
            </a:xfrm>
            <a:custGeom>
              <a:avLst/>
              <a:gdLst>
                <a:gd name="T0" fmla="*/ 190 w 190"/>
                <a:gd name="T1" fmla="*/ 88 h 319"/>
                <a:gd name="T2" fmla="*/ 190 w 190"/>
                <a:gd name="T3" fmla="*/ 319 h 319"/>
                <a:gd name="T4" fmla="*/ 185 w 190"/>
                <a:gd name="T5" fmla="*/ 317 h 319"/>
                <a:gd name="T6" fmla="*/ 171 w 190"/>
                <a:gd name="T7" fmla="*/ 310 h 319"/>
                <a:gd name="T8" fmla="*/ 148 w 190"/>
                <a:gd name="T9" fmla="*/ 298 h 319"/>
                <a:gd name="T10" fmla="*/ 120 w 190"/>
                <a:gd name="T11" fmla="*/ 282 h 319"/>
                <a:gd name="T12" fmla="*/ 106 w 190"/>
                <a:gd name="T13" fmla="*/ 271 h 319"/>
                <a:gd name="T14" fmla="*/ 90 w 190"/>
                <a:gd name="T15" fmla="*/ 259 h 319"/>
                <a:gd name="T16" fmla="*/ 73 w 190"/>
                <a:gd name="T17" fmla="*/ 248 h 319"/>
                <a:gd name="T18" fmla="*/ 58 w 190"/>
                <a:gd name="T19" fmla="*/ 234 h 319"/>
                <a:gd name="T20" fmla="*/ 42 w 190"/>
                <a:gd name="T21" fmla="*/ 217 h 319"/>
                <a:gd name="T22" fmla="*/ 27 w 190"/>
                <a:gd name="T23" fmla="*/ 201 h 319"/>
                <a:gd name="T24" fmla="*/ 13 w 190"/>
                <a:gd name="T25" fmla="*/ 183 h 319"/>
                <a:gd name="T26" fmla="*/ 0 w 190"/>
                <a:gd name="T27" fmla="*/ 163 h 319"/>
                <a:gd name="T28" fmla="*/ 0 w 190"/>
                <a:gd name="T29" fmla="*/ 0 h 319"/>
                <a:gd name="T30" fmla="*/ 4 w 190"/>
                <a:gd name="T31" fmla="*/ 2 h 319"/>
                <a:gd name="T32" fmla="*/ 15 w 190"/>
                <a:gd name="T33" fmla="*/ 9 h 319"/>
                <a:gd name="T34" fmla="*/ 32 w 190"/>
                <a:gd name="T35" fmla="*/ 20 h 319"/>
                <a:gd name="T36" fmla="*/ 55 w 190"/>
                <a:gd name="T37" fmla="*/ 32 h 319"/>
                <a:gd name="T38" fmla="*/ 83 w 190"/>
                <a:gd name="T39" fmla="*/ 46 h 319"/>
                <a:gd name="T40" fmla="*/ 116 w 190"/>
                <a:gd name="T41" fmla="*/ 61 h 319"/>
                <a:gd name="T42" fmla="*/ 133 w 190"/>
                <a:gd name="T43" fmla="*/ 67 h 319"/>
                <a:gd name="T44" fmla="*/ 151 w 190"/>
                <a:gd name="T45" fmla="*/ 75 h 319"/>
                <a:gd name="T46" fmla="*/ 171 w 190"/>
                <a:gd name="T47" fmla="*/ 81 h 319"/>
                <a:gd name="T48" fmla="*/ 190 w 190"/>
                <a:gd name="T49" fmla="*/ 8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0" h="319">
                  <a:moveTo>
                    <a:pt x="190" y="88"/>
                  </a:moveTo>
                  <a:lnTo>
                    <a:pt x="190" y="319"/>
                  </a:lnTo>
                  <a:lnTo>
                    <a:pt x="185" y="317"/>
                  </a:lnTo>
                  <a:lnTo>
                    <a:pt x="171" y="310"/>
                  </a:lnTo>
                  <a:lnTo>
                    <a:pt x="148" y="298"/>
                  </a:lnTo>
                  <a:lnTo>
                    <a:pt x="120" y="282"/>
                  </a:lnTo>
                  <a:lnTo>
                    <a:pt x="106" y="271"/>
                  </a:lnTo>
                  <a:lnTo>
                    <a:pt x="90" y="259"/>
                  </a:lnTo>
                  <a:lnTo>
                    <a:pt x="73" y="248"/>
                  </a:lnTo>
                  <a:lnTo>
                    <a:pt x="58" y="234"/>
                  </a:lnTo>
                  <a:lnTo>
                    <a:pt x="42" y="217"/>
                  </a:lnTo>
                  <a:lnTo>
                    <a:pt x="27" y="201"/>
                  </a:lnTo>
                  <a:lnTo>
                    <a:pt x="13" y="183"/>
                  </a:lnTo>
                  <a:lnTo>
                    <a:pt x="0" y="163"/>
                  </a:lnTo>
                  <a:lnTo>
                    <a:pt x="0" y="0"/>
                  </a:lnTo>
                  <a:lnTo>
                    <a:pt x="4" y="2"/>
                  </a:lnTo>
                  <a:lnTo>
                    <a:pt x="15" y="9"/>
                  </a:lnTo>
                  <a:lnTo>
                    <a:pt x="32" y="20"/>
                  </a:lnTo>
                  <a:lnTo>
                    <a:pt x="55" y="32"/>
                  </a:lnTo>
                  <a:lnTo>
                    <a:pt x="83" y="46"/>
                  </a:lnTo>
                  <a:lnTo>
                    <a:pt x="116" y="61"/>
                  </a:lnTo>
                  <a:lnTo>
                    <a:pt x="133" y="67"/>
                  </a:lnTo>
                  <a:lnTo>
                    <a:pt x="151" y="75"/>
                  </a:lnTo>
                  <a:lnTo>
                    <a:pt x="171" y="81"/>
                  </a:lnTo>
                  <a:lnTo>
                    <a:pt x="190" y="88"/>
                  </a:lnTo>
                  <a:close/>
                </a:path>
              </a:pathLst>
            </a:custGeom>
            <a:solidFill>
              <a:srgbClr val="39417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88" name="Freeform 1011"/>
            <p:cNvSpPr>
              <a:spLocks/>
            </p:cNvSpPr>
            <p:nvPr/>
          </p:nvSpPr>
          <p:spPr bwMode="auto">
            <a:xfrm>
              <a:off x="4744948" y="560252"/>
              <a:ext cx="18651" cy="13268"/>
            </a:xfrm>
            <a:custGeom>
              <a:avLst/>
              <a:gdLst>
                <a:gd name="T0" fmla="*/ 0 w 48"/>
                <a:gd name="T1" fmla="*/ 29 h 29"/>
                <a:gd name="T2" fmla="*/ 48 w 48"/>
                <a:gd name="T3" fmla="*/ 22 h 29"/>
                <a:gd name="T4" fmla="*/ 41 w 48"/>
                <a:gd name="T5" fmla="*/ 20 h 29"/>
                <a:gd name="T6" fmla="*/ 26 w 48"/>
                <a:gd name="T7" fmla="*/ 13 h 29"/>
                <a:gd name="T8" fmla="*/ 10 w 48"/>
                <a:gd name="T9" fmla="*/ 5 h 29"/>
                <a:gd name="T10" fmla="*/ 0 w 48"/>
                <a:gd name="T11" fmla="*/ 0 h 29"/>
                <a:gd name="T12" fmla="*/ 0 w 48"/>
                <a:gd name="T1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9">
                  <a:moveTo>
                    <a:pt x="0" y="29"/>
                  </a:moveTo>
                  <a:lnTo>
                    <a:pt x="48" y="22"/>
                  </a:lnTo>
                  <a:lnTo>
                    <a:pt x="41" y="20"/>
                  </a:lnTo>
                  <a:lnTo>
                    <a:pt x="26" y="13"/>
                  </a:lnTo>
                  <a:lnTo>
                    <a:pt x="10" y="5"/>
                  </a:lnTo>
                  <a:lnTo>
                    <a:pt x="0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2C3D7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pic>
        <p:nvPicPr>
          <p:cNvPr id="4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176" y="2558764"/>
            <a:ext cx="81060" cy="23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90" name="组合 7917"/>
          <p:cNvGrpSpPr>
            <a:grpSpLocks noChangeAspect="1"/>
          </p:cNvGrpSpPr>
          <p:nvPr/>
        </p:nvGrpSpPr>
        <p:grpSpPr bwMode="auto">
          <a:xfrm>
            <a:off x="1012391" y="3258856"/>
            <a:ext cx="359187" cy="219055"/>
            <a:chOff x="5853113" y="3354388"/>
            <a:chExt cx="530226" cy="323580"/>
          </a:xfrm>
        </p:grpSpPr>
        <p:sp>
          <p:nvSpPr>
            <p:cNvPr id="491" name="Freeform 2795"/>
            <p:cNvSpPr>
              <a:spLocks/>
            </p:cNvSpPr>
            <p:nvPr/>
          </p:nvSpPr>
          <p:spPr bwMode="auto">
            <a:xfrm>
              <a:off x="6264454" y="3354388"/>
              <a:ext cx="118885" cy="163376"/>
            </a:xfrm>
            <a:custGeom>
              <a:avLst/>
              <a:gdLst>
                <a:gd name="T0" fmla="*/ 77 w 304"/>
                <a:gd name="T1" fmla="*/ 1 h 412"/>
                <a:gd name="T2" fmla="*/ 102 w 304"/>
                <a:gd name="T3" fmla="*/ 4 h 412"/>
                <a:gd name="T4" fmla="*/ 146 w 304"/>
                <a:gd name="T5" fmla="*/ 10 h 412"/>
                <a:gd name="T6" fmla="*/ 204 w 304"/>
                <a:gd name="T7" fmla="*/ 19 h 412"/>
                <a:gd name="T8" fmla="*/ 246 w 304"/>
                <a:gd name="T9" fmla="*/ 25 h 412"/>
                <a:gd name="T10" fmla="*/ 263 w 304"/>
                <a:gd name="T11" fmla="*/ 29 h 412"/>
                <a:gd name="T12" fmla="*/ 273 w 304"/>
                <a:gd name="T13" fmla="*/ 36 h 412"/>
                <a:gd name="T14" fmla="*/ 282 w 304"/>
                <a:gd name="T15" fmla="*/ 44 h 412"/>
                <a:gd name="T16" fmla="*/ 287 w 304"/>
                <a:gd name="T17" fmla="*/ 56 h 412"/>
                <a:gd name="T18" fmla="*/ 292 w 304"/>
                <a:gd name="T19" fmla="*/ 73 h 412"/>
                <a:gd name="T20" fmla="*/ 295 w 304"/>
                <a:gd name="T21" fmla="*/ 108 h 412"/>
                <a:gd name="T22" fmla="*/ 298 w 304"/>
                <a:gd name="T23" fmla="*/ 172 h 412"/>
                <a:gd name="T24" fmla="*/ 302 w 304"/>
                <a:gd name="T25" fmla="*/ 227 h 412"/>
                <a:gd name="T26" fmla="*/ 303 w 304"/>
                <a:gd name="T27" fmla="*/ 271 h 412"/>
                <a:gd name="T28" fmla="*/ 303 w 304"/>
                <a:gd name="T29" fmla="*/ 308 h 412"/>
                <a:gd name="T30" fmla="*/ 303 w 304"/>
                <a:gd name="T31" fmla="*/ 346 h 412"/>
                <a:gd name="T32" fmla="*/ 300 w 304"/>
                <a:gd name="T33" fmla="*/ 371 h 412"/>
                <a:gd name="T34" fmla="*/ 296 w 304"/>
                <a:gd name="T35" fmla="*/ 384 h 412"/>
                <a:gd name="T36" fmla="*/ 290 w 304"/>
                <a:gd name="T37" fmla="*/ 393 h 412"/>
                <a:gd name="T38" fmla="*/ 280 w 304"/>
                <a:gd name="T39" fmla="*/ 401 h 412"/>
                <a:gd name="T40" fmla="*/ 266 w 304"/>
                <a:gd name="T41" fmla="*/ 407 h 412"/>
                <a:gd name="T42" fmla="*/ 248 w 304"/>
                <a:gd name="T43" fmla="*/ 411 h 412"/>
                <a:gd name="T44" fmla="*/ 230 w 304"/>
                <a:gd name="T45" fmla="*/ 409 h 412"/>
                <a:gd name="T46" fmla="*/ 189 w 304"/>
                <a:gd name="T47" fmla="*/ 391 h 412"/>
                <a:gd name="T48" fmla="*/ 132 w 304"/>
                <a:gd name="T49" fmla="*/ 366 h 412"/>
                <a:gd name="T50" fmla="*/ 83 w 304"/>
                <a:gd name="T51" fmla="*/ 344 h 412"/>
                <a:gd name="T52" fmla="*/ 63 w 304"/>
                <a:gd name="T53" fmla="*/ 332 h 412"/>
                <a:gd name="T54" fmla="*/ 52 w 304"/>
                <a:gd name="T55" fmla="*/ 322 h 412"/>
                <a:gd name="T56" fmla="*/ 46 w 304"/>
                <a:gd name="T57" fmla="*/ 307 h 412"/>
                <a:gd name="T58" fmla="*/ 41 w 304"/>
                <a:gd name="T59" fmla="*/ 283 h 412"/>
                <a:gd name="T60" fmla="*/ 38 w 304"/>
                <a:gd name="T61" fmla="*/ 246 h 412"/>
                <a:gd name="T62" fmla="*/ 26 w 304"/>
                <a:gd name="T63" fmla="*/ 189 h 412"/>
                <a:gd name="T64" fmla="*/ 13 w 304"/>
                <a:gd name="T65" fmla="*/ 129 h 412"/>
                <a:gd name="T66" fmla="*/ 2 w 304"/>
                <a:gd name="T67" fmla="*/ 84 h 412"/>
                <a:gd name="T68" fmla="*/ 0 w 304"/>
                <a:gd name="T69" fmla="*/ 57 h 412"/>
                <a:gd name="T70" fmla="*/ 5 w 304"/>
                <a:gd name="T71" fmla="*/ 35 h 412"/>
                <a:gd name="T72" fmla="*/ 9 w 304"/>
                <a:gd name="T73" fmla="*/ 22 h 412"/>
                <a:gd name="T74" fmla="*/ 18 w 304"/>
                <a:gd name="T75" fmla="*/ 12 h 412"/>
                <a:gd name="T76" fmla="*/ 28 w 304"/>
                <a:gd name="T77" fmla="*/ 6 h 412"/>
                <a:gd name="T78" fmla="*/ 43 w 304"/>
                <a:gd name="T79" fmla="*/ 1 h 412"/>
                <a:gd name="T80" fmla="*/ 62 w 304"/>
                <a:gd name="T81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412">
                  <a:moveTo>
                    <a:pt x="74" y="0"/>
                  </a:moveTo>
                  <a:lnTo>
                    <a:pt x="77" y="1"/>
                  </a:lnTo>
                  <a:lnTo>
                    <a:pt x="87" y="2"/>
                  </a:lnTo>
                  <a:lnTo>
                    <a:pt x="102" y="4"/>
                  </a:lnTo>
                  <a:lnTo>
                    <a:pt x="122" y="7"/>
                  </a:lnTo>
                  <a:lnTo>
                    <a:pt x="146" y="10"/>
                  </a:lnTo>
                  <a:lnTo>
                    <a:pt x="174" y="13"/>
                  </a:lnTo>
                  <a:lnTo>
                    <a:pt x="204" y="19"/>
                  </a:lnTo>
                  <a:lnTo>
                    <a:pt x="237" y="23"/>
                  </a:lnTo>
                  <a:lnTo>
                    <a:pt x="246" y="25"/>
                  </a:lnTo>
                  <a:lnTo>
                    <a:pt x="255" y="27"/>
                  </a:lnTo>
                  <a:lnTo>
                    <a:pt x="263" y="29"/>
                  </a:lnTo>
                  <a:lnTo>
                    <a:pt x="269" y="31"/>
                  </a:lnTo>
                  <a:lnTo>
                    <a:pt x="273" y="36"/>
                  </a:lnTo>
                  <a:lnTo>
                    <a:pt x="279" y="39"/>
                  </a:lnTo>
                  <a:lnTo>
                    <a:pt x="282" y="44"/>
                  </a:lnTo>
                  <a:lnTo>
                    <a:pt x="285" y="50"/>
                  </a:lnTo>
                  <a:lnTo>
                    <a:pt x="287" y="56"/>
                  </a:lnTo>
                  <a:lnTo>
                    <a:pt x="290" y="64"/>
                  </a:lnTo>
                  <a:lnTo>
                    <a:pt x="292" y="73"/>
                  </a:lnTo>
                  <a:lnTo>
                    <a:pt x="293" y="83"/>
                  </a:lnTo>
                  <a:lnTo>
                    <a:pt x="295" y="108"/>
                  </a:lnTo>
                  <a:lnTo>
                    <a:pt x="296" y="138"/>
                  </a:lnTo>
                  <a:lnTo>
                    <a:pt x="298" y="172"/>
                  </a:lnTo>
                  <a:lnTo>
                    <a:pt x="299" y="201"/>
                  </a:lnTo>
                  <a:lnTo>
                    <a:pt x="302" y="227"/>
                  </a:lnTo>
                  <a:lnTo>
                    <a:pt x="302" y="251"/>
                  </a:lnTo>
                  <a:lnTo>
                    <a:pt x="303" y="271"/>
                  </a:lnTo>
                  <a:lnTo>
                    <a:pt x="303" y="290"/>
                  </a:lnTo>
                  <a:lnTo>
                    <a:pt x="303" y="308"/>
                  </a:lnTo>
                  <a:lnTo>
                    <a:pt x="304" y="324"/>
                  </a:lnTo>
                  <a:lnTo>
                    <a:pt x="303" y="346"/>
                  </a:lnTo>
                  <a:lnTo>
                    <a:pt x="302" y="363"/>
                  </a:lnTo>
                  <a:lnTo>
                    <a:pt x="300" y="371"/>
                  </a:lnTo>
                  <a:lnTo>
                    <a:pt x="299" y="378"/>
                  </a:lnTo>
                  <a:lnTo>
                    <a:pt x="296" y="384"/>
                  </a:lnTo>
                  <a:lnTo>
                    <a:pt x="294" y="389"/>
                  </a:lnTo>
                  <a:lnTo>
                    <a:pt x="290" y="393"/>
                  </a:lnTo>
                  <a:lnTo>
                    <a:pt x="285" y="398"/>
                  </a:lnTo>
                  <a:lnTo>
                    <a:pt x="280" y="401"/>
                  </a:lnTo>
                  <a:lnTo>
                    <a:pt x="273" y="404"/>
                  </a:lnTo>
                  <a:lnTo>
                    <a:pt x="266" y="407"/>
                  </a:lnTo>
                  <a:lnTo>
                    <a:pt x="257" y="408"/>
                  </a:lnTo>
                  <a:lnTo>
                    <a:pt x="248" y="411"/>
                  </a:lnTo>
                  <a:lnTo>
                    <a:pt x="237" y="412"/>
                  </a:lnTo>
                  <a:lnTo>
                    <a:pt x="230" y="409"/>
                  </a:lnTo>
                  <a:lnTo>
                    <a:pt x="214" y="402"/>
                  </a:lnTo>
                  <a:lnTo>
                    <a:pt x="189" y="391"/>
                  </a:lnTo>
                  <a:lnTo>
                    <a:pt x="161" y="379"/>
                  </a:lnTo>
                  <a:lnTo>
                    <a:pt x="132" y="366"/>
                  </a:lnTo>
                  <a:lnTo>
                    <a:pt x="105" y="353"/>
                  </a:lnTo>
                  <a:lnTo>
                    <a:pt x="83" y="344"/>
                  </a:lnTo>
                  <a:lnTo>
                    <a:pt x="69" y="336"/>
                  </a:lnTo>
                  <a:lnTo>
                    <a:pt x="63" y="332"/>
                  </a:lnTo>
                  <a:lnTo>
                    <a:pt x="57" y="327"/>
                  </a:lnTo>
                  <a:lnTo>
                    <a:pt x="52" y="322"/>
                  </a:lnTo>
                  <a:lnTo>
                    <a:pt x="49" y="316"/>
                  </a:lnTo>
                  <a:lnTo>
                    <a:pt x="46" y="307"/>
                  </a:lnTo>
                  <a:lnTo>
                    <a:pt x="43" y="296"/>
                  </a:lnTo>
                  <a:lnTo>
                    <a:pt x="41" y="283"/>
                  </a:lnTo>
                  <a:lnTo>
                    <a:pt x="40" y="268"/>
                  </a:lnTo>
                  <a:lnTo>
                    <a:pt x="38" y="246"/>
                  </a:lnTo>
                  <a:lnTo>
                    <a:pt x="33" y="219"/>
                  </a:lnTo>
                  <a:lnTo>
                    <a:pt x="26" y="189"/>
                  </a:lnTo>
                  <a:lnTo>
                    <a:pt x="20" y="158"/>
                  </a:lnTo>
                  <a:lnTo>
                    <a:pt x="13" y="129"/>
                  </a:lnTo>
                  <a:lnTo>
                    <a:pt x="7" y="103"/>
                  </a:lnTo>
                  <a:lnTo>
                    <a:pt x="2" y="84"/>
                  </a:lnTo>
                  <a:lnTo>
                    <a:pt x="1" y="75"/>
                  </a:lnTo>
                  <a:lnTo>
                    <a:pt x="0" y="57"/>
                  </a:lnTo>
                  <a:lnTo>
                    <a:pt x="2" y="41"/>
                  </a:lnTo>
                  <a:lnTo>
                    <a:pt x="5" y="35"/>
                  </a:lnTo>
                  <a:lnTo>
                    <a:pt x="7" y="28"/>
                  </a:lnTo>
                  <a:lnTo>
                    <a:pt x="9" y="22"/>
                  </a:lnTo>
                  <a:lnTo>
                    <a:pt x="13" y="17"/>
                  </a:lnTo>
                  <a:lnTo>
                    <a:pt x="18" y="12"/>
                  </a:lnTo>
                  <a:lnTo>
                    <a:pt x="23" y="9"/>
                  </a:lnTo>
                  <a:lnTo>
                    <a:pt x="28" y="6"/>
                  </a:lnTo>
                  <a:lnTo>
                    <a:pt x="36" y="2"/>
                  </a:lnTo>
                  <a:lnTo>
                    <a:pt x="43" y="1"/>
                  </a:lnTo>
                  <a:lnTo>
                    <a:pt x="52" y="0"/>
                  </a:lnTo>
                  <a:lnTo>
                    <a:pt x="62" y="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92" name="Freeform 2796"/>
            <p:cNvSpPr>
              <a:spLocks/>
            </p:cNvSpPr>
            <p:nvPr/>
          </p:nvSpPr>
          <p:spPr bwMode="auto">
            <a:xfrm>
              <a:off x="6262869" y="3362319"/>
              <a:ext cx="109374" cy="155445"/>
            </a:xfrm>
            <a:custGeom>
              <a:avLst/>
              <a:gdLst>
                <a:gd name="T0" fmla="*/ 62 w 278"/>
                <a:gd name="T1" fmla="*/ 4 h 391"/>
                <a:gd name="T2" fmla="*/ 150 w 278"/>
                <a:gd name="T3" fmla="*/ 18 h 391"/>
                <a:gd name="T4" fmla="*/ 225 w 278"/>
                <a:gd name="T5" fmla="*/ 32 h 391"/>
                <a:gd name="T6" fmla="*/ 244 w 278"/>
                <a:gd name="T7" fmla="*/ 39 h 391"/>
                <a:gd name="T8" fmla="*/ 254 w 278"/>
                <a:gd name="T9" fmla="*/ 46 h 391"/>
                <a:gd name="T10" fmla="*/ 260 w 278"/>
                <a:gd name="T11" fmla="*/ 57 h 391"/>
                <a:gd name="T12" fmla="*/ 265 w 278"/>
                <a:gd name="T13" fmla="*/ 72 h 391"/>
                <a:gd name="T14" fmla="*/ 269 w 278"/>
                <a:gd name="T15" fmla="*/ 106 h 391"/>
                <a:gd name="T16" fmla="*/ 273 w 278"/>
                <a:gd name="T17" fmla="*/ 169 h 391"/>
                <a:gd name="T18" fmla="*/ 275 w 278"/>
                <a:gd name="T19" fmla="*/ 224 h 391"/>
                <a:gd name="T20" fmla="*/ 277 w 278"/>
                <a:gd name="T21" fmla="*/ 268 h 391"/>
                <a:gd name="T22" fmla="*/ 278 w 278"/>
                <a:gd name="T23" fmla="*/ 304 h 391"/>
                <a:gd name="T24" fmla="*/ 278 w 278"/>
                <a:gd name="T25" fmla="*/ 343 h 391"/>
                <a:gd name="T26" fmla="*/ 274 w 278"/>
                <a:gd name="T27" fmla="*/ 368 h 391"/>
                <a:gd name="T28" fmla="*/ 269 w 278"/>
                <a:gd name="T29" fmla="*/ 379 h 391"/>
                <a:gd name="T30" fmla="*/ 261 w 278"/>
                <a:gd name="T31" fmla="*/ 386 h 391"/>
                <a:gd name="T32" fmla="*/ 251 w 278"/>
                <a:gd name="T33" fmla="*/ 391 h 391"/>
                <a:gd name="T34" fmla="*/ 235 w 278"/>
                <a:gd name="T35" fmla="*/ 391 h 391"/>
                <a:gd name="T36" fmla="*/ 217 w 278"/>
                <a:gd name="T37" fmla="*/ 386 h 391"/>
                <a:gd name="T38" fmla="*/ 162 w 278"/>
                <a:gd name="T39" fmla="*/ 370 h 391"/>
                <a:gd name="T40" fmla="*/ 91 w 278"/>
                <a:gd name="T41" fmla="*/ 351 h 391"/>
                <a:gd name="T42" fmla="*/ 55 w 278"/>
                <a:gd name="T43" fmla="*/ 339 h 391"/>
                <a:gd name="T44" fmla="*/ 38 w 278"/>
                <a:gd name="T45" fmla="*/ 329 h 391"/>
                <a:gd name="T46" fmla="*/ 27 w 278"/>
                <a:gd name="T47" fmla="*/ 319 h 391"/>
                <a:gd name="T48" fmla="*/ 20 w 278"/>
                <a:gd name="T49" fmla="*/ 304 h 391"/>
                <a:gd name="T50" fmla="*/ 16 w 278"/>
                <a:gd name="T51" fmla="*/ 280 h 391"/>
                <a:gd name="T52" fmla="*/ 13 w 278"/>
                <a:gd name="T53" fmla="*/ 244 h 391"/>
                <a:gd name="T54" fmla="*/ 9 w 278"/>
                <a:gd name="T55" fmla="*/ 183 h 391"/>
                <a:gd name="T56" fmla="*/ 3 w 278"/>
                <a:gd name="T57" fmla="*/ 120 h 391"/>
                <a:gd name="T58" fmla="*/ 0 w 278"/>
                <a:gd name="T59" fmla="*/ 72 h 391"/>
                <a:gd name="T60" fmla="*/ 0 w 278"/>
                <a:gd name="T61" fmla="*/ 42 h 391"/>
                <a:gd name="T62" fmla="*/ 2 w 278"/>
                <a:gd name="T63" fmla="*/ 20 h 391"/>
                <a:gd name="T64" fmla="*/ 4 w 278"/>
                <a:gd name="T65" fmla="*/ 10 h 391"/>
                <a:gd name="T66" fmla="*/ 10 w 278"/>
                <a:gd name="T67" fmla="*/ 4 h 391"/>
                <a:gd name="T68" fmla="*/ 16 w 278"/>
                <a:gd name="T69" fmla="*/ 1 h 391"/>
                <a:gd name="T70" fmla="*/ 32 w 278"/>
                <a:gd name="T71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8" h="391">
                  <a:moveTo>
                    <a:pt x="47" y="2"/>
                  </a:moveTo>
                  <a:lnTo>
                    <a:pt x="62" y="4"/>
                  </a:lnTo>
                  <a:lnTo>
                    <a:pt x="98" y="10"/>
                  </a:lnTo>
                  <a:lnTo>
                    <a:pt x="150" y="18"/>
                  </a:lnTo>
                  <a:lnTo>
                    <a:pt x="206" y="28"/>
                  </a:lnTo>
                  <a:lnTo>
                    <a:pt x="225" y="32"/>
                  </a:lnTo>
                  <a:lnTo>
                    <a:pt x="239" y="36"/>
                  </a:lnTo>
                  <a:lnTo>
                    <a:pt x="244" y="39"/>
                  </a:lnTo>
                  <a:lnTo>
                    <a:pt x="250" y="43"/>
                  </a:lnTo>
                  <a:lnTo>
                    <a:pt x="254" y="46"/>
                  </a:lnTo>
                  <a:lnTo>
                    <a:pt x="257" y="52"/>
                  </a:lnTo>
                  <a:lnTo>
                    <a:pt x="260" y="57"/>
                  </a:lnTo>
                  <a:lnTo>
                    <a:pt x="262" y="64"/>
                  </a:lnTo>
                  <a:lnTo>
                    <a:pt x="265" y="72"/>
                  </a:lnTo>
                  <a:lnTo>
                    <a:pt x="267" y="82"/>
                  </a:lnTo>
                  <a:lnTo>
                    <a:pt x="269" y="106"/>
                  </a:lnTo>
                  <a:lnTo>
                    <a:pt x="271" y="136"/>
                  </a:lnTo>
                  <a:lnTo>
                    <a:pt x="273" y="169"/>
                  </a:lnTo>
                  <a:lnTo>
                    <a:pt x="274" y="198"/>
                  </a:lnTo>
                  <a:lnTo>
                    <a:pt x="275" y="224"/>
                  </a:lnTo>
                  <a:lnTo>
                    <a:pt x="277" y="247"/>
                  </a:lnTo>
                  <a:lnTo>
                    <a:pt x="277" y="268"/>
                  </a:lnTo>
                  <a:lnTo>
                    <a:pt x="278" y="287"/>
                  </a:lnTo>
                  <a:lnTo>
                    <a:pt x="278" y="304"/>
                  </a:lnTo>
                  <a:lnTo>
                    <a:pt x="278" y="322"/>
                  </a:lnTo>
                  <a:lnTo>
                    <a:pt x="278" y="343"/>
                  </a:lnTo>
                  <a:lnTo>
                    <a:pt x="275" y="360"/>
                  </a:lnTo>
                  <a:lnTo>
                    <a:pt x="274" y="368"/>
                  </a:lnTo>
                  <a:lnTo>
                    <a:pt x="272" y="373"/>
                  </a:lnTo>
                  <a:lnTo>
                    <a:pt x="269" y="379"/>
                  </a:lnTo>
                  <a:lnTo>
                    <a:pt x="266" y="383"/>
                  </a:lnTo>
                  <a:lnTo>
                    <a:pt x="261" y="386"/>
                  </a:lnTo>
                  <a:lnTo>
                    <a:pt x="256" y="390"/>
                  </a:lnTo>
                  <a:lnTo>
                    <a:pt x="251" y="391"/>
                  </a:lnTo>
                  <a:lnTo>
                    <a:pt x="244" y="391"/>
                  </a:lnTo>
                  <a:lnTo>
                    <a:pt x="235" y="391"/>
                  </a:lnTo>
                  <a:lnTo>
                    <a:pt x="227" y="388"/>
                  </a:lnTo>
                  <a:lnTo>
                    <a:pt x="217" y="386"/>
                  </a:lnTo>
                  <a:lnTo>
                    <a:pt x="205" y="383"/>
                  </a:lnTo>
                  <a:lnTo>
                    <a:pt x="162" y="370"/>
                  </a:lnTo>
                  <a:lnTo>
                    <a:pt x="113" y="356"/>
                  </a:lnTo>
                  <a:lnTo>
                    <a:pt x="91" y="351"/>
                  </a:lnTo>
                  <a:lnTo>
                    <a:pt x="71" y="344"/>
                  </a:lnTo>
                  <a:lnTo>
                    <a:pt x="55" y="339"/>
                  </a:lnTo>
                  <a:lnTo>
                    <a:pt x="44" y="333"/>
                  </a:lnTo>
                  <a:lnTo>
                    <a:pt x="38" y="329"/>
                  </a:lnTo>
                  <a:lnTo>
                    <a:pt x="31" y="325"/>
                  </a:lnTo>
                  <a:lnTo>
                    <a:pt x="27" y="319"/>
                  </a:lnTo>
                  <a:lnTo>
                    <a:pt x="23" y="312"/>
                  </a:lnTo>
                  <a:lnTo>
                    <a:pt x="20" y="304"/>
                  </a:lnTo>
                  <a:lnTo>
                    <a:pt x="17" y="293"/>
                  </a:lnTo>
                  <a:lnTo>
                    <a:pt x="16" y="280"/>
                  </a:lnTo>
                  <a:lnTo>
                    <a:pt x="14" y="265"/>
                  </a:lnTo>
                  <a:lnTo>
                    <a:pt x="13" y="244"/>
                  </a:lnTo>
                  <a:lnTo>
                    <a:pt x="11" y="216"/>
                  </a:lnTo>
                  <a:lnTo>
                    <a:pt x="9" y="183"/>
                  </a:lnTo>
                  <a:lnTo>
                    <a:pt x="7" y="151"/>
                  </a:lnTo>
                  <a:lnTo>
                    <a:pt x="3" y="120"/>
                  </a:lnTo>
                  <a:lnTo>
                    <a:pt x="2" y="93"/>
                  </a:lnTo>
                  <a:lnTo>
                    <a:pt x="0" y="72"/>
                  </a:lnTo>
                  <a:lnTo>
                    <a:pt x="0" y="62"/>
                  </a:lnTo>
                  <a:lnTo>
                    <a:pt x="0" y="42"/>
                  </a:lnTo>
                  <a:lnTo>
                    <a:pt x="1" y="27"/>
                  </a:lnTo>
                  <a:lnTo>
                    <a:pt x="2" y="20"/>
                  </a:lnTo>
                  <a:lnTo>
                    <a:pt x="3" y="15"/>
                  </a:lnTo>
                  <a:lnTo>
                    <a:pt x="4" y="10"/>
                  </a:lnTo>
                  <a:lnTo>
                    <a:pt x="7" y="7"/>
                  </a:lnTo>
                  <a:lnTo>
                    <a:pt x="10" y="4"/>
                  </a:lnTo>
                  <a:lnTo>
                    <a:pt x="13" y="2"/>
                  </a:lnTo>
                  <a:lnTo>
                    <a:pt x="16" y="1"/>
                  </a:lnTo>
                  <a:lnTo>
                    <a:pt x="21" y="0"/>
                  </a:lnTo>
                  <a:lnTo>
                    <a:pt x="32" y="0"/>
                  </a:lnTo>
                  <a:lnTo>
                    <a:pt x="47" y="2"/>
                  </a:lnTo>
                  <a:close/>
                </a:path>
              </a:pathLst>
            </a:custGeom>
            <a:solidFill>
              <a:srgbClr val="45528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93" name="Freeform 2797"/>
            <p:cNvSpPr>
              <a:spLocks/>
            </p:cNvSpPr>
            <p:nvPr/>
          </p:nvSpPr>
          <p:spPr bwMode="auto">
            <a:xfrm>
              <a:off x="6231166" y="3395629"/>
              <a:ext cx="91938" cy="88826"/>
            </a:xfrm>
            <a:custGeom>
              <a:avLst/>
              <a:gdLst>
                <a:gd name="T0" fmla="*/ 0 w 233"/>
                <a:gd name="T1" fmla="*/ 12 h 221"/>
                <a:gd name="T2" fmla="*/ 5 w 233"/>
                <a:gd name="T3" fmla="*/ 10 h 221"/>
                <a:gd name="T4" fmla="*/ 20 w 233"/>
                <a:gd name="T5" fmla="*/ 4 h 221"/>
                <a:gd name="T6" fmla="*/ 28 w 233"/>
                <a:gd name="T7" fmla="*/ 2 h 221"/>
                <a:gd name="T8" fmla="*/ 38 w 233"/>
                <a:gd name="T9" fmla="*/ 1 h 221"/>
                <a:gd name="T10" fmla="*/ 48 w 233"/>
                <a:gd name="T11" fmla="*/ 0 h 221"/>
                <a:gd name="T12" fmla="*/ 58 w 233"/>
                <a:gd name="T13" fmla="*/ 2 h 221"/>
                <a:gd name="T14" fmla="*/ 88 w 233"/>
                <a:gd name="T15" fmla="*/ 9 h 221"/>
                <a:gd name="T16" fmla="*/ 130 w 233"/>
                <a:gd name="T17" fmla="*/ 15 h 221"/>
                <a:gd name="T18" fmla="*/ 166 w 233"/>
                <a:gd name="T19" fmla="*/ 20 h 221"/>
                <a:gd name="T20" fmla="*/ 183 w 233"/>
                <a:gd name="T21" fmla="*/ 23 h 221"/>
                <a:gd name="T22" fmla="*/ 185 w 233"/>
                <a:gd name="T23" fmla="*/ 24 h 221"/>
                <a:gd name="T24" fmla="*/ 190 w 233"/>
                <a:gd name="T25" fmla="*/ 27 h 221"/>
                <a:gd name="T26" fmla="*/ 199 w 233"/>
                <a:gd name="T27" fmla="*/ 32 h 221"/>
                <a:gd name="T28" fmla="*/ 208 w 233"/>
                <a:gd name="T29" fmla="*/ 42 h 221"/>
                <a:gd name="T30" fmla="*/ 213 w 233"/>
                <a:gd name="T31" fmla="*/ 47 h 221"/>
                <a:gd name="T32" fmla="*/ 217 w 233"/>
                <a:gd name="T33" fmla="*/ 54 h 221"/>
                <a:gd name="T34" fmla="*/ 221 w 233"/>
                <a:gd name="T35" fmla="*/ 61 h 221"/>
                <a:gd name="T36" fmla="*/ 226 w 233"/>
                <a:gd name="T37" fmla="*/ 70 h 221"/>
                <a:gd name="T38" fmla="*/ 229 w 233"/>
                <a:gd name="T39" fmla="*/ 80 h 221"/>
                <a:gd name="T40" fmla="*/ 231 w 233"/>
                <a:gd name="T41" fmla="*/ 91 h 221"/>
                <a:gd name="T42" fmla="*/ 233 w 233"/>
                <a:gd name="T43" fmla="*/ 103 h 221"/>
                <a:gd name="T44" fmla="*/ 233 w 233"/>
                <a:gd name="T45" fmla="*/ 115 h 221"/>
                <a:gd name="T46" fmla="*/ 232 w 233"/>
                <a:gd name="T47" fmla="*/ 128 h 221"/>
                <a:gd name="T48" fmla="*/ 231 w 233"/>
                <a:gd name="T49" fmla="*/ 141 h 221"/>
                <a:gd name="T50" fmla="*/ 228 w 233"/>
                <a:gd name="T51" fmla="*/ 152 h 221"/>
                <a:gd name="T52" fmla="*/ 225 w 233"/>
                <a:gd name="T53" fmla="*/ 162 h 221"/>
                <a:gd name="T54" fmla="*/ 220 w 233"/>
                <a:gd name="T55" fmla="*/ 172 h 221"/>
                <a:gd name="T56" fmla="*/ 215 w 233"/>
                <a:gd name="T57" fmla="*/ 180 h 221"/>
                <a:gd name="T58" fmla="*/ 210 w 233"/>
                <a:gd name="T59" fmla="*/ 187 h 221"/>
                <a:gd name="T60" fmla="*/ 203 w 233"/>
                <a:gd name="T61" fmla="*/ 194 h 221"/>
                <a:gd name="T62" fmla="*/ 197 w 233"/>
                <a:gd name="T63" fmla="*/ 200 h 221"/>
                <a:gd name="T64" fmla="*/ 190 w 233"/>
                <a:gd name="T65" fmla="*/ 205 h 221"/>
                <a:gd name="T66" fmla="*/ 183 w 233"/>
                <a:gd name="T67" fmla="*/ 209 h 221"/>
                <a:gd name="T68" fmla="*/ 176 w 233"/>
                <a:gd name="T69" fmla="*/ 213 h 221"/>
                <a:gd name="T70" fmla="*/ 163 w 233"/>
                <a:gd name="T71" fmla="*/ 218 h 221"/>
                <a:gd name="T72" fmla="*/ 151 w 233"/>
                <a:gd name="T73" fmla="*/ 221 h 221"/>
                <a:gd name="T74" fmla="*/ 74 w 233"/>
                <a:gd name="T75" fmla="*/ 216 h 221"/>
                <a:gd name="T76" fmla="*/ 71 w 233"/>
                <a:gd name="T77" fmla="*/ 217 h 221"/>
                <a:gd name="T78" fmla="*/ 68 w 233"/>
                <a:gd name="T79" fmla="*/ 216 h 221"/>
                <a:gd name="T80" fmla="*/ 65 w 233"/>
                <a:gd name="T81" fmla="*/ 215 h 221"/>
                <a:gd name="T82" fmla="*/ 62 w 233"/>
                <a:gd name="T83" fmla="*/ 212 h 221"/>
                <a:gd name="T84" fmla="*/ 57 w 233"/>
                <a:gd name="T85" fmla="*/ 208 h 221"/>
                <a:gd name="T86" fmla="*/ 53 w 233"/>
                <a:gd name="T87" fmla="*/ 203 h 221"/>
                <a:gd name="T88" fmla="*/ 0 w 233"/>
                <a:gd name="T89" fmla="*/ 12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3" h="221">
                  <a:moveTo>
                    <a:pt x="0" y="12"/>
                  </a:moveTo>
                  <a:lnTo>
                    <a:pt x="5" y="10"/>
                  </a:lnTo>
                  <a:lnTo>
                    <a:pt x="20" y="4"/>
                  </a:lnTo>
                  <a:lnTo>
                    <a:pt x="28" y="2"/>
                  </a:lnTo>
                  <a:lnTo>
                    <a:pt x="38" y="1"/>
                  </a:lnTo>
                  <a:lnTo>
                    <a:pt x="48" y="0"/>
                  </a:lnTo>
                  <a:lnTo>
                    <a:pt x="58" y="2"/>
                  </a:lnTo>
                  <a:lnTo>
                    <a:pt x="88" y="9"/>
                  </a:lnTo>
                  <a:lnTo>
                    <a:pt x="130" y="15"/>
                  </a:lnTo>
                  <a:lnTo>
                    <a:pt x="166" y="20"/>
                  </a:lnTo>
                  <a:lnTo>
                    <a:pt x="183" y="23"/>
                  </a:lnTo>
                  <a:lnTo>
                    <a:pt x="185" y="24"/>
                  </a:lnTo>
                  <a:lnTo>
                    <a:pt x="190" y="27"/>
                  </a:lnTo>
                  <a:lnTo>
                    <a:pt x="199" y="32"/>
                  </a:lnTo>
                  <a:lnTo>
                    <a:pt x="208" y="42"/>
                  </a:lnTo>
                  <a:lnTo>
                    <a:pt x="213" y="47"/>
                  </a:lnTo>
                  <a:lnTo>
                    <a:pt x="217" y="54"/>
                  </a:lnTo>
                  <a:lnTo>
                    <a:pt x="221" y="61"/>
                  </a:lnTo>
                  <a:lnTo>
                    <a:pt x="226" y="70"/>
                  </a:lnTo>
                  <a:lnTo>
                    <a:pt x="229" y="80"/>
                  </a:lnTo>
                  <a:lnTo>
                    <a:pt x="231" y="91"/>
                  </a:lnTo>
                  <a:lnTo>
                    <a:pt x="233" y="103"/>
                  </a:lnTo>
                  <a:lnTo>
                    <a:pt x="233" y="115"/>
                  </a:lnTo>
                  <a:lnTo>
                    <a:pt x="232" y="128"/>
                  </a:lnTo>
                  <a:lnTo>
                    <a:pt x="231" y="141"/>
                  </a:lnTo>
                  <a:lnTo>
                    <a:pt x="228" y="152"/>
                  </a:lnTo>
                  <a:lnTo>
                    <a:pt x="225" y="162"/>
                  </a:lnTo>
                  <a:lnTo>
                    <a:pt x="220" y="172"/>
                  </a:lnTo>
                  <a:lnTo>
                    <a:pt x="215" y="180"/>
                  </a:lnTo>
                  <a:lnTo>
                    <a:pt x="210" y="187"/>
                  </a:lnTo>
                  <a:lnTo>
                    <a:pt x="203" y="194"/>
                  </a:lnTo>
                  <a:lnTo>
                    <a:pt x="197" y="200"/>
                  </a:lnTo>
                  <a:lnTo>
                    <a:pt x="190" y="205"/>
                  </a:lnTo>
                  <a:lnTo>
                    <a:pt x="183" y="209"/>
                  </a:lnTo>
                  <a:lnTo>
                    <a:pt x="176" y="213"/>
                  </a:lnTo>
                  <a:lnTo>
                    <a:pt x="163" y="218"/>
                  </a:lnTo>
                  <a:lnTo>
                    <a:pt x="151" y="221"/>
                  </a:lnTo>
                  <a:lnTo>
                    <a:pt x="74" y="216"/>
                  </a:lnTo>
                  <a:lnTo>
                    <a:pt x="71" y="217"/>
                  </a:lnTo>
                  <a:lnTo>
                    <a:pt x="68" y="216"/>
                  </a:lnTo>
                  <a:lnTo>
                    <a:pt x="65" y="215"/>
                  </a:lnTo>
                  <a:lnTo>
                    <a:pt x="62" y="212"/>
                  </a:lnTo>
                  <a:lnTo>
                    <a:pt x="57" y="208"/>
                  </a:lnTo>
                  <a:lnTo>
                    <a:pt x="53" y="203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6879AD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94" name="Freeform 2798"/>
            <p:cNvSpPr>
              <a:spLocks/>
            </p:cNvSpPr>
            <p:nvPr/>
          </p:nvSpPr>
          <p:spPr bwMode="auto">
            <a:xfrm>
              <a:off x="6300912" y="3435283"/>
              <a:ext cx="14266" cy="20620"/>
            </a:xfrm>
            <a:custGeom>
              <a:avLst/>
              <a:gdLst>
                <a:gd name="T0" fmla="*/ 37 w 37"/>
                <a:gd name="T1" fmla="*/ 25 h 50"/>
                <a:gd name="T2" fmla="*/ 36 w 37"/>
                <a:gd name="T3" fmla="*/ 31 h 50"/>
                <a:gd name="T4" fmla="*/ 35 w 37"/>
                <a:gd name="T5" fmla="*/ 35 h 50"/>
                <a:gd name="T6" fmla="*/ 34 w 37"/>
                <a:gd name="T7" fmla="*/ 39 h 50"/>
                <a:gd name="T8" fmla="*/ 31 w 37"/>
                <a:gd name="T9" fmla="*/ 42 h 50"/>
                <a:gd name="T10" fmla="*/ 28 w 37"/>
                <a:gd name="T11" fmla="*/ 46 h 50"/>
                <a:gd name="T12" fmla="*/ 25 w 37"/>
                <a:gd name="T13" fmla="*/ 48 h 50"/>
                <a:gd name="T14" fmla="*/ 22 w 37"/>
                <a:gd name="T15" fmla="*/ 50 h 50"/>
                <a:gd name="T16" fmla="*/ 18 w 37"/>
                <a:gd name="T17" fmla="*/ 50 h 50"/>
                <a:gd name="T18" fmla="*/ 14 w 37"/>
                <a:gd name="T19" fmla="*/ 50 h 50"/>
                <a:gd name="T20" fmla="*/ 11 w 37"/>
                <a:gd name="T21" fmla="*/ 48 h 50"/>
                <a:gd name="T22" fmla="*/ 8 w 37"/>
                <a:gd name="T23" fmla="*/ 46 h 50"/>
                <a:gd name="T24" fmla="*/ 5 w 37"/>
                <a:gd name="T25" fmla="*/ 42 h 50"/>
                <a:gd name="T26" fmla="*/ 3 w 37"/>
                <a:gd name="T27" fmla="*/ 39 h 50"/>
                <a:gd name="T28" fmla="*/ 1 w 37"/>
                <a:gd name="T29" fmla="*/ 35 h 50"/>
                <a:gd name="T30" fmla="*/ 0 w 37"/>
                <a:gd name="T31" fmla="*/ 31 h 50"/>
                <a:gd name="T32" fmla="*/ 0 w 37"/>
                <a:gd name="T33" fmla="*/ 25 h 50"/>
                <a:gd name="T34" fmla="*/ 0 w 37"/>
                <a:gd name="T35" fmla="*/ 21 h 50"/>
                <a:gd name="T36" fmla="*/ 1 w 37"/>
                <a:gd name="T37" fmla="*/ 15 h 50"/>
                <a:gd name="T38" fmla="*/ 3 w 37"/>
                <a:gd name="T39" fmla="*/ 11 h 50"/>
                <a:gd name="T40" fmla="*/ 5 w 37"/>
                <a:gd name="T41" fmla="*/ 8 h 50"/>
                <a:gd name="T42" fmla="*/ 8 w 37"/>
                <a:gd name="T43" fmla="*/ 5 h 50"/>
                <a:gd name="T44" fmla="*/ 11 w 37"/>
                <a:gd name="T45" fmla="*/ 2 h 50"/>
                <a:gd name="T46" fmla="*/ 14 w 37"/>
                <a:gd name="T47" fmla="*/ 1 h 50"/>
                <a:gd name="T48" fmla="*/ 18 w 37"/>
                <a:gd name="T49" fmla="*/ 0 h 50"/>
                <a:gd name="T50" fmla="*/ 22 w 37"/>
                <a:gd name="T51" fmla="*/ 1 h 50"/>
                <a:gd name="T52" fmla="*/ 25 w 37"/>
                <a:gd name="T53" fmla="*/ 2 h 50"/>
                <a:gd name="T54" fmla="*/ 28 w 37"/>
                <a:gd name="T55" fmla="*/ 5 h 50"/>
                <a:gd name="T56" fmla="*/ 31 w 37"/>
                <a:gd name="T57" fmla="*/ 8 h 50"/>
                <a:gd name="T58" fmla="*/ 34 w 37"/>
                <a:gd name="T59" fmla="*/ 11 h 50"/>
                <a:gd name="T60" fmla="*/ 35 w 37"/>
                <a:gd name="T61" fmla="*/ 15 h 50"/>
                <a:gd name="T62" fmla="*/ 36 w 37"/>
                <a:gd name="T63" fmla="*/ 21 h 50"/>
                <a:gd name="T64" fmla="*/ 37 w 37"/>
                <a:gd name="T65" fmla="*/ 2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7" h="50">
                  <a:moveTo>
                    <a:pt x="37" y="25"/>
                  </a:moveTo>
                  <a:lnTo>
                    <a:pt x="36" y="31"/>
                  </a:lnTo>
                  <a:lnTo>
                    <a:pt x="35" y="35"/>
                  </a:lnTo>
                  <a:lnTo>
                    <a:pt x="34" y="39"/>
                  </a:lnTo>
                  <a:lnTo>
                    <a:pt x="31" y="42"/>
                  </a:lnTo>
                  <a:lnTo>
                    <a:pt x="28" y="46"/>
                  </a:lnTo>
                  <a:lnTo>
                    <a:pt x="25" y="48"/>
                  </a:lnTo>
                  <a:lnTo>
                    <a:pt x="22" y="50"/>
                  </a:lnTo>
                  <a:lnTo>
                    <a:pt x="18" y="50"/>
                  </a:lnTo>
                  <a:lnTo>
                    <a:pt x="14" y="50"/>
                  </a:lnTo>
                  <a:lnTo>
                    <a:pt x="11" y="48"/>
                  </a:lnTo>
                  <a:lnTo>
                    <a:pt x="8" y="46"/>
                  </a:lnTo>
                  <a:lnTo>
                    <a:pt x="5" y="42"/>
                  </a:lnTo>
                  <a:lnTo>
                    <a:pt x="3" y="39"/>
                  </a:lnTo>
                  <a:lnTo>
                    <a:pt x="1" y="35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1" y="15"/>
                  </a:lnTo>
                  <a:lnTo>
                    <a:pt x="3" y="11"/>
                  </a:lnTo>
                  <a:lnTo>
                    <a:pt x="5" y="8"/>
                  </a:lnTo>
                  <a:lnTo>
                    <a:pt x="8" y="5"/>
                  </a:lnTo>
                  <a:lnTo>
                    <a:pt x="11" y="2"/>
                  </a:lnTo>
                  <a:lnTo>
                    <a:pt x="14" y="1"/>
                  </a:lnTo>
                  <a:lnTo>
                    <a:pt x="18" y="0"/>
                  </a:lnTo>
                  <a:lnTo>
                    <a:pt x="22" y="1"/>
                  </a:lnTo>
                  <a:lnTo>
                    <a:pt x="25" y="2"/>
                  </a:lnTo>
                  <a:lnTo>
                    <a:pt x="28" y="5"/>
                  </a:lnTo>
                  <a:lnTo>
                    <a:pt x="31" y="8"/>
                  </a:lnTo>
                  <a:lnTo>
                    <a:pt x="34" y="11"/>
                  </a:lnTo>
                  <a:lnTo>
                    <a:pt x="35" y="15"/>
                  </a:lnTo>
                  <a:lnTo>
                    <a:pt x="36" y="21"/>
                  </a:lnTo>
                  <a:lnTo>
                    <a:pt x="37" y="25"/>
                  </a:lnTo>
                  <a:close/>
                </a:path>
              </a:pathLst>
            </a:custGeom>
            <a:solidFill>
              <a:srgbClr val="506596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95" name="Freeform 2799"/>
            <p:cNvSpPr>
              <a:spLocks/>
            </p:cNvSpPr>
            <p:nvPr/>
          </p:nvSpPr>
          <p:spPr bwMode="auto">
            <a:xfrm>
              <a:off x="6300912" y="3436869"/>
              <a:ext cx="8718" cy="15862"/>
            </a:xfrm>
            <a:custGeom>
              <a:avLst/>
              <a:gdLst>
                <a:gd name="T0" fmla="*/ 23 w 23"/>
                <a:gd name="T1" fmla="*/ 21 h 41"/>
                <a:gd name="T2" fmla="*/ 22 w 23"/>
                <a:gd name="T3" fmla="*/ 29 h 41"/>
                <a:gd name="T4" fmla="*/ 20 w 23"/>
                <a:gd name="T5" fmla="*/ 35 h 41"/>
                <a:gd name="T6" fmla="*/ 17 w 23"/>
                <a:gd name="T7" fmla="*/ 37 h 41"/>
                <a:gd name="T8" fmla="*/ 15 w 23"/>
                <a:gd name="T9" fmla="*/ 39 h 41"/>
                <a:gd name="T10" fmla="*/ 13 w 23"/>
                <a:gd name="T11" fmla="*/ 40 h 41"/>
                <a:gd name="T12" fmla="*/ 11 w 23"/>
                <a:gd name="T13" fmla="*/ 41 h 41"/>
                <a:gd name="T14" fmla="*/ 9 w 23"/>
                <a:gd name="T15" fmla="*/ 40 h 41"/>
                <a:gd name="T16" fmla="*/ 7 w 23"/>
                <a:gd name="T17" fmla="*/ 39 h 41"/>
                <a:gd name="T18" fmla="*/ 4 w 23"/>
                <a:gd name="T19" fmla="*/ 37 h 41"/>
                <a:gd name="T20" fmla="*/ 3 w 23"/>
                <a:gd name="T21" fmla="*/ 35 h 41"/>
                <a:gd name="T22" fmla="*/ 1 w 23"/>
                <a:gd name="T23" fmla="*/ 29 h 41"/>
                <a:gd name="T24" fmla="*/ 0 w 23"/>
                <a:gd name="T25" fmla="*/ 21 h 41"/>
                <a:gd name="T26" fmla="*/ 1 w 23"/>
                <a:gd name="T27" fmla="*/ 13 h 41"/>
                <a:gd name="T28" fmla="*/ 3 w 23"/>
                <a:gd name="T29" fmla="*/ 7 h 41"/>
                <a:gd name="T30" fmla="*/ 4 w 23"/>
                <a:gd name="T31" fmla="*/ 5 h 41"/>
                <a:gd name="T32" fmla="*/ 7 w 23"/>
                <a:gd name="T33" fmla="*/ 3 h 41"/>
                <a:gd name="T34" fmla="*/ 9 w 23"/>
                <a:gd name="T35" fmla="*/ 2 h 41"/>
                <a:gd name="T36" fmla="*/ 11 w 23"/>
                <a:gd name="T37" fmla="*/ 0 h 41"/>
                <a:gd name="T38" fmla="*/ 13 w 23"/>
                <a:gd name="T39" fmla="*/ 2 h 41"/>
                <a:gd name="T40" fmla="*/ 15 w 23"/>
                <a:gd name="T41" fmla="*/ 3 h 41"/>
                <a:gd name="T42" fmla="*/ 17 w 23"/>
                <a:gd name="T43" fmla="*/ 5 h 41"/>
                <a:gd name="T44" fmla="*/ 20 w 23"/>
                <a:gd name="T45" fmla="*/ 7 h 41"/>
                <a:gd name="T46" fmla="*/ 22 w 23"/>
                <a:gd name="T47" fmla="*/ 13 h 41"/>
                <a:gd name="T48" fmla="*/ 23 w 23"/>
                <a:gd name="T49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41">
                  <a:moveTo>
                    <a:pt x="23" y="21"/>
                  </a:moveTo>
                  <a:lnTo>
                    <a:pt x="22" y="29"/>
                  </a:lnTo>
                  <a:lnTo>
                    <a:pt x="20" y="35"/>
                  </a:lnTo>
                  <a:lnTo>
                    <a:pt x="17" y="37"/>
                  </a:lnTo>
                  <a:lnTo>
                    <a:pt x="15" y="39"/>
                  </a:lnTo>
                  <a:lnTo>
                    <a:pt x="13" y="40"/>
                  </a:lnTo>
                  <a:lnTo>
                    <a:pt x="11" y="41"/>
                  </a:lnTo>
                  <a:lnTo>
                    <a:pt x="9" y="40"/>
                  </a:lnTo>
                  <a:lnTo>
                    <a:pt x="7" y="39"/>
                  </a:lnTo>
                  <a:lnTo>
                    <a:pt x="4" y="37"/>
                  </a:lnTo>
                  <a:lnTo>
                    <a:pt x="3" y="35"/>
                  </a:lnTo>
                  <a:lnTo>
                    <a:pt x="1" y="29"/>
                  </a:lnTo>
                  <a:lnTo>
                    <a:pt x="0" y="21"/>
                  </a:lnTo>
                  <a:lnTo>
                    <a:pt x="1" y="13"/>
                  </a:lnTo>
                  <a:lnTo>
                    <a:pt x="3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2"/>
                  </a:lnTo>
                  <a:lnTo>
                    <a:pt x="15" y="3"/>
                  </a:lnTo>
                  <a:lnTo>
                    <a:pt x="17" y="5"/>
                  </a:lnTo>
                  <a:lnTo>
                    <a:pt x="20" y="7"/>
                  </a:lnTo>
                  <a:lnTo>
                    <a:pt x="22" y="13"/>
                  </a:lnTo>
                  <a:lnTo>
                    <a:pt x="23" y="21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96" name="Freeform 2800"/>
            <p:cNvSpPr>
              <a:spLocks/>
            </p:cNvSpPr>
            <p:nvPr/>
          </p:nvSpPr>
          <p:spPr bwMode="auto">
            <a:xfrm>
              <a:off x="6285061" y="3473351"/>
              <a:ext cx="10304" cy="4759"/>
            </a:xfrm>
            <a:custGeom>
              <a:avLst/>
              <a:gdLst>
                <a:gd name="T0" fmla="*/ 29 w 29"/>
                <a:gd name="T1" fmla="*/ 6 h 11"/>
                <a:gd name="T2" fmla="*/ 28 w 29"/>
                <a:gd name="T3" fmla="*/ 8 h 11"/>
                <a:gd name="T4" fmla="*/ 25 w 29"/>
                <a:gd name="T5" fmla="*/ 10 h 11"/>
                <a:gd name="T6" fmla="*/ 21 w 29"/>
                <a:gd name="T7" fmla="*/ 11 h 11"/>
                <a:gd name="T8" fmla="*/ 15 w 29"/>
                <a:gd name="T9" fmla="*/ 11 h 11"/>
                <a:gd name="T10" fmla="*/ 9 w 29"/>
                <a:gd name="T11" fmla="*/ 11 h 11"/>
                <a:gd name="T12" fmla="*/ 5 w 29"/>
                <a:gd name="T13" fmla="*/ 10 h 11"/>
                <a:gd name="T14" fmla="*/ 1 w 29"/>
                <a:gd name="T15" fmla="*/ 8 h 11"/>
                <a:gd name="T16" fmla="*/ 0 w 29"/>
                <a:gd name="T17" fmla="*/ 6 h 11"/>
                <a:gd name="T18" fmla="*/ 1 w 29"/>
                <a:gd name="T19" fmla="*/ 4 h 11"/>
                <a:gd name="T20" fmla="*/ 5 w 29"/>
                <a:gd name="T21" fmla="*/ 2 h 11"/>
                <a:gd name="T22" fmla="*/ 9 w 29"/>
                <a:gd name="T23" fmla="*/ 1 h 11"/>
                <a:gd name="T24" fmla="*/ 15 w 29"/>
                <a:gd name="T25" fmla="*/ 0 h 11"/>
                <a:gd name="T26" fmla="*/ 21 w 29"/>
                <a:gd name="T27" fmla="*/ 1 h 11"/>
                <a:gd name="T28" fmla="*/ 25 w 29"/>
                <a:gd name="T29" fmla="*/ 2 h 11"/>
                <a:gd name="T30" fmla="*/ 28 w 29"/>
                <a:gd name="T31" fmla="*/ 4 h 11"/>
                <a:gd name="T32" fmla="*/ 29 w 29"/>
                <a:gd name="T3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11">
                  <a:moveTo>
                    <a:pt x="29" y="6"/>
                  </a:moveTo>
                  <a:lnTo>
                    <a:pt x="28" y="8"/>
                  </a:lnTo>
                  <a:lnTo>
                    <a:pt x="25" y="10"/>
                  </a:lnTo>
                  <a:lnTo>
                    <a:pt x="21" y="11"/>
                  </a:lnTo>
                  <a:lnTo>
                    <a:pt x="15" y="11"/>
                  </a:lnTo>
                  <a:lnTo>
                    <a:pt x="9" y="11"/>
                  </a:lnTo>
                  <a:lnTo>
                    <a:pt x="5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1" y="4"/>
                  </a:lnTo>
                  <a:lnTo>
                    <a:pt x="5" y="2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1" y="1"/>
                  </a:lnTo>
                  <a:lnTo>
                    <a:pt x="25" y="2"/>
                  </a:lnTo>
                  <a:lnTo>
                    <a:pt x="28" y="4"/>
                  </a:lnTo>
                  <a:lnTo>
                    <a:pt x="29" y="6"/>
                  </a:lnTo>
                  <a:close/>
                </a:path>
              </a:pathLst>
            </a:custGeom>
            <a:solidFill>
              <a:srgbClr val="506596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97" name="Freeform 2801"/>
            <p:cNvSpPr>
              <a:spLocks/>
            </p:cNvSpPr>
            <p:nvPr/>
          </p:nvSpPr>
          <p:spPr bwMode="auto">
            <a:xfrm>
              <a:off x="6285061" y="3473351"/>
              <a:ext cx="7926" cy="4759"/>
            </a:xfrm>
            <a:custGeom>
              <a:avLst/>
              <a:gdLst>
                <a:gd name="T0" fmla="*/ 19 w 19"/>
                <a:gd name="T1" fmla="*/ 5 h 9"/>
                <a:gd name="T2" fmla="*/ 18 w 19"/>
                <a:gd name="T3" fmla="*/ 6 h 9"/>
                <a:gd name="T4" fmla="*/ 15 w 19"/>
                <a:gd name="T5" fmla="*/ 7 h 9"/>
                <a:gd name="T6" fmla="*/ 12 w 19"/>
                <a:gd name="T7" fmla="*/ 8 h 9"/>
                <a:gd name="T8" fmla="*/ 9 w 19"/>
                <a:gd name="T9" fmla="*/ 9 h 9"/>
                <a:gd name="T10" fmla="*/ 6 w 19"/>
                <a:gd name="T11" fmla="*/ 8 h 9"/>
                <a:gd name="T12" fmla="*/ 2 w 19"/>
                <a:gd name="T13" fmla="*/ 7 h 9"/>
                <a:gd name="T14" fmla="*/ 0 w 19"/>
                <a:gd name="T15" fmla="*/ 6 h 9"/>
                <a:gd name="T16" fmla="*/ 0 w 19"/>
                <a:gd name="T17" fmla="*/ 5 h 9"/>
                <a:gd name="T18" fmla="*/ 0 w 19"/>
                <a:gd name="T19" fmla="*/ 3 h 9"/>
                <a:gd name="T20" fmla="*/ 2 w 19"/>
                <a:gd name="T21" fmla="*/ 1 h 9"/>
                <a:gd name="T22" fmla="*/ 6 w 19"/>
                <a:gd name="T23" fmla="*/ 0 h 9"/>
                <a:gd name="T24" fmla="*/ 9 w 19"/>
                <a:gd name="T25" fmla="*/ 0 h 9"/>
                <a:gd name="T26" fmla="*/ 12 w 19"/>
                <a:gd name="T27" fmla="*/ 0 h 9"/>
                <a:gd name="T28" fmla="*/ 15 w 19"/>
                <a:gd name="T29" fmla="*/ 1 h 9"/>
                <a:gd name="T30" fmla="*/ 18 w 19"/>
                <a:gd name="T31" fmla="*/ 3 h 9"/>
                <a:gd name="T32" fmla="*/ 19 w 19"/>
                <a:gd name="T3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9">
                  <a:moveTo>
                    <a:pt x="19" y="5"/>
                  </a:moveTo>
                  <a:lnTo>
                    <a:pt x="18" y="6"/>
                  </a:lnTo>
                  <a:lnTo>
                    <a:pt x="15" y="7"/>
                  </a:lnTo>
                  <a:lnTo>
                    <a:pt x="12" y="8"/>
                  </a:lnTo>
                  <a:lnTo>
                    <a:pt x="9" y="9"/>
                  </a:lnTo>
                  <a:lnTo>
                    <a:pt x="6" y="8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8" y="3"/>
                  </a:lnTo>
                  <a:lnTo>
                    <a:pt x="19" y="5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98" name="Freeform 2802"/>
            <p:cNvSpPr>
              <a:spLocks/>
            </p:cNvSpPr>
            <p:nvPr/>
          </p:nvSpPr>
          <p:spPr bwMode="auto">
            <a:xfrm>
              <a:off x="5853113" y="3395629"/>
              <a:ext cx="441459" cy="282339"/>
            </a:xfrm>
            <a:custGeom>
              <a:avLst/>
              <a:gdLst>
                <a:gd name="T0" fmla="*/ 0 w 1112"/>
                <a:gd name="T1" fmla="*/ 373 h 711"/>
                <a:gd name="T2" fmla="*/ 84 w 1112"/>
                <a:gd name="T3" fmla="*/ 536 h 711"/>
                <a:gd name="T4" fmla="*/ 108 w 1112"/>
                <a:gd name="T5" fmla="*/ 610 h 711"/>
                <a:gd name="T6" fmla="*/ 141 w 1112"/>
                <a:gd name="T7" fmla="*/ 653 h 711"/>
                <a:gd name="T8" fmla="*/ 297 w 1112"/>
                <a:gd name="T9" fmla="*/ 711 h 711"/>
                <a:gd name="T10" fmla="*/ 364 w 1112"/>
                <a:gd name="T11" fmla="*/ 692 h 711"/>
                <a:gd name="T12" fmla="*/ 1064 w 1112"/>
                <a:gd name="T13" fmla="*/ 277 h 711"/>
                <a:gd name="T14" fmla="*/ 1095 w 1112"/>
                <a:gd name="T15" fmla="*/ 247 h 711"/>
                <a:gd name="T16" fmla="*/ 1108 w 1112"/>
                <a:gd name="T17" fmla="*/ 84 h 711"/>
                <a:gd name="T18" fmla="*/ 1112 w 1112"/>
                <a:gd name="T19" fmla="*/ 78 h 711"/>
                <a:gd name="T20" fmla="*/ 1083 w 1112"/>
                <a:gd name="T21" fmla="*/ 40 h 711"/>
                <a:gd name="T22" fmla="*/ 945 w 1112"/>
                <a:gd name="T23" fmla="*/ 0 h 711"/>
                <a:gd name="T24" fmla="*/ 882 w 1112"/>
                <a:gd name="T25" fmla="*/ 18 h 711"/>
                <a:gd name="T26" fmla="*/ 42 w 1112"/>
                <a:gd name="T27" fmla="*/ 350 h 711"/>
                <a:gd name="T28" fmla="*/ 0 w 1112"/>
                <a:gd name="T29" fmla="*/ 373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12" h="711">
                  <a:moveTo>
                    <a:pt x="0" y="373"/>
                  </a:moveTo>
                  <a:lnTo>
                    <a:pt x="84" y="536"/>
                  </a:lnTo>
                  <a:lnTo>
                    <a:pt x="108" y="610"/>
                  </a:lnTo>
                  <a:lnTo>
                    <a:pt x="141" y="653"/>
                  </a:lnTo>
                  <a:lnTo>
                    <a:pt x="297" y="711"/>
                  </a:lnTo>
                  <a:lnTo>
                    <a:pt x="364" y="692"/>
                  </a:lnTo>
                  <a:lnTo>
                    <a:pt x="1064" y="277"/>
                  </a:lnTo>
                  <a:lnTo>
                    <a:pt x="1095" y="247"/>
                  </a:lnTo>
                  <a:lnTo>
                    <a:pt x="1108" y="84"/>
                  </a:lnTo>
                  <a:lnTo>
                    <a:pt x="1112" y="78"/>
                  </a:lnTo>
                  <a:lnTo>
                    <a:pt x="1083" y="40"/>
                  </a:lnTo>
                  <a:lnTo>
                    <a:pt x="945" y="0"/>
                  </a:lnTo>
                  <a:lnTo>
                    <a:pt x="882" y="18"/>
                  </a:lnTo>
                  <a:lnTo>
                    <a:pt x="42" y="350"/>
                  </a:lnTo>
                  <a:lnTo>
                    <a:pt x="0" y="373"/>
                  </a:lnTo>
                  <a:close/>
                </a:path>
              </a:pathLst>
            </a:custGeom>
            <a:solidFill>
              <a:srgbClr val="93B1D7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499" name="Freeform 2803"/>
            <p:cNvSpPr>
              <a:spLocks/>
            </p:cNvSpPr>
            <p:nvPr/>
          </p:nvSpPr>
          <p:spPr bwMode="auto">
            <a:xfrm>
              <a:off x="5856283" y="3538384"/>
              <a:ext cx="150587" cy="136411"/>
            </a:xfrm>
            <a:custGeom>
              <a:avLst/>
              <a:gdLst>
                <a:gd name="T0" fmla="*/ 373 w 379"/>
                <a:gd name="T1" fmla="*/ 151 h 342"/>
                <a:gd name="T2" fmla="*/ 376 w 379"/>
                <a:gd name="T3" fmla="*/ 144 h 342"/>
                <a:gd name="T4" fmla="*/ 343 w 379"/>
                <a:gd name="T5" fmla="*/ 99 h 342"/>
                <a:gd name="T6" fmla="*/ 36 w 379"/>
                <a:gd name="T7" fmla="*/ 0 h 342"/>
                <a:gd name="T8" fmla="*/ 0 w 379"/>
                <a:gd name="T9" fmla="*/ 16 h 342"/>
                <a:gd name="T10" fmla="*/ 6 w 379"/>
                <a:gd name="T11" fmla="*/ 28 h 342"/>
                <a:gd name="T12" fmla="*/ 18 w 379"/>
                <a:gd name="T13" fmla="*/ 50 h 342"/>
                <a:gd name="T14" fmla="*/ 43 w 379"/>
                <a:gd name="T15" fmla="*/ 101 h 342"/>
                <a:gd name="T16" fmla="*/ 69 w 379"/>
                <a:gd name="T17" fmla="*/ 152 h 342"/>
                <a:gd name="T18" fmla="*/ 81 w 379"/>
                <a:gd name="T19" fmla="*/ 175 h 342"/>
                <a:gd name="T20" fmla="*/ 106 w 379"/>
                <a:gd name="T21" fmla="*/ 249 h 342"/>
                <a:gd name="T22" fmla="*/ 160 w 379"/>
                <a:gd name="T23" fmla="*/ 297 h 342"/>
                <a:gd name="T24" fmla="*/ 285 w 379"/>
                <a:gd name="T25" fmla="*/ 342 h 342"/>
                <a:gd name="T26" fmla="*/ 358 w 379"/>
                <a:gd name="T27" fmla="*/ 324 h 342"/>
                <a:gd name="T28" fmla="*/ 379 w 379"/>
                <a:gd name="T29" fmla="*/ 283 h 342"/>
                <a:gd name="T30" fmla="*/ 373 w 379"/>
                <a:gd name="T31" fmla="*/ 151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9" h="342">
                  <a:moveTo>
                    <a:pt x="373" y="151"/>
                  </a:moveTo>
                  <a:lnTo>
                    <a:pt x="376" y="144"/>
                  </a:lnTo>
                  <a:lnTo>
                    <a:pt x="343" y="99"/>
                  </a:lnTo>
                  <a:lnTo>
                    <a:pt x="36" y="0"/>
                  </a:lnTo>
                  <a:lnTo>
                    <a:pt x="0" y="16"/>
                  </a:lnTo>
                  <a:lnTo>
                    <a:pt x="6" y="28"/>
                  </a:lnTo>
                  <a:lnTo>
                    <a:pt x="18" y="50"/>
                  </a:lnTo>
                  <a:lnTo>
                    <a:pt x="43" y="101"/>
                  </a:lnTo>
                  <a:lnTo>
                    <a:pt x="69" y="152"/>
                  </a:lnTo>
                  <a:lnTo>
                    <a:pt x="81" y="175"/>
                  </a:lnTo>
                  <a:lnTo>
                    <a:pt x="106" y="249"/>
                  </a:lnTo>
                  <a:lnTo>
                    <a:pt x="160" y="297"/>
                  </a:lnTo>
                  <a:lnTo>
                    <a:pt x="285" y="342"/>
                  </a:lnTo>
                  <a:lnTo>
                    <a:pt x="358" y="324"/>
                  </a:lnTo>
                  <a:lnTo>
                    <a:pt x="379" y="283"/>
                  </a:lnTo>
                  <a:lnTo>
                    <a:pt x="373" y="151"/>
                  </a:lnTo>
                  <a:close/>
                </a:path>
              </a:pathLst>
            </a:custGeom>
            <a:solidFill>
              <a:srgbClr val="2A304B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500" name="Freeform 2804"/>
            <p:cNvSpPr>
              <a:spLocks/>
            </p:cNvSpPr>
            <p:nvPr/>
          </p:nvSpPr>
          <p:spPr bwMode="auto">
            <a:xfrm>
              <a:off x="5878475" y="3544729"/>
              <a:ext cx="117300" cy="128480"/>
            </a:xfrm>
            <a:custGeom>
              <a:avLst/>
              <a:gdLst>
                <a:gd name="T0" fmla="*/ 44 w 292"/>
                <a:gd name="T1" fmla="*/ 6 h 324"/>
                <a:gd name="T2" fmla="*/ 18 w 292"/>
                <a:gd name="T3" fmla="*/ 14 h 324"/>
                <a:gd name="T4" fmla="*/ 8 w 292"/>
                <a:gd name="T5" fmla="*/ 86 h 324"/>
                <a:gd name="T6" fmla="*/ 8 w 292"/>
                <a:gd name="T7" fmla="*/ 95 h 324"/>
                <a:gd name="T8" fmla="*/ 57 w 292"/>
                <a:gd name="T9" fmla="*/ 222 h 324"/>
                <a:gd name="T10" fmla="*/ 90 w 292"/>
                <a:gd name="T11" fmla="*/ 265 h 324"/>
                <a:gd name="T12" fmla="*/ 227 w 292"/>
                <a:gd name="T13" fmla="*/ 307 h 324"/>
                <a:gd name="T14" fmla="*/ 292 w 292"/>
                <a:gd name="T15" fmla="*/ 307 h 324"/>
                <a:gd name="T16" fmla="*/ 227 w 292"/>
                <a:gd name="T17" fmla="*/ 324 h 324"/>
                <a:gd name="T18" fmla="*/ 84 w 292"/>
                <a:gd name="T19" fmla="*/ 271 h 324"/>
                <a:gd name="T20" fmla="*/ 50 w 292"/>
                <a:gd name="T21" fmla="*/ 228 h 324"/>
                <a:gd name="T22" fmla="*/ 0 w 292"/>
                <a:gd name="T23" fmla="*/ 91 h 324"/>
                <a:gd name="T24" fmla="*/ 14 w 292"/>
                <a:gd name="T25" fmla="*/ 3 h 324"/>
                <a:gd name="T26" fmla="*/ 26 w 292"/>
                <a:gd name="T27" fmla="*/ 0 h 324"/>
                <a:gd name="T28" fmla="*/ 36 w 292"/>
                <a:gd name="T29" fmla="*/ 4 h 324"/>
                <a:gd name="T30" fmla="*/ 44 w 292"/>
                <a:gd name="T31" fmla="*/ 6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2" h="324">
                  <a:moveTo>
                    <a:pt x="44" y="6"/>
                  </a:moveTo>
                  <a:lnTo>
                    <a:pt x="18" y="14"/>
                  </a:lnTo>
                  <a:lnTo>
                    <a:pt x="8" y="86"/>
                  </a:lnTo>
                  <a:lnTo>
                    <a:pt x="8" y="95"/>
                  </a:lnTo>
                  <a:lnTo>
                    <a:pt x="57" y="222"/>
                  </a:lnTo>
                  <a:lnTo>
                    <a:pt x="90" y="265"/>
                  </a:lnTo>
                  <a:lnTo>
                    <a:pt x="227" y="307"/>
                  </a:lnTo>
                  <a:lnTo>
                    <a:pt x="292" y="307"/>
                  </a:lnTo>
                  <a:lnTo>
                    <a:pt x="227" y="324"/>
                  </a:lnTo>
                  <a:lnTo>
                    <a:pt x="84" y="271"/>
                  </a:lnTo>
                  <a:lnTo>
                    <a:pt x="50" y="228"/>
                  </a:lnTo>
                  <a:lnTo>
                    <a:pt x="0" y="91"/>
                  </a:lnTo>
                  <a:lnTo>
                    <a:pt x="14" y="3"/>
                  </a:lnTo>
                  <a:lnTo>
                    <a:pt x="26" y="0"/>
                  </a:lnTo>
                  <a:lnTo>
                    <a:pt x="3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39417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501" name="Freeform 2805"/>
            <p:cNvSpPr>
              <a:spLocks/>
            </p:cNvSpPr>
            <p:nvPr/>
          </p:nvSpPr>
          <p:spPr bwMode="auto">
            <a:xfrm>
              <a:off x="5919688" y="3559004"/>
              <a:ext cx="35665" cy="66619"/>
            </a:xfrm>
            <a:custGeom>
              <a:avLst/>
              <a:gdLst>
                <a:gd name="T0" fmla="*/ 45 w 89"/>
                <a:gd name="T1" fmla="*/ 7 h 170"/>
                <a:gd name="T2" fmla="*/ 24 w 89"/>
                <a:gd name="T3" fmla="*/ 0 h 170"/>
                <a:gd name="T4" fmla="*/ 23 w 89"/>
                <a:gd name="T5" fmla="*/ 0 h 170"/>
                <a:gd name="T6" fmla="*/ 23 w 89"/>
                <a:gd name="T7" fmla="*/ 0 h 170"/>
                <a:gd name="T8" fmla="*/ 19 w 89"/>
                <a:gd name="T9" fmla="*/ 1 h 170"/>
                <a:gd name="T10" fmla="*/ 15 w 89"/>
                <a:gd name="T11" fmla="*/ 3 h 170"/>
                <a:gd name="T12" fmla="*/ 12 w 89"/>
                <a:gd name="T13" fmla="*/ 7 h 170"/>
                <a:gd name="T14" fmla="*/ 9 w 89"/>
                <a:gd name="T15" fmla="*/ 11 h 170"/>
                <a:gd name="T16" fmla="*/ 7 w 89"/>
                <a:gd name="T17" fmla="*/ 15 h 170"/>
                <a:gd name="T18" fmla="*/ 5 w 89"/>
                <a:gd name="T19" fmla="*/ 20 h 170"/>
                <a:gd name="T20" fmla="*/ 3 w 89"/>
                <a:gd name="T21" fmla="*/ 26 h 170"/>
                <a:gd name="T22" fmla="*/ 2 w 89"/>
                <a:gd name="T23" fmla="*/ 31 h 170"/>
                <a:gd name="T24" fmla="*/ 0 w 89"/>
                <a:gd name="T25" fmla="*/ 46 h 170"/>
                <a:gd name="T26" fmla="*/ 0 w 89"/>
                <a:gd name="T27" fmla="*/ 61 h 170"/>
                <a:gd name="T28" fmla="*/ 2 w 89"/>
                <a:gd name="T29" fmla="*/ 78 h 170"/>
                <a:gd name="T30" fmla="*/ 7 w 89"/>
                <a:gd name="T31" fmla="*/ 95 h 170"/>
                <a:gd name="T32" fmla="*/ 11 w 89"/>
                <a:gd name="T33" fmla="*/ 111 h 170"/>
                <a:gd name="T34" fmla="*/ 18 w 89"/>
                <a:gd name="T35" fmla="*/ 127 h 170"/>
                <a:gd name="T36" fmla="*/ 25 w 89"/>
                <a:gd name="T37" fmla="*/ 141 h 170"/>
                <a:gd name="T38" fmla="*/ 33 w 89"/>
                <a:gd name="T39" fmla="*/ 151 h 170"/>
                <a:gd name="T40" fmla="*/ 37 w 89"/>
                <a:gd name="T41" fmla="*/ 157 h 170"/>
                <a:gd name="T42" fmla="*/ 41 w 89"/>
                <a:gd name="T43" fmla="*/ 161 h 170"/>
                <a:gd name="T44" fmla="*/ 46 w 89"/>
                <a:gd name="T45" fmla="*/ 164 h 170"/>
                <a:gd name="T46" fmla="*/ 50 w 89"/>
                <a:gd name="T47" fmla="*/ 166 h 170"/>
                <a:gd name="T48" fmla="*/ 54 w 89"/>
                <a:gd name="T49" fmla="*/ 169 h 170"/>
                <a:gd name="T50" fmla="*/ 59 w 89"/>
                <a:gd name="T51" fmla="*/ 170 h 170"/>
                <a:gd name="T52" fmla="*/ 63 w 89"/>
                <a:gd name="T53" fmla="*/ 170 h 170"/>
                <a:gd name="T54" fmla="*/ 66 w 89"/>
                <a:gd name="T55" fmla="*/ 170 h 170"/>
                <a:gd name="T56" fmla="*/ 70 w 89"/>
                <a:gd name="T57" fmla="*/ 169 h 170"/>
                <a:gd name="T58" fmla="*/ 74 w 89"/>
                <a:gd name="T59" fmla="*/ 166 h 170"/>
                <a:gd name="T60" fmla="*/ 77 w 89"/>
                <a:gd name="T61" fmla="*/ 163 h 170"/>
                <a:gd name="T62" fmla="*/ 79 w 89"/>
                <a:gd name="T63" fmla="*/ 159 h 170"/>
                <a:gd name="T64" fmla="*/ 82 w 89"/>
                <a:gd name="T65" fmla="*/ 155 h 170"/>
                <a:gd name="T66" fmla="*/ 84 w 89"/>
                <a:gd name="T67" fmla="*/ 149 h 170"/>
                <a:gd name="T68" fmla="*/ 86 w 89"/>
                <a:gd name="T69" fmla="*/ 144 h 170"/>
                <a:gd name="T70" fmla="*/ 87 w 89"/>
                <a:gd name="T71" fmla="*/ 137 h 170"/>
                <a:gd name="T72" fmla="*/ 89 w 89"/>
                <a:gd name="T73" fmla="*/ 124 h 170"/>
                <a:gd name="T74" fmla="*/ 88 w 89"/>
                <a:gd name="T75" fmla="*/ 109 h 170"/>
                <a:gd name="T76" fmla="*/ 87 w 89"/>
                <a:gd name="T77" fmla="*/ 92 h 170"/>
                <a:gd name="T78" fmla="*/ 82 w 89"/>
                <a:gd name="T79" fmla="*/ 75 h 170"/>
                <a:gd name="T80" fmla="*/ 79 w 89"/>
                <a:gd name="T81" fmla="*/ 64 h 170"/>
                <a:gd name="T82" fmla="*/ 76 w 89"/>
                <a:gd name="T83" fmla="*/ 53 h 170"/>
                <a:gd name="T84" fmla="*/ 70 w 89"/>
                <a:gd name="T85" fmla="*/ 42 h 170"/>
                <a:gd name="T86" fmla="*/ 66 w 89"/>
                <a:gd name="T87" fmla="*/ 34 h 170"/>
                <a:gd name="T88" fmla="*/ 61 w 89"/>
                <a:gd name="T89" fmla="*/ 25 h 170"/>
                <a:gd name="T90" fmla="*/ 55 w 89"/>
                <a:gd name="T91" fmla="*/ 17 h 170"/>
                <a:gd name="T92" fmla="*/ 50 w 89"/>
                <a:gd name="T93" fmla="*/ 12 h 170"/>
                <a:gd name="T94" fmla="*/ 45 w 89"/>
                <a:gd name="T95" fmla="*/ 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" h="170">
                  <a:moveTo>
                    <a:pt x="45" y="7"/>
                  </a:moveTo>
                  <a:lnTo>
                    <a:pt x="24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19" y="1"/>
                  </a:lnTo>
                  <a:lnTo>
                    <a:pt x="15" y="3"/>
                  </a:lnTo>
                  <a:lnTo>
                    <a:pt x="12" y="7"/>
                  </a:lnTo>
                  <a:lnTo>
                    <a:pt x="9" y="11"/>
                  </a:lnTo>
                  <a:lnTo>
                    <a:pt x="7" y="15"/>
                  </a:lnTo>
                  <a:lnTo>
                    <a:pt x="5" y="20"/>
                  </a:lnTo>
                  <a:lnTo>
                    <a:pt x="3" y="26"/>
                  </a:lnTo>
                  <a:lnTo>
                    <a:pt x="2" y="31"/>
                  </a:lnTo>
                  <a:lnTo>
                    <a:pt x="0" y="46"/>
                  </a:lnTo>
                  <a:lnTo>
                    <a:pt x="0" y="61"/>
                  </a:lnTo>
                  <a:lnTo>
                    <a:pt x="2" y="78"/>
                  </a:lnTo>
                  <a:lnTo>
                    <a:pt x="7" y="95"/>
                  </a:lnTo>
                  <a:lnTo>
                    <a:pt x="11" y="111"/>
                  </a:lnTo>
                  <a:lnTo>
                    <a:pt x="18" y="127"/>
                  </a:lnTo>
                  <a:lnTo>
                    <a:pt x="25" y="141"/>
                  </a:lnTo>
                  <a:lnTo>
                    <a:pt x="33" y="151"/>
                  </a:lnTo>
                  <a:lnTo>
                    <a:pt x="37" y="157"/>
                  </a:lnTo>
                  <a:lnTo>
                    <a:pt x="41" y="161"/>
                  </a:lnTo>
                  <a:lnTo>
                    <a:pt x="46" y="164"/>
                  </a:lnTo>
                  <a:lnTo>
                    <a:pt x="50" y="166"/>
                  </a:lnTo>
                  <a:lnTo>
                    <a:pt x="54" y="169"/>
                  </a:lnTo>
                  <a:lnTo>
                    <a:pt x="59" y="170"/>
                  </a:lnTo>
                  <a:lnTo>
                    <a:pt x="63" y="170"/>
                  </a:lnTo>
                  <a:lnTo>
                    <a:pt x="66" y="170"/>
                  </a:lnTo>
                  <a:lnTo>
                    <a:pt x="70" y="169"/>
                  </a:lnTo>
                  <a:lnTo>
                    <a:pt x="74" y="166"/>
                  </a:lnTo>
                  <a:lnTo>
                    <a:pt x="77" y="163"/>
                  </a:lnTo>
                  <a:lnTo>
                    <a:pt x="79" y="159"/>
                  </a:lnTo>
                  <a:lnTo>
                    <a:pt x="82" y="155"/>
                  </a:lnTo>
                  <a:lnTo>
                    <a:pt x="84" y="149"/>
                  </a:lnTo>
                  <a:lnTo>
                    <a:pt x="86" y="144"/>
                  </a:lnTo>
                  <a:lnTo>
                    <a:pt x="87" y="137"/>
                  </a:lnTo>
                  <a:lnTo>
                    <a:pt x="89" y="124"/>
                  </a:lnTo>
                  <a:lnTo>
                    <a:pt x="88" y="109"/>
                  </a:lnTo>
                  <a:lnTo>
                    <a:pt x="87" y="92"/>
                  </a:lnTo>
                  <a:lnTo>
                    <a:pt x="82" y="75"/>
                  </a:lnTo>
                  <a:lnTo>
                    <a:pt x="79" y="64"/>
                  </a:lnTo>
                  <a:lnTo>
                    <a:pt x="76" y="53"/>
                  </a:lnTo>
                  <a:lnTo>
                    <a:pt x="70" y="42"/>
                  </a:lnTo>
                  <a:lnTo>
                    <a:pt x="66" y="34"/>
                  </a:lnTo>
                  <a:lnTo>
                    <a:pt x="61" y="25"/>
                  </a:lnTo>
                  <a:lnTo>
                    <a:pt x="55" y="17"/>
                  </a:lnTo>
                  <a:lnTo>
                    <a:pt x="50" y="12"/>
                  </a:lnTo>
                  <a:lnTo>
                    <a:pt x="45" y="7"/>
                  </a:lnTo>
                  <a:close/>
                </a:path>
              </a:pathLst>
            </a:custGeom>
            <a:solidFill>
              <a:srgbClr val="39417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502" name="Freeform 2806"/>
            <p:cNvSpPr>
              <a:spLocks/>
            </p:cNvSpPr>
            <p:nvPr/>
          </p:nvSpPr>
          <p:spPr bwMode="auto">
            <a:xfrm>
              <a:off x="5875305" y="3543143"/>
              <a:ext cx="120470" cy="131652"/>
            </a:xfrm>
            <a:custGeom>
              <a:avLst/>
              <a:gdLst>
                <a:gd name="T0" fmla="*/ 301 w 301"/>
                <a:gd name="T1" fmla="*/ 314 h 334"/>
                <a:gd name="T2" fmla="*/ 238 w 301"/>
                <a:gd name="T3" fmla="*/ 321 h 334"/>
                <a:gd name="T4" fmla="*/ 96 w 301"/>
                <a:gd name="T5" fmla="*/ 276 h 334"/>
                <a:gd name="T6" fmla="*/ 60 w 301"/>
                <a:gd name="T7" fmla="*/ 231 h 334"/>
                <a:gd name="T8" fmla="*/ 51 w 301"/>
                <a:gd name="T9" fmla="*/ 204 h 334"/>
                <a:gd name="T10" fmla="*/ 35 w 301"/>
                <a:gd name="T11" fmla="*/ 156 h 334"/>
                <a:gd name="T12" fmla="*/ 17 w 301"/>
                <a:gd name="T13" fmla="*/ 109 h 334"/>
                <a:gd name="T14" fmla="*/ 10 w 301"/>
                <a:gd name="T15" fmla="*/ 89 h 334"/>
                <a:gd name="T16" fmla="*/ 22 w 301"/>
                <a:gd name="T17" fmla="*/ 29 h 334"/>
                <a:gd name="T18" fmla="*/ 58 w 301"/>
                <a:gd name="T19" fmla="*/ 24 h 334"/>
                <a:gd name="T20" fmla="*/ 56 w 301"/>
                <a:gd name="T21" fmla="*/ 14 h 334"/>
                <a:gd name="T22" fmla="*/ 15 w 301"/>
                <a:gd name="T23" fmla="*/ 0 h 334"/>
                <a:gd name="T24" fmla="*/ 17 w 301"/>
                <a:gd name="T25" fmla="*/ 3 h 334"/>
                <a:gd name="T26" fmla="*/ 0 w 301"/>
                <a:gd name="T27" fmla="*/ 105 h 334"/>
                <a:gd name="T28" fmla="*/ 31 w 301"/>
                <a:gd name="T29" fmla="*/ 167 h 334"/>
                <a:gd name="T30" fmla="*/ 56 w 301"/>
                <a:gd name="T31" fmla="*/ 241 h 334"/>
                <a:gd name="T32" fmla="*/ 88 w 301"/>
                <a:gd name="T33" fmla="*/ 281 h 334"/>
                <a:gd name="T34" fmla="*/ 235 w 301"/>
                <a:gd name="T35" fmla="*/ 334 h 334"/>
                <a:gd name="T36" fmla="*/ 301 w 301"/>
                <a:gd name="T37" fmla="*/ 31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1" h="334">
                  <a:moveTo>
                    <a:pt x="301" y="314"/>
                  </a:moveTo>
                  <a:lnTo>
                    <a:pt x="238" y="321"/>
                  </a:lnTo>
                  <a:lnTo>
                    <a:pt x="96" y="276"/>
                  </a:lnTo>
                  <a:lnTo>
                    <a:pt x="60" y="231"/>
                  </a:lnTo>
                  <a:lnTo>
                    <a:pt x="51" y="204"/>
                  </a:lnTo>
                  <a:lnTo>
                    <a:pt x="35" y="156"/>
                  </a:lnTo>
                  <a:lnTo>
                    <a:pt x="17" y="109"/>
                  </a:lnTo>
                  <a:lnTo>
                    <a:pt x="10" y="89"/>
                  </a:lnTo>
                  <a:lnTo>
                    <a:pt x="22" y="29"/>
                  </a:lnTo>
                  <a:lnTo>
                    <a:pt x="58" y="24"/>
                  </a:lnTo>
                  <a:lnTo>
                    <a:pt x="56" y="14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0" y="105"/>
                  </a:lnTo>
                  <a:lnTo>
                    <a:pt x="31" y="167"/>
                  </a:lnTo>
                  <a:lnTo>
                    <a:pt x="56" y="241"/>
                  </a:lnTo>
                  <a:lnTo>
                    <a:pt x="88" y="281"/>
                  </a:lnTo>
                  <a:lnTo>
                    <a:pt x="235" y="334"/>
                  </a:lnTo>
                  <a:lnTo>
                    <a:pt x="301" y="314"/>
                  </a:lnTo>
                  <a:close/>
                </a:path>
              </a:pathLst>
            </a:custGeom>
            <a:solidFill>
              <a:srgbClr val="45528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503" name="Freeform 2807"/>
            <p:cNvSpPr>
              <a:spLocks/>
            </p:cNvSpPr>
            <p:nvPr/>
          </p:nvSpPr>
          <p:spPr bwMode="auto">
            <a:xfrm>
              <a:off x="5926821" y="3560591"/>
              <a:ext cx="28532" cy="61861"/>
            </a:xfrm>
            <a:custGeom>
              <a:avLst/>
              <a:gdLst>
                <a:gd name="T0" fmla="*/ 64 w 71"/>
                <a:gd name="T1" fmla="*/ 69 h 153"/>
                <a:gd name="T2" fmla="*/ 67 w 71"/>
                <a:gd name="T3" fmla="*/ 84 h 153"/>
                <a:gd name="T4" fmla="*/ 69 w 71"/>
                <a:gd name="T5" fmla="*/ 99 h 153"/>
                <a:gd name="T6" fmla="*/ 71 w 71"/>
                <a:gd name="T7" fmla="*/ 113 h 153"/>
                <a:gd name="T8" fmla="*/ 69 w 71"/>
                <a:gd name="T9" fmla="*/ 125 h 153"/>
                <a:gd name="T10" fmla="*/ 67 w 71"/>
                <a:gd name="T11" fmla="*/ 136 h 153"/>
                <a:gd name="T12" fmla="*/ 65 w 71"/>
                <a:gd name="T13" fmla="*/ 143 h 153"/>
                <a:gd name="T14" fmla="*/ 63 w 71"/>
                <a:gd name="T15" fmla="*/ 148 h 153"/>
                <a:gd name="T16" fmla="*/ 61 w 71"/>
                <a:gd name="T17" fmla="*/ 150 h 153"/>
                <a:gd name="T18" fmla="*/ 58 w 71"/>
                <a:gd name="T19" fmla="*/ 152 h 153"/>
                <a:gd name="T20" fmla="*/ 54 w 71"/>
                <a:gd name="T21" fmla="*/ 153 h 153"/>
                <a:gd name="T22" fmla="*/ 52 w 71"/>
                <a:gd name="T23" fmla="*/ 153 h 153"/>
                <a:gd name="T24" fmla="*/ 49 w 71"/>
                <a:gd name="T25" fmla="*/ 153 h 153"/>
                <a:gd name="T26" fmla="*/ 46 w 71"/>
                <a:gd name="T27" fmla="*/ 152 h 153"/>
                <a:gd name="T28" fmla="*/ 42 w 71"/>
                <a:gd name="T29" fmla="*/ 150 h 153"/>
                <a:gd name="T30" fmla="*/ 35 w 71"/>
                <a:gd name="T31" fmla="*/ 144 h 153"/>
                <a:gd name="T32" fmla="*/ 28 w 71"/>
                <a:gd name="T33" fmla="*/ 136 h 153"/>
                <a:gd name="T34" fmla="*/ 22 w 71"/>
                <a:gd name="T35" fmla="*/ 125 h 153"/>
                <a:gd name="T36" fmla="*/ 17 w 71"/>
                <a:gd name="T37" fmla="*/ 113 h 153"/>
                <a:gd name="T38" fmla="*/ 10 w 71"/>
                <a:gd name="T39" fmla="*/ 99 h 153"/>
                <a:gd name="T40" fmla="*/ 6 w 71"/>
                <a:gd name="T41" fmla="*/ 84 h 153"/>
                <a:gd name="T42" fmla="*/ 3 w 71"/>
                <a:gd name="T43" fmla="*/ 69 h 153"/>
                <a:gd name="T44" fmla="*/ 0 w 71"/>
                <a:gd name="T45" fmla="*/ 54 h 153"/>
                <a:gd name="T46" fmla="*/ 0 w 71"/>
                <a:gd name="T47" fmla="*/ 40 h 153"/>
                <a:gd name="T48" fmla="*/ 0 w 71"/>
                <a:gd name="T49" fmla="*/ 28 h 153"/>
                <a:gd name="T50" fmla="*/ 3 w 71"/>
                <a:gd name="T51" fmla="*/ 17 h 153"/>
                <a:gd name="T52" fmla="*/ 6 w 71"/>
                <a:gd name="T53" fmla="*/ 9 h 153"/>
                <a:gd name="T54" fmla="*/ 8 w 71"/>
                <a:gd name="T55" fmla="*/ 6 h 153"/>
                <a:gd name="T56" fmla="*/ 10 w 71"/>
                <a:gd name="T57" fmla="*/ 3 h 153"/>
                <a:gd name="T58" fmla="*/ 12 w 71"/>
                <a:gd name="T59" fmla="*/ 1 h 153"/>
                <a:gd name="T60" fmla="*/ 15 w 71"/>
                <a:gd name="T61" fmla="*/ 0 h 153"/>
                <a:gd name="T62" fmla="*/ 19 w 71"/>
                <a:gd name="T63" fmla="*/ 0 h 153"/>
                <a:gd name="T64" fmla="*/ 22 w 71"/>
                <a:gd name="T65" fmla="*/ 0 h 153"/>
                <a:gd name="T66" fmla="*/ 25 w 71"/>
                <a:gd name="T67" fmla="*/ 1 h 153"/>
                <a:gd name="T68" fmla="*/ 28 w 71"/>
                <a:gd name="T69" fmla="*/ 3 h 153"/>
                <a:gd name="T70" fmla="*/ 35 w 71"/>
                <a:gd name="T71" fmla="*/ 8 h 153"/>
                <a:gd name="T72" fmla="*/ 41 w 71"/>
                <a:gd name="T73" fmla="*/ 17 h 153"/>
                <a:gd name="T74" fmla="*/ 48 w 71"/>
                <a:gd name="T75" fmla="*/ 28 h 153"/>
                <a:gd name="T76" fmla="*/ 54 w 71"/>
                <a:gd name="T77" fmla="*/ 40 h 153"/>
                <a:gd name="T78" fmla="*/ 60 w 71"/>
                <a:gd name="T79" fmla="*/ 54 h 153"/>
                <a:gd name="T80" fmla="*/ 64 w 71"/>
                <a:gd name="T81" fmla="*/ 6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1" h="153">
                  <a:moveTo>
                    <a:pt x="64" y="69"/>
                  </a:moveTo>
                  <a:lnTo>
                    <a:pt x="67" y="84"/>
                  </a:lnTo>
                  <a:lnTo>
                    <a:pt x="69" y="99"/>
                  </a:lnTo>
                  <a:lnTo>
                    <a:pt x="71" y="113"/>
                  </a:lnTo>
                  <a:lnTo>
                    <a:pt x="69" y="125"/>
                  </a:lnTo>
                  <a:lnTo>
                    <a:pt x="67" y="136"/>
                  </a:lnTo>
                  <a:lnTo>
                    <a:pt x="65" y="143"/>
                  </a:lnTo>
                  <a:lnTo>
                    <a:pt x="63" y="148"/>
                  </a:lnTo>
                  <a:lnTo>
                    <a:pt x="61" y="150"/>
                  </a:lnTo>
                  <a:lnTo>
                    <a:pt x="58" y="152"/>
                  </a:lnTo>
                  <a:lnTo>
                    <a:pt x="54" y="153"/>
                  </a:lnTo>
                  <a:lnTo>
                    <a:pt x="52" y="153"/>
                  </a:lnTo>
                  <a:lnTo>
                    <a:pt x="49" y="153"/>
                  </a:lnTo>
                  <a:lnTo>
                    <a:pt x="46" y="152"/>
                  </a:lnTo>
                  <a:lnTo>
                    <a:pt x="42" y="150"/>
                  </a:lnTo>
                  <a:lnTo>
                    <a:pt x="35" y="144"/>
                  </a:lnTo>
                  <a:lnTo>
                    <a:pt x="28" y="136"/>
                  </a:lnTo>
                  <a:lnTo>
                    <a:pt x="22" y="125"/>
                  </a:lnTo>
                  <a:lnTo>
                    <a:pt x="17" y="113"/>
                  </a:lnTo>
                  <a:lnTo>
                    <a:pt x="10" y="99"/>
                  </a:lnTo>
                  <a:lnTo>
                    <a:pt x="6" y="84"/>
                  </a:lnTo>
                  <a:lnTo>
                    <a:pt x="3" y="69"/>
                  </a:lnTo>
                  <a:lnTo>
                    <a:pt x="0" y="54"/>
                  </a:lnTo>
                  <a:lnTo>
                    <a:pt x="0" y="40"/>
                  </a:lnTo>
                  <a:lnTo>
                    <a:pt x="0" y="28"/>
                  </a:lnTo>
                  <a:lnTo>
                    <a:pt x="3" y="17"/>
                  </a:lnTo>
                  <a:lnTo>
                    <a:pt x="6" y="9"/>
                  </a:lnTo>
                  <a:lnTo>
                    <a:pt x="8" y="6"/>
                  </a:lnTo>
                  <a:lnTo>
                    <a:pt x="10" y="3"/>
                  </a:lnTo>
                  <a:lnTo>
                    <a:pt x="12" y="1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5" y="1"/>
                  </a:lnTo>
                  <a:lnTo>
                    <a:pt x="28" y="3"/>
                  </a:lnTo>
                  <a:lnTo>
                    <a:pt x="35" y="8"/>
                  </a:lnTo>
                  <a:lnTo>
                    <a:pt x="41" y="17"/>
                  </a:lnTo>
                  <a:lnTo>
                    <a:pt x="48" y="28"/>
                  </a:lnTo>
                  <a:lnTo>
                    <a:pt x="54" y="40"/>
                  </a:lnTo>
                  <a:lnTo>
                    <a:pt x="60" y="54"/>
                  </a:lnTo>
                  <a:lnTo>
                    <a:pt x="64" y="69"/>
                  </a:ln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504" name="Freeform 2808"/>
            <p:cNvSpPr>
              <a:spLocks/>
            </p:cNvSpPr>
            <p:nvPr/>
          </p:nvSpPr>
          <p:spPr bwMode="auto">
            <a:xfrm>
              <a:off x="5878475" y="3557418"/>
              <a:ext cx="11096" cy="23793"/>
            </a:xfrm>
            <a:custGeom>
              <a:avLst/>
              <a:gdLst>
                <a:gd name="T0" fmla="*/ 28 w 28"/>
                <a:gd name="T1" fmla="*/ 29 h 58"/>
                <a:gd name="T2" fmla="*/ 28 w 28"/>
                <a:gd name="T3" fmla="*/ 35 h 58"/>
                <a:gd name="T4" fmla="*/ 27 w 28"/>
                <a:gd name="T5" fmla="*/ 40 h 58"/>
                <a:gd name="T6" fmla="*/ 26 w 28"/>
                <a:gd name="T7" fmla="*/ 45 h 58"/>
                <a:gd name="T8" fmla="*/ 23 w 28"/>
                <a:gd name="T9" fmla="*/ 50 h 58"/>
                <a:gd name="T10" fmla="*/ 21 w 28"/>
                <a:gd name="T11" fmla="*/ 53 h 58"/>
                <a:gd name="T12" fmla="*/ 19 w 28"/>
                <a:gd name="T13" fmla="*/ 56 h 58"/>
                <a:gd name="T14" fmla="*/ 17 w 28"/>
                <a:gd name="T15" fmla="*/ 57 h 58"/>
                <a:gd name="T16" fmla="*/ 14 w 28"/>
                <a:gd name="T17" fmla="*/ 58 h 58"/>
                <a:gd name="T18" fmla="*/ 11 w 28"/>
                <a:gd name="T19" fmla="*/ 57 h 58"/>
                <a:gd name="T20" fmla="*/ 8 w 28"/>
                <a:gd name="T21" fmla="*/ 56 h 58"/>
                <a:gd name="T22" fmla="*/ 6 w 28"/>
                <a:gd name="T23" fmla="*/ 53 h 58"/>
                <a:gd name="T24" fmla="*/ 4 w 28"/>
                <a:gd name="T25" fmla="*/ 50 h 58"/>
                <a:gd name="T26" fmla="*/ 2 w 28"/>
                <a:gd name="T27" fmla="*/ 45 h 58"/>
                <a:gd name="T28" fmla="*/ 1 w 28"/>
                <a:gd name="T29" fmla="*/ 40 h 58"/>
                <a:gd name="T30" fmla="*/ 1 w 28"/>
                <a:gd name="T31" fmla="*/ 35 h 58"/>
                <a:gd name="T32" fmla="*/ 0 w 28"/>
                <a:gd name="T33" fmla="*/ 29 h 58"/>
                <a:gd name="T34" fmla="*/ 1 w 28"/>
                <a:gd name="T35" fmla="*/ 24 h 58"/>
                <a:gd name="T36" fmla="*/ 1 w 28"/>
                <a:gd name="T37" fmla="*/ 18 h 58"/>
                <a:gd name="T38" fmla="*/ 2 w 28"/>
                <a:gd name="T39" fmla="*/ 13 h 58"/>
                <a:gd name="T40" fmla="*/ 4 w 28"/>
                <a:gd name="T41" fmla="*/ 9 h 58"/>
                <a:gd name="T42" fmla="*/ 6 w 28"/>
                <a:gd name="T43" fmla="*/ 5 h 58"/>
                <a:gd name="T44" fmla="*/ 8 w 28"/>
                <a:gd name="T45" fmla="*/ 3 h 58"/>
                <a:gd name="T46" fmla="*/ 11 w 28"/>
                <a:gd name="T47" fmla="*/ 1 h 58"/>
                <a:gd name="T48" fmla="*/ 14 w 28"/>
                <a:gd name="T49" fmla="*/ 0 h 58"/>
                <a:gd name="T50" fmla="*/ 17 w 28"/>
                <a:gd name="T51" fmla="*/ 1 h 58"/>
                <a:gd name="T52" fmla="*/ 19 w 28"/>
                <a:gd name="T53" fmla="*/ 3 h 58"/>
                <a:gd name="T54" fmla="*/ 21 w 28"/>
                <a:gd name="T55" fmla="*/ 5 h 58"/>
                <a:gd name="T56" fmla="*/ 23 w 28"/>
                <a:gd name="T57" fmla="*/ 9 h 58"/>
                <a:gd name="T58" fmla="*/ 26 w 28"/>
                <a:gd name="T59" fmla="*/ 13 h 58"/>
                <a:gd name="T60" fmla="*/ 27 w 28"/>
                <a:gd name="T61" fmla="*/ 18 h 58"/>
                <a:gd name="T62" fmla="*/ 28 w 28"/>
                <a:gd name="T63" fmla="*/ 24 h 58"/>
                <a:gd name="T64" fmla="*/ 28 w 28"/>
                <a:gd name="T65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" h="58">
                  <a:moveTo>
                    <a:pt x="28" y="29"/>
                  </a:moveTo>
                  <a:lnTo>
                    <a:pt x="28" y="35"/>
                  </a:lnTo>
                  <a:lnTo>
                    <a:pt x="27" y="40"/>
                  </a:lnTo>
                  <a:lnTo>
                    <a:pt x="26" y="45"/>
                  </a:lnTo>
                  <a:lnTo>
                    <a:pt x="23" y="50"/>
                  </a:lnTo>
                  <a:lnTo>
                    <a:pt x="21" y="53"/>
                  </a:lnTo>
                  <a:lnTo>
                    <a:pt x="19" y="56"/>
                  </a:lnTo>
                  <a:lnTo>
                    <a:pt x="17" y="57"/>
                  </a:lnTo>
                  <a:lnTo>
                    <a:pt x="14" y="58"/>
                  </a:lnTo>
                  <a:lnTo>
                    <a:pt x="11" y="57"/>
                  </a:lnTo>
                  <a:lnTo>
                    <a:pt x="8" y="56"/>
                  </a:lnTo>
                  <a:lnTo>
                    <a:pt x="6" y="53"/>
                  </a:lnTo>
                  <a:lnTo>
                    <a:pt x="4" y="50"/>
                  </a:lnTo>
                  <a:lnTo>
                    <a:pt x="2" y="45"/>
                  </a:lnTo>
                  <a:lnTo>
                    <a:pt x="1" y="40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1" y="24"/>
                  </a:lnTo>
                  <a:lnTo>
                    <a:pt x="1" y="18"/>
                  </a:lnTo>
                  <a:lnTo>
                    <a:pt x="2" y="13"/>
                  </a:lnTo>
                  <a:lnTo>
                    <a:pt x="4" y="9"/>
                  </a:lnTo>
                  <a:lnTo>
                    <a:pt x="6" y="5"/>
                  </a:lnTo>
                  <a:lnTo>
                    <a:pt x="8" y="3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7" y="1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6" y="13"/>
                  </a:lnTo>
                  <a:lnTo>
                    <a:pt x="27" y="18"/>
                  </a:lnTo>
                  <a:lnTo>
                    <a:pt x="28" y="24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354074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505" name="Freeform 2809"/>
            <p:cNvSpPr>
              <a:spLocks/>
            </p:cNvSpPr>
            <p:nvPr/>
          </p:nvSpPr>
          <p:spPr bwMode="auto">
            <a:xfrm>
              <a:off x="5878475" y="3557418"/>
              <a:ext cx="11096" cy="23793"/>
            </a:xfrm>
            <a:custGeom>
              <a:avLst/>
              <a:gdLst>
                <a:gd name="T0" fmla="*/ 29 w 29"/>
                <a:gd name="T1" fmla="*/ 28 h 57"/>
                <a:gd name="T2" fmla="*/ 27 w 29"/>
                <a:gd name="T3" fmla="*/ 35 h 57"/>
                <a:gd name="T4" fmla="*/ 27 w 29"/>
                <a:gd name="T5" fmla="*/ 40 h 57"/>
                <a:gd name="T6" fmla="*/ 25 w 29"/>
                <a:gd name="T7" fmla="*/ 44 h 57"/>
                <a:gd name="T8" fmla="*/ 24 w 29"/>
                <a:gd name="T9" fmla="*/ 49 h 57"/>
                <a:gd name="T10" fmla="*/ 22 w 29"/>
                <a:gd name="T11" fmla="*/ 52 h 57"/>
                <a:gd name="T12" fmla="*/ 20 w 29"/>
                <a:gd name="T13" fmla="*/ 55 h 57"/>
                <a:gd name="T14" fmla="*/ 17 w 29"/>
                <a:gd name="T15" fmla="*/ 56 h 57"/>
                <a:gd name="T16" fmla="*/ 14 w 29"/>
                <a:gd name="T17" fmla="*/ 57 h 57"/>
                <a:gd name="T18" fmla="*/ 11 w 29"/>
                <a:gd name="T19" fmla="*/ 56 h 57"/>
                <a:gd name="T20" fmla="*/ 9 w 29"/>
                <a:gd name="T21" fmla="*/ 55 h 57"/>
                <a:gd name="T22" fmla="*/ 6 w 29"/>
                <a:gd name="T23" fmla="*/ 52 h 57"/>
                <a:gd name="T24" fmla="*/ 5 w 29"/>
                <a:gd name="T25" fmla="*/ 49 h 57"/>
                <a:gd name="T26" fmla="*/ 3 w 29"/>
                <a:gd name="T27" fmla="*/ 44 h 57"/>
                <a:gd name="T28" fmla="*/ 2 w 29"/>
                <a:gd name="T29" fmla="*/ 40 h 57"/>
                <a:gd name="T30" fmla="*/ 0 w 29"/>
                <a:gd name="T31" fmla="*/ 35 h 57"/>
                <a:gd name="T32" fmla="*/ 0 w 29"/>
                <a:gd name="T33" fmla="*/ 28 h 57"/>
                <a:gd name="T34" fmla="*/ 0 w 29"/>
                <a:gd name="T35" fmla="*/ 23 h 57"/>
                <a:gd name="T36" fmla="*/ 2 w 29"/>
                <a:gd name="T37" fmla="*/ 17 h 57"/>
                <a:gd name="T38" fmla="*/ 3 w 29"/>
                <a:gd name="T39" fmla="*/ 12 h 57"/>
                <a:gd name="T40" fmla="*/ 5 w 29"/>
                <a:gd name="T41" fmla="*/ 8 h 57"/>
                <a:gd name="T42" fmla="*/ 6 w 29"/>
                <a:gd name="T43" fmla="*/ 4 h 57"/>
                <a:gd name="T44" fmla="*/ 9 w 29"/>
                <a:gd name="T45" fmla="*/ 2 h 57"/>
                <a:gd name="T46" fmla="*/ 11 w 29"/>
                <a:gd name="T47" fmla="*/ 0 h 57"/>
                <a:gd name="T48" fmla="*/ 14 w 29"/>
                <a:gd name="T49" fmla="*/ 0 h 57"/>
                <a:gd name="T50" fmla="*/ 17 w 29"/>
                <a:gd name="T51" fmla="*/ 0 h 57"/>
                <a:gd name="T52" fmla="*/ 20 w 29"/>
                <a:gd name="T53" fmla="*/ 2 h 57"/>
                <a:gd name="T54" fmla="*/ 22 w 29"/>
                <a:gd name="T55" fmla="*/ 4 h 57"/>
                <a:gd name="T56" fmla="*/ 24 w 29"/>
                <a:gd name="T57" fmla="*/ 8 h 57"/>
                <a:gd name="T58" fmla="*/ 25 w 29"/>
                <a:gd name="T59" fmla="*/ 12 h 57"/>
                <a:gd name="T60" fmla="*/ 27 w 29"/>
                <a:gd name="T61" fmla="*/ 17 h 57"/>
                <a:gd name="T62" fmla="*/ 27 w 29"/>
                <a:gd name="T63" fmla="*/ 23 h 57"/>
                <a:gd name="T64" fmla="*/ 29 w 29"/>
                <a:gd name="T65" fmla="*/ 2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" h="57">
                  <a:moveTo>
                    <a:pt x="29" y="28"/>
                  </a:moveTo>
                  <a:lnTo>
                    <a:pt x="27" y="35"/>
                  </a:lnTo>
                  <a:lnTo>
                    <a:pt x="27" y="40"/>
                  </a:lnTo>
                  <a:lnTo>
                    <a:pt x="25" y="44"/>
                  </a:lnTo>
                  <a:lnTo>
                    <a:pt x="24" y="49"/>
                  </a:lnTo>
                  <a:lnTo>
                    <a:pt x="22" y="52"/>
                  </a:lnTo>
                  <a:lnTo>
                    <a:pt x="20" y="55"/>
                  </a:lnTo>
                  <a:lnTo>
                    <a:pt x="17" y="56"/>
                  </a:lnTo>
                  <a:lnTo>
                    <a:pt x="14" y="57"/>
                  </a:lnTo>
                  <a:lnTo>
                    <a:pt x="11" y="56"/>
                  </a:lnTo>
                  <a:lnTo>
                    <a:pt x="9" y="55"/>
                  </a:lnTo>
                  <a:lnTo>
                    <a:pt x="6" y="52"/>
                  </a:lnTo>
                  <a:lnTo>
                    <a:pt x="5" y="49"/>
                  </a:lnTo>
                  <a:lnTo>
                    <a:pt x="3" y="44"/>
                  </a:lnTo>
                  <a:lnTo>
                    <a:pt x="2" y="40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2" y="17"/>
                  </a:lnTo>
                  <a:lnTo>
                    <a:pt x="3" y="12"/>
                  </a:lnTo>
                  <a:lnTo>
                    <a:pt x="5" y="8"/>
                  </a:lnTo>
                  <a:lnTo>
                    <a:pt x="6" y="4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5" y="12"/>
                  </a:lnTo>
                  <a:lnTo>
                    <a:pt x="27" y="17"/>
                  </a:lnTo>
                  <a:lnTo>
                    <a:pt x="27" y="23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rgbClr val="45528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506" name="Freeform 2810"/>
            <p:cNvSpPr>
              <a:spLocks/>
            </p:cNvSpPr>
            <p:nvPr/>
          </p:nvSpPr>
          <p:spPr bwMode="auto">
            <a:xfrm>
              <a:off x="5881645" y="3563763"/>
              <a:ext cx="6341" cy="11103"/>
            </a:xfrm>
            <a:custGeom>
              <a:avLst/>
              <a:gdLst>
                <a:gd name="T0" fmla="*/ 14 w 14"/>
                <a:gd name="T1" fmla="*/ 14 h 29"/>
                <a:gd name="T2" fmla="*/ 14 w 14"/>
                <a:gd name="T3" fmla="*/ 21 h 29"/>
                <a:gd name="T4" fmla="*/ 12 w 14"/>
                <a:gd name="T5" fmla="*/ 25 h 29"/>
                <a:gd name="T6" fmla="*/ 11 w 14"/>
                <a:gd name="T7" fmla="*/ 28 h 29"/>
                <a:gd name="T8" fmla="*/ 8 w 14"/>
                <a:gd name="T9" fmla="*/ 29 h 29"/>
                <a:gd name="T10" fmla="*/ 5 w 14"/>
                <a:gd name="T11" fmla="*/ 29 h 29"/>
                <a:gd name="T12" fmla="*/ 2 w 14"/>
                <a:gd name="T13" fmla="*/ 26 h 29"/>
                <a:gd name="T14" fmla="*/ 0 w 14"/>
                <a:gd name="T15" fmla="*/ 21 h 29"/>
                <a:gd name="T16" fmla="*/ 0 w 14"/>
                <a:gd name="T17" fmla="*/ 15 h 29"/>
                <a:gd name="T18" fmla="*/ 0 w 14"/>
                <a:gd name="T19" fmla="*/ 10 h 29"/>
                <a:gd name="T20" fmla="*/ 1 w 14"/>
                <a:gd name="T21" fmla="*/ 4 h 29"/>
                <a:gd name="T22" fmla="*/ 3 w 14"/>
                <a:gd name="T23" fmla="*/ 1 h 29"/>
                <a:gd name="T24" fmla="*/ 5 w 14"/>
                <a:gd name="T25" fmla="*/ 0 h 29"/>
                <a:gd name="T26" fmla="*/ 9 w 14"/>
                <a:gd name="T27" fmla="*/ 1 h 29"/>
                <a:gd name="T28" fmla="*/ 11 w 14"/>
                <a:gd name="T29" fmla="*/ 3 h 29"/>
                <a:gd name="T30" fmla="*/ 13 w 14"/>
                <a:gd name="T31" fmla="*/ 9 h 29"/>
                <a:gd name="T32" fmla="*/ 14 w 14"/>
                <a:gd name="T33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29">
                  <a:moveTo>
                    <a:pt x="14" y="14"/>
                  </a:moveTo>
                  <a:lnTo>
                    <a:pt x="14" y="21"/>
                  </a:lnTo>
                  <a:lnTo>
                    <a:pt x="12" y="25"/>
                  </a:lnTo>
                  <a:lnTo>
                    <a:pt x="11" y="28"/>
                  </a:lnTo>
                  <a:lnTo>
                    <a:pt x="8" y="29"/>
                  </a:lnTo>
                  <a:lnTo>
                    <a:pt x="5" y="29"/>
                  </a:lnTo>
                  <a:lnTo>
                    <a:pt x="2" y="26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1" y="4"/>
                  </a:lnTo>
                  <a:lnTo>
                    <a:pt x="3" y="1"/>
                  </a:lnTo>
                  <a:lnTo>
                    <a:pt x="5" y="0"/>
                  </a:lnTo>
                  <a:lnTo>
                    <a:pt x="9" y="1"/>
                  </a:lnTo>
                  <a:lnTo>
                    <a:pt x="11" y="3"/>
                  </a:lnTo>
                  <a:lnTo>
                    <a:pt x="13" y="9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507" name="Freeform 2811"/>
            <p:cNvSpPr>
              <a:spLocks/>
            </p:cNvSpPr>
            <p:nvPr/>
          </p:nvSpPr>
          <p:spPr bwMode="auto">
            <a:xfrm>
              <a:off x="5868964" y="3386111"/>
              <a:ext cx="414511" cy="190341"/>
            </a:xfrm>
            <a:custGeom>
              <a:avLst/>
              <a:gdLst>
                <a:gd name="T0" fmla="*/ 839 w 1042"/>
                <a:gd name="T1" fmla="*/ 0 h 479"/>
                <a:gd name="T2" fmla="*/ 1042 w 1042"/>
                <a:gd name="T3" fmla="*/ 65 h 479"/>
                <a:gd name="T4" fmla="*/ 314 w 1042"/>
                <a:gd name="T5" fmla="*/ 479 h 479"/>
                <a:gd name="T6" fmla="*/ 300 w 1042"/>
                <a:gd name="T7" fmla="*/ 474 h 479"/>
                <a:gd name="T8" fmla="*/ 265 w 1042"/>
                <a:gd name="T9" fmla="*/ 462 h 479"/>
                <a:gd name="T10" fmla="*/ 215 w 1042"/>
                <a:gd name="T11" fmla="*/ 446 h 479"/>
                <a:gd name="T12" fmla="*/ 157 w 1042"/>
                <a:gd name="T13" fmla="*/ 427 h 479"/>
                <a:gd name="T14" fmla="*/ 100 w 1042"/>
                <a:gd name="T15" fmla="*/ 408 h 479"/>
                <a:gd name="T16" fmla="*/ 49 w 1042"/>
                <a:gd name="T17" fmla="*/ 392 h 479"/>
                <a:gd name="T18" fmla="*/ 14 w 1042"/>
                <a:gd name="T19" fmla="*/ 380 h 479"/>
                <a:gd name="T20" fmla="*/ 0 w 1042"/>
                <a:gd name="T21" fmla="*/ 376 h 479"/>
                <a:gd name="T22" fmla="*/ 839 w 1042"/>
                <a:gd name="T23" fmla="*/ 0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42" h="479">
                  <a:moveTo>
                    <a:pt x="839" y="0"/>
                  </a:moveTo>
                  <a:lnTo>
                    <a:pt x="1042" y="65"/>
                  </a:lnTo>
                  <a:lnTo>
                    <a:pt x="314" y="479"/>
                  </a:lnTo>
                  <a:lnTo>
                    <a:pt x="300" y="474"/>
                  </a:lnTo>
                  <a:lnTo>
                    <a:pt x="265" y="462"/>
                  </a:lnTo>
                  <a:lnTo>
                    <a:pt x="215" y="446"/>
                  </a:lnTo>
                  <a:lnTo>
                    <a:pt x="157" y="427"/>
                  </a:lnTo>
                  <a:lnTo>
                    <a:pt x="100" y="408"/>
                  </a:lnTo>
                  <a:lnTo>
                    <a:pt x="49" y="392"/>
                  </a:lnTo>
                  <a:lnTo>
                    <a:pt x="14" y="380"/>
                  </a:lnTo>
                  <a:lnTo>
                    <a:pt x="0" y="376"/>
                  </a:lnTo>
                  <a:lnTo>
                    <a:pt x="839" y="0"/>
                  </a:lnTo>
                  <a:close/>
                </a:path>
              </a:pathLst>
            </a:custGeom>
            <a:solidFill>
              <a:srgbClr val="6C87BD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508" name="Freeform 2820"/>
            <p:cNvSpPr>
              <a:spLocks/>
            </p:cNvSpPr>
            <p:nvPr/>
          </p:nvSpPr>
          <p:spPr bwMode="auto">
            <a:xfrm>
              <a:off x="6003700" y="3427352"/>
              <a:ext cx="290871" cy="171307"/>
            </a:xfrm>
            <a:custGeom>
              <a:avLst/>
              <a:gdLst>
                <a:gd name="T0" fmla="*/ 0 w 732"/>
                <a:gd name="T1" fmla="*/ 433 h 433"/>
                <a:gd name="T2" fmla="*/ 3 w 732"/>
                <a:gd name="T3" fmla="*/ 426 h 433"/>
                <a:gd name="T4" fmla="*/ 273 w 732"/>
                <a:gd name="T5" fmla="*/ 266 h 433"/>
                <a:gd name="T6" fmla="*/ 313 w 732"/>
                <a:gd name="T7" fmla="*/ 286 h 433"/>
                <a:gd name="T8" fmla="*/ 491 w 732"/>
                <a:gd name="T9" fmla="*/ 176 h 433"/>
                <a:gd name="T10" fmla="*/ 515 w 732"/>
                <a:gd name="T11" fmla="*/ 134 h 433"/>
                <a:gd name="T12" fmla="*/ 516 w 732"/>
                <a:gd name="T13" fmla="*/ 133 h 433"/>
                <a:gd name="T14" fmla="*/ 732 w 732"/>
                <a:gd name="T15" fmla="*/ 0 h 433"/>
                <a:gd name="T16" fmla="*/ 728 w 732"/>
                <a:gd name="T17" fmla="*/ 6 h 433"/>
                <a:gd name="T18" fmla="*/ 519 w 732"/>
                <a:gd name="T19" fmla="*/ 139 h 433"/>
                <a:gd name="T20" fmla="*/ 497 w 732"/>
                <a:gd name="T21" fmla="*/ 181 h 433"/>
                <a:gd name="T22" fmla="*/ 312 w 732"/>
                <a:gd name="T23" fmla="*/ 293 h 433"/>
                <a:gd name="T24" fmla="*/ 272 w 732"/>
                <a:gd name="T25" fmla="*/ 272 h 433"/>
                <a:gd name="T26" fmla="*/ 0 w 732"/>
                <a:gd name="T27" fmla="*/ 433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2" h="433">
                  <a:moveTo>
                    <a:pt x="0" y="433"/>
                  </a:moveTo>
                  <a:lnTo>
                    <a:pt x="3" y="426"/>
                  </a:lnTo>
                  <a:lnTo>
                    <a:pt x="273" y="266"/>
                  </a:lnTo>
                  <a:lnTo>
                    <a:pt x="313" y="286"/>
                  </a:lnTo>
                  <a:lnTo>
                    <a:pt x="491" y="176"/>
                  </a:lnTo>
                  <a:lnTo>
                    <a:pt x="515" y="134"/>
                  </a:lnTo>
                  <a:lnTo>
                    <a:pt x="516" y="133"/>
                  </a:lnTo>
                  <a:lnTo>
                    <a:pt x="732" y="0"/>
                  </a:lnTo>
                  <a:lnTo>
                    <a:pt x="728" y="6"/>
                  </a:lnTo>
                  <a:lnTo>
                    <a:pt x="519" y="139"/>
                  </a:lnTo>
                  <a:lnTo>
                    <a:pt x="497" y="181"/>
                  </a:lnTo>
                  <a:lnTo>
                    <a:pt x="312" y="293"/>
                  </a:lnTo>
                  <a:lnTo>
                    <a:pt x="272" y="272"/>
                  </a:lnTo>
                  <a:lnTo>
                    <a:pt x="0" y="433"/>
                  </a:lnTo>
                  <a:close/>
                </a:path>
              </a:pathLst>
            </a:custGeom>
            <a:solidFill>
              <a:srgbClr val="39417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509" name="Freeform 2821"/>
            <p:cNvSpPr>
              <a:spLocks/>
            </p:cNvSpPr>
            <p:nvPr/>
          </p:nvSpPr>
          <p:spPr bwMode="auto">
            <a:xfrm>
              <a:off x="5998152" y="3493971"/>
              <a:ext cx="290079" cy="177651"/>
            </a:xfrm>
            <a:custGeom>
              <a:avLst/>
              <a:gdLst>
                <a:gd name="T0" fmla="*/ 22 w 730"/>
                <a:gd name="T1" fmla="*/ 401 h 445"/>
                <a:gd name="T2" fmla="*/ 730 w 730"/>
                <a:gd name="T3" fmla="*/ 0 h 445"/>
                <a:gd name="T4" fmla="*/ 701 w 730"/>
                <a:gd name="T5" fmla="*/ 30 h 445"/>
                <a:gd name="T6" fmla="*/ 0 w 730"/>
                <a:gd name="T7" fmla="*/ 445 h 445"/>
                <a:gd name="T8" fmla="*/ 22 w 730"/>
                <a:gd name="T9" fmla="*/ 401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0" h="445">
                  <a:moveTo>
                    <a:pt x="22" y="401"/>
                  </a:moveTo>
                  <a:lnTo>
                    <a:pt x="730" y="0"/>
                  </a:lnTo>
                  <a:lnTo>
                    <a:pt x="701" y="30"/>
                  </a:lnTo>
                  <a:lnTo>
                    <a:pt x="0" y="445"/>
                  </a:lnTo>
                  <a:lnTo>
                    <a:pt x="22" y="401"/>
                  </a:lnTo>
                  <a:close/>
                </a:path>
              </a:pathLst>
            </a:custGeom>
            <a:solidFill>
              <a:srgbClr val="252323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510" name="Freeform 2822"/>
            <p:cNvSpPr>
              <a:spLocks/>
            </p:cNvSpPr>
            <p:nvPr/>
          </p:nvSpPr>
          <p:spPr bwMode="auto">
            <a:xfrm>
              <a:off x="5895912" y="3624038"/>
              <a:ext cx="12681" cy="17448"/>
            </a:xfrm>
            <a:custGeom>
              <a:avLst/>
              <a:gdLst>
                <a:gd name="T0" fmla="*/ 29 w 31"/>
                <a:gd name="T1" fmla="*/ 18 h 45"/>
                <a:gd name="T2" fmla="*/ 30 w 31"/>
                <a:gd name="T3" fmla="*/ 22 h 45"/>
                <a:gd name="T4" fmla="*/ 31 w 31"/>
                <a:gd name="T5" fmla="*/ 26 h 45"/>
                <a:gd name="T6" fmla="*/ 31 w 31"/>
                <a:gd name="T7" fmla="*/ 31 h 45"/>
                <a:gd name="T8" fmla="*/ 30 w 31"/>
                <a:gd name="T9" fmla="*/ 34 h 45"/>
                <a:gd name="T10" fmla="*/ 29 w 31"/>
                <a:gd name="T11" fmla="*/ 37 h 45"/>
                <a:gd name="T12" fmla="*/ 28 w 31"/>
                <a:gd name="T13" fmla="*/ 40 h 45"/>
                <a:gd name="T14" fmla="*/ 26 w 31"/>
                <a:gd name="T15" fmla="*/ 43 h 45"/>
                <a:gd name="T16" fmla="*/ 24 w 31"/>
                <a:gd name="T17" fmla="*/ 44 h 45"/>
                <a:gd name="T18" fmla="*/ 20 w 31"/>
                <a:gd name="T19" fmla="*/ 45 h 45"/>
                <a:gd name="T20" fmla="*/ 17 w 31"/>
                <a:gd name="T21" fmla="*/ 45 h 45"/>
                <a:gd name="T22" fmla="*/ 15 w 31"/>
                <a:gd name="T23" fmla="*/ 44 h 45"/>
                <a:gd name="T24" fmla="*/ 12 w 31"/>
                <a:gd name="T25" fmla="*/ 41 h 45"/>
                <a:gd name="T26" fmla="*/ 9 w 31"/>
                <a:gd name="T27" fmla="*/ 39 h 45"/>
                <a:gd name="T28" fmla="*/ 6 w 31"/>
                <a:gd name="T29" fmla="*/ 36 h 45"/>
                <a:gd name="T30" fmla="*/ 4 w 31"/>
                <a:gd name="T31" fmla="*/ 32 h 45"/>
                <a:gd name="T32" fmla="*/ 2 w 31"/>
                <a:gd name="T33" fmla="*/ 27 h 45"/>
                <a:gd name="T34" fmla="*/ 0 w 31"/>
                <a:gd name="T35" fmla="*/ 23 h 45"/>
                <a:gd name="T36" fmla="*/ 0 w 31"/>
                <a:gd name="T37" fmla="*/ 19 h 45"/>
                <a:gd name="T38" fmla="*/ 0 w 31"/>
                <a:gd name="T39" fmla="*/ 14 h 45"/>
                <a:gd name="T40" fmla="*/ 0 w 31"/>
                <a:gd name="T41" fmla="*/ 11 h 45"/>
                <a:gd name="T42" fmla="*/ 1 w 31"/>
                <a:gd name="T43" fmla="*/ 7 h 45"/>
                <a:gd name="T44" fmla="*/ 2 w 31"/>
                <a:gd name="T45" fmla="*/ 5 h 45"/>
                <a:gd name="T46" fmla="*/ 4 w 31"/>
                <a:gd name="T47" fmla="*/ 3 h 45"/>
                <a:gd name="T48" fmla="*/ 7 w 31"/>
                <a:gd name="T49" fmla="*/ 0 h 45"/>
                <a:gd name="T50" fmla="*/ 10 w 31"/>
                <a:gd name="T51" fmla="*/ 0 h 45"/>
                <a:gd name="T52" fmla="*/ 13 w 31"/>
                <a:gd name="T53" fmla="*/ 0 h 45"/>
                <a:gd name="T54" fmla="*/ 16 w 31"/>
                <a:gd name="T55" fmla="*/ 1 h 45"/>
                <a:gd name="T56" fmla="*/ 19 w 31"/>
                <a:gd name="T57" fmla="*/ 4 h 45"/>
                <a:gd name="T58" fmla="*/ 21 w 31"/>
                <a:gd name="T59" fmla="*/ 6 h 45"/>
                <a:gd name="T60" fmla="*/ 25 w 31"/>
                <a:gd name="T61" fmla="*/ 9 h 45"/>
                <a:gd name="T62" fmla="*/ 27 w 31"/>
                <a:gd name="T63" fmla="*/ 13 h 45"/>
                <a:gd name="T64" fmla="*/ 29 w 31"/>
                <a:gd name="T65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" h="45">
                  <a:moveTo>
                    <a:pt x="29" y="18"/>
                  </a:moveTo>
                  <a:lnTo>
                    <a:pt x="30" y="22"/>
                  </a:lnTo>
                  <a:lnTo>
                    <a:pt x="31" y="26"/>
                  </a:lnTo>
                  <a:lnTo>
                    <a:pt x="31" y="31"/>
                  </a:lnTo>
                  <a:lnTo>
                    <a:pt x="30" y="34"/>
                  </a:lnTo>
                  <a:lnTo>
                    <a:pt x="29" y="37"/>
                  </a:lnTo>
                  <a:lnTo>
                    <a:pt x="28" y="40"/>
                  </a:lnTo>
                  <a:lnTo>
                    <a:pt x="26" y="43"/>
                  </a:lnTo>
                  <a:lnTo>
                    <a:pt x="24" y="44"/>
                  </a:lnTo>
                  <a:lnTo>
                    <a:pt x="20" y="45"/>
                  </a:lnTo>
                  <a:lnTo>
                    <a:pt x="17" y="45"/>
                  </a:lnTo>
                  <a:lnTo>
                    <a:pt x="15" y="44"/>
                  </a:lnTo>
                  <a:lnTo>
                    <a:pt x="12" y="41"/>
                  </a:lnTo>
                  <a:lnTo>
                    <a:pt x="9" y="39"/>
                  </a:lnTo>
                  <a:lnTo>
                    <a:pt x="6" y="36"/>
                  </a:lnTo>
                  <a:lnTo>
                    <a:pt x="4" y="32"/>
                  </a:lnTo>
                  <a:lnTo>
                    <a:pt x="2" y="27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7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6" y="1"/>
                  </a:lnTo>
                  <a:lnTo>
                    <a:pt x="19" y="4"/>
                  </a:lnTo>
                  <a:lnTo>
                    <a:pt x="21" y="6"/>
                  </a:lnTo>
                  <a:lnTo>
                    <a:pt x="25" y="9"/>
                  </a:lnTo>
                  <a:lnTo>
                    <a:pt x="27" y="13"/>
                  </a:lnTo>
                  <a:lnTo>
                    <a:pt x="29" y="18"/>
                  </a:lnTo>
                  <a:close/>
                </a:path>
              </a:pathLst>
            </a:custGeom>
            <a:solidFill>
              <a:srgbClr val="45528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511" name="Freeform 2823"/>
            <p:cNvSpPr>
              <a:spLocks/>
            </p:cNvSpPr>
            <p:nvPr/>
          </p:nvSpPr>
          <p:spPr bwMode="auto">
            <a:xfrm>
              <a:off x="5899082" y="3627210"/>
              <a:ext cx="6341" cy="11103"/>
            </a:xfrm>
            <a:custGeom>
              <a:avLst/>
              <a:gdLst>
                <a:gd name="T0" fmla="*/ 15 w 16"/>
                <a:gd name="T1" fmla="*/ 12 h 29"/>
                <a:gd name="T2" fmla="*/ 16 w 16"/>
                <a:gd name="T3" fmla="*/ 17 h 29"/>
                <a:gd name="T4" fmla="*/ 16 w 16"/>
                <a:gd name="T5" fmla="*/ 23 h 29"/>
                <a:gd name="T6" fmla="*/ 16 w 16"/>
                <a:gd name="T7" fmla="*/ 27 h 29"/>
                <a:gd name="T8" fmla="*/ 14 w 16"/>
                <a:gd name="T9" fmla="*/ 29 h 29"/>
                <a:gd name="T10" fmla="*/ 11 w 16"/>
                <a:gd name="T11" fmla="*/ 28 h 29"/>
                <a:gd name="T12" fmla="*/ 8 w 16"/>
                <a:gd name="T13" fmla="*/ 26 h 29"/>
                <a:gd name="T14" fmla="*/ 5 w 16"/>
                <a:gd name="T15" fmla="*/ 23 h 29"/>
                <a:gd name="T16" fmla="*/ 2 w 16"/>
                <a:gd name="T17" fmla="*/ 17 h 29"/>
                <a:gd name="T18" fmla="*/ 0 w 16"/>
                <a:gd name="T19" fmla="*/ 12 h 29"/>
                <a:gd name="T20" fmla="*/ 0 w 16"/>
                <a:gd name="T21" fmla="*/ 7 h 29"/>
                <a:gd name="T22" fmla="*/ 1 w 16"/>
                <a:gd name="T23" fmla="*/ 2 h 29"/>
                <a:gd name="T24" fmla="*/ 4 w 16"/>
                <a:gd name="T25" fmla="*/ 0 h 29"/>
                <a:gd name="T26" fmla="*/ 6 w 16"/>
                <a:gd name="T27" fmla="*/ 1 h 29"/>
                <a:gd name="T28" fmla="*/ 9 w 16"/>
                <a:gd name="T29" fmla="*/ 3 h 29"/>
                <a:gd name="T30" fmla="*/ 12 w 16"/>
                <a:gd name="T31" fmla="*/ 7 h 29"/>
                <a:gd name="T32" fmla="*/ 15 w 16"/>
                <a:gd name="T33" fmla="*/ 1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9">
                  <a:moveTo>
                    <a:pt x="15" y="12"/>
                  </a:moveTo>
                  <a:lnTo>
                    <a:pt x="16" y="17"/>
                  </a:lnTo>
                  <a:lnTo>
                    <a:pt x="16" y="23"/>
                  </a:lnTo>
                  <a:lnTo>
                    <a:pt x="16" y="27"/>
                  </a:lnTo>
                  <a:lnTo>
                    <a:pt x="14" y="29"/>
                  </a:lnTo>
                  <a:lnTo>
                    <a:pt x="11" y="28"/>
                  </a:lnTo>
                  <a:lnTo>
                    <a:pt x="8" y="26"/>
                  </a:lnTo>
                  <a:lnTo>
                    <a:pt x="5" y="23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0" y="7"/>
                  </a:lnTo>
                  <a:lnTo>
                    <a:pt x="1" y="2"/>
                  </a:lnTo>
                  <a:lnTo>
                    <a:pt x="4" y="0"/>
                  </a:lnTo>
                  <a:lnTo>
                    <a:pt x="6" y="1"/>
                  </a:lnTo>
                  <a:lnTo>
                    <a:pt x="9" y="3"/>
                  </a:lnTo>
                  <a:lnTo>
                    <a:pt x="12" y="7"/>
                  </a:lnTo>
                  <a:lnTo>
                    <a:pt x="15" y="12"/>
                  </a:ln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512" name="Freeform 2824"/>
            <p:cNvSpPr>
              <a:spLocks/>
            </p:cNvSpPr>
            <p:nvPr/>
          </p:nvSpPr>
          <p:spPr bwMode="auto">
            <a:xfrm>
              <a:off x="5998152" y="3635141"/>
              <a:ext cx="11889" cy="17448"/>
            </a:xfrm>
            <a:custGeom>
              <a:avLst/>
              <a:gdLst>
                <a:gd name="T0" fmla="*/ 29 w 31"/>
                <a:gd name="T1" fmla="*/ 18 h 45"/>
                <a:gd name="T2" fmla="*/ 30 w 31"/>
                <a:gd name="T3" fmla="*/ 22 h 45"/>
                <a:gd name="T4" fmla="*/ 31 w 31"/>
                <a:gd name="T5" fmla="*/ 26 h 45"/>
                <a:gd name="T6" fmla="*/ 31 w 31"/>
                <a:gd name="T7" fmla="*/ 31 h 45"/>
                <a:gd name="T8" fmla="*/ 31 w 31"/>
                <a:gd name="T9" fmla="*/ 35 h 45"/>
                <a:gd name="T10" fmla="*/ 30 w 31"/>
                <a:gd name="T11" fmla="*/ 38 h 45"/>
                <a:gd name="T12" fmla="*/ 29 w 31"/>
                <a:gd name="T13" fmla="*/ 40 h 45"/>
                <a:gd name="T14" fmla="*/ 27 w 31"/>
                <a:gd name="T15" fmla="*/ 43 h 45"/>
                <a:gd name="T16" fmla="*/ 23 w 31"/>
                <a:gd name="T17" fmla="*/ 45 h 45"/>
                <a:gd name="T18" fmla="*/ 21 w 31"/>
                <a:gd name="T19" fmla="*/ 45 h 45"/>
                <a:gd name="T20" fmla="*/ 18 w 31"/>
                <a:gd name="T21" fmla="*/ 45 h 45"/>
                <a:gd name="T22" fmla="*/ 15 w 31"/>
                <a:gd name="T23" fmla="*/ 44 h 45"/>
                <a:gd name="T24" fmla="*/ 12 w 31"/>
                <a:gd name="T25" fmla="*/ 41 h 45"/>
                <a:gd name="T26" fmla="*/ 9 w 31"/>
                <a:gd name="T27" fmla="*/ 39 h 45"/>
                <a:gd name="T28" fmla="*/ 6 w 31"/>
                <a:gd name="T29" fmla="*/ 36 h 45"/>
                <a:gd name="T30" fmla="*/ 4 w 31"/>
                <a:gd name="T31" fmla="*/ 32 h 45"/>
                <a:gd name="T32" fmla="*/ 2 w 31"/>
                <a:gd name="T33" fmla="*/ 27 h 45"/>
                <a:gd name="T34" fmla="*/ 1 w 31"/>
                <a:gd name="T35" fmla="*/ 23 h 45"/>
                <a:gd name="T36" fmla="*/ 0 w 31"/>
                <a:gd name="T37" fmla="*/ 19 h 45"/>
                <a:gd name="T38" fmla="*/ 0 w 31"/>
                <a:gd name="T39" fmla="*/ 14 h 45"/>
                <a:gd name="T40" fmla="*/ 1 w 31"/>
                <a:gd name="T41" fmla="*/ 11 h 45"/>
                <a:gd name="T42" fmla="*/ 1 w 31"/>
                <a:gd name="T43" fmla="*/ 8 h 45"/>
                <a:gd name="T44" fmla="*/ 3 w 31"/>
                <a:gd name="T45" fmla="*/ 5 h 45"/>
                <a:gd name="T46" fmla="*/ 5 w 31"/>
                <a:gd name="T47" fmla="*/ 3 h 45"/>
                <a:gd name="T48" fmla="*/ 7 w 31"/>
                <a:gd name="T49" fmla="*/ 1 h 45"/>
                <a:gd name="T50" fmla="*/ 11 w 31"/>
                <a:gd name="T51" fmla="*/ 0 h 45"/>
                <a:gd name="T52" fmla="*/ 14 w 31"/>
                <a:gd name="T53" fmla="*/ 0 h 45"/>
                <a:gd name="T54" fmla="*/ 16 w 31"/>
                <a:gd name="T55" fmla="*/ 1 h 45"/>
                <a:gd name="T56" fmla="*/ 19 w 31"/>
                <a:gd name="T57" fmla="*/ 4 h 45"/>
                <a:gd name="T58" fmla="*/ 22 w 31"/>
                <a:gd name="T59" fmla="*/ 7 h 45"/>
                <a:gd name="T60" fmla="*/ 25 w 31"/>
                <a:gd name="T61" fmla="*/ 10 h 45"/>
                <a:gd name="T62" fmla="*/ 27 w 31"/>
                <a:gd name="T63" fmla="*/ 13 h 45"/>
                <a:gd name="T64" fmla="*/ 29 w 31"/>
                <a:gd name="T65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" h="45">
                  <a:moveTo>
                    <a:pt x="29" y="18"/>
                  </a:moveTo>
                  <a:lnTo>
                    <a:pt x="30" y="22"/>
                  </a:lnTo>
                  <a:lnTo>
                    <a:pt x="31" y="26"/>
                  </a:lnTo>
                  <a:lnTo>
                    <a:pt x="31" y="31"/>
                  </a:lnTo>
                  <a:lnTo>
                    <a:pt x="31" y="35"/>
                  </a:lnTo>
                  <a:lnTo>
                    <a:pt x="30" y="38"/>
                  </a:lnTo>
                  <a:lnTo>
                    <a:pt x="29" y="40"/>
                  </a:lnTo>
                  <a:lnTo>
                    <a:pt x="27" y="43"/>
                  </a:lnTo>
                  <a:lnTo>
                    <a:pt x="23" y="45"/>
                  </a:lnTo>
                  <a:lnTo>
                    <a:pt x="21" y="45"/>
                  </a:lnTo>
                  <a:lnTo>
                    <a:pt x="18" y="45"/>
                  </a:lnTo>
                  <a:lnTo>
                    <a:pt x="15" y="44"/>
                  </a:lnTo>
                  <a:lnTo>
                    <a:pt x="12" y="41"/>
                  </a:lnTo>
                  <a:lnTo>
                    <a:pt x="9" y="39"/>
                  </a:lnTo>
                  <a:lnTo>
                    <a:pt x="6" y="36"/>
                  </a:lnTo>
                  <a:lnTo>
                    <a:pt x="4" y="32"/>
                  </a:lnTo>
                  <a:lnTo>
                    <a:pt x="2" y="27"/>
                  </a:lnTo>
                  <a:lnTo>
                    <a:pt x="1" y="23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1" y="11"/>
                  </a:lnTo>
                  <a:lnTo>
                    <a:pt x="1" y="8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5" y="10"/>
                  </a:lnTo>
                  <a:lnTo>
                    <a:pt x="27" y="13"/>
                  </a:lnTo>
                  <a:lnTo>
                    <a:pt x="29" y="18"/>
                  </a:lnTo>
                  <a:close/>
                </a:path>
              </a:pathLst>
            </a:custGeom>
            <a:solidFill>
              <a:srgbClr val="45528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513" name="Freeform 2825"/>
            <p:cNvSpPr>
              <a:spLocks/>
            </p:cNvSpPr>
            <p:nvPr/>
          </p:nvSpPr>
          <p:spPr bwMode="auto">
            <a:xfrm>
              <a:off x="6000530" y="3638313"/>
              <a:ext cx="6341" cy="11103"/>
            </a:xfrm>
            <a:custGeom>
              <a:avLst/>
              <a:gdLst>
                <a:gd name="T0" fmla="*/ 15 w 17"/>
                <a:gd name="T1" fmla="*/ 12 h 28"/>
                <a:gd name="T2" fmla="*/ 17 w 17"/>
                <a:gd name="T3" fmla="*/ 17 h 28"/>
                <a:gd name="T4" fmla="*/ 17 w 17"/>
                <a:gd name="T5" fmla="*/ 22 h 28"/>
                <a:gd name="T6" fmla="*/ 16 w 17"/>
                <a:gd name="T7" fmla="*/ 26 h 28"/>
                <a:gd name="T8" fmla="*/ 14 w 17"/>
                <a:gd name="T9" fmla="*/ 28 h 28"/>
                <a:gd name="T10" fmla="*/ 11 w 17"/>
                <a:gd name="T11" fmla="*/ 28 h 28"/>
                <a:gd name="T12" fmla="*/ 8 w 17"/>
                <a:gd name="T13" fmla="*/ 26 h 28"/>
                <a:gd name="T14" fmla="*/ 6 w 17"/>
                <a:gd name="T15" fmla="*/ 22 h 28"/>
                <a:gd name="T16" fmla="*/ 2 w 17"/>
                <a:gd name="T17" fmla="*/ 16 h 28"/>
                <a:gd name="T18" fmla="*/ 1 w 17"/>
                <a:gd name="T19" fmla="*/ 11 h 28"/>
                <a:gd name="T20" fmla="*/ 0 w 17"/>
                <a:gd name="T21" fmla="*/ 6 h 28"/>
                <a:gd name="T22" fmla="*/ 1 w 17"/>
                <a:gd name="T23" fmla="*/ 2 h 28"/>
                <a:gd name="T24" fmla="*/ 3 w 17"/>
                <a:gd name="T25" fmla="*/ 0 h 28"/>
                <a:gd name="T26" fmla="*/ 7 w 17"/>
                <a:gd name="T27" fmla="*/ 0 h 28"/>
                <a:gd name="T28" fmla="*/ 10 w 17"/>
                <a:gd name="T29" fmla="*/ 2 h 28"/>
                <a:gd name="T30" fmla="*/ 13 w 17"/>
                <a:gd name="T31" fmla="*/ 7 h 28"/>
                <a:gd name="T32" fmla="*/ 15 w 17"/>
                <a:gd name="T33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28">
                  <a:moveTo>
                    <a:pt x="15" y="12"/>
                  </a:moveTo>
                  <a:lnTo>
                    <a:pt x="17" y="17"/>
                  </a:lnTo>
                  <a:lnTo>
                    <a:pt x="17" y="22"/>
                  </a:lnTo>
                  <a:lnTo>
                    <a:pt x="16" y="26"/>
                  </a:lnTo>
                  <a:lnTo>
                    <a:pt x="14" y="28"/>
                  </a:lnTo>
                  <a:lnTo>
                    <a:pt x="11" y="28"/>
                  </a:lnTo>
                  <a:lnTo>
                    <a:pt x="8" y="26"/>
                  </a:lnTo>
                  <a:lnTo>
                    <a:pt x="6" y="22"/>
                  </a:lnTo>
                  <a:lnTo>
                    <a:pt x="2" y="16"/>
                  </a:lnTo>
                  <a:lnTo>
                    <a:pt x="1" y="11"/>
                  </a:lnTo>
                  <a:lnTo>
                    <a:pt x="0" y="6"/>
                  </a:lnTo>
                  <a:lnTo>
                    <a:pt x="1" y="2"/>
                  </a:lnTo>
                  <a:lnTo>
                    <a:pt x="3" y="0"/>
                  </a:lnTo>
                  <a:lnTo>
                    <a:pt x="7" y="0"/>
                  </a:lnTo>
                  <a:lnTo>
                    <a:pt x="10" y="2"/>
                  </a:lnTo>
                  <a:lnTo>
                    <a:pt x="13" y="7"/>
                  </a:lnTo>
                  <a:lnTo>
                    <a:pt x="15" y="12"/>
                  </a:ln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514" name="Freeform 2826"/>
            <p:cNvSpPr>
              <a:spLocks/>
            </p:cNvSpPr>
            <p:nvPr/>
          </p:nvSpPr>
          <p:spPr bwMode="auto">
            <a:xfrm>
              <a:off x="6003700" y="3630382"/>
              <a:ext cx="12681" cy="22206"/>
            </a:xfrm>
            <a:custGeom>
              <a:avLst/>
              <a:gdLst>
                <a:gd name="T0" fmla="*/ 0 w 28"/>
                <a:gd name="T1" fmla="*/ 8 h 56"/>
                <a:gd name="T2" fmla="*/ 3 w 28"/>
                <a:gd name="T3" fmla="*/ 56 h 56"/>
                <a:gd name="T4" fmla="*/ 11 w 28"/>
                <a:gd name="T5" fmla="*/ 56 h 56"/>
                <a:gd name="T6" fmla="*/ 28 w 28"/>
                <a:gd name="T7" fmla="*/ 42 h 56"/>
                <a:gd name="T8" fmla="*/ 4 w 28"/>
                <a:gd name="T9" fmla="*/ 0 h 56"/>
                <a:gd name="T10" fmla="*/ 0 w 28"/>
                <a:gd name="T11" fmla="*/ 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56">
                  <a:moveTo>
                    <a:pt x="0" y="8"/>
                  </a:moveTo>
                  <a:lnTo>
                    <a:pt x="3" y="56"/>
                  </a:lnTo>
                  <a:lnTo>
                    <a:pt x="11" y="56"/>
                  </a:lnTo>
                  <a:lnTo>
                    <a:pt x="28" y="42"/>
                  </a:lnTo>
                  <a:lnTo>
                    <a:pt x="4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93B1D7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515" name="Freeform 2827"/>
            <p:cNvSpPr>
              <a:spLocks/>
            </p:cNvSpPr>
            <p:nvPr/>
          </p:nvSpPr>
          <p:spPr bwMode="auto">
            <a:xfrm>
              <a:off x="5895912" y="3547901"/>
              <a:ext cx="69746" cy="93584"/>
            </a:xfrm>
            <a:custGeom>
              <a:avLst/>
              <a:gdLst>
                <a:gd name="T0" fmla="*/ 106 w 175"/>
                <a:gd name="T1" fmla="*/ 35 h 239"/>
                <a:gd name="T2" fmla="*/ 116 w 175"/>
                <a:gd name="T3" fmla="*/ 47 h 239"/>
                <a:gd name="T4" fmla="*/ 126 w 175"/>
                <a:gd name="T5" fmla="*/ 62 h 239"/>
                <a:gd name="T6" fmla="*/ 134 w 175"/>
                <a:gd name="T7" fmla="*/ 79 h 239"/>
                <a:gd name="T8" fmla="*/ 141 w 175"/>
                <a:gd name="T9" fmla="*/ 100 h 239"/>
                <a:gd name="T10" fmla="*/ 146 w 175"/>
                <a:gd name="T11" fmla="*/ 121 h 239"/>
                <a:gd name="T12" fmla="*/ 148 w 175"/>
                <a:gd name="T13" fmla="*/ 141 h 239"/>
                <a:gd name="T14" fmla="*/ 147 w 175"/>
                <a:gd name="T15" fmla="*/ 159 h 239"/>
                <a:gd name="T16" fmla="*/ 145 w 175"/>
                <a:gd name="T17" fmla="*/ 174 h 239"/>
                <a:gd name="T18" fmla="*/ 140 w 175"/>
                <a:gd name="T19" fmla="*/ 188 h 239"/>
                <a:gd name="T20" fmla="*/ 135 w 175"/>
                <a:gd name="T21" fmla="*/ 199 h 239"/>
                <a:gd name="T22" fmla="*/ 127 w 175"/>
                <a:gd name="T23" fmla="*/ 206 h 239"/>
                <a:gd name="T24" fmla="*/ 119 w 175"/>
                <a:gd name="T25" fmla="*/ 211 h 239"/>
                <a:gd name="T26" fmla="*/ 110 w 175"/>
                <a:gd name="T27" fmla="*/ 211 h 239"/>
                <a:gd name="T28" fmla="*/ 99 w 175"/>
                <a:gd name="T29" fmla="*/ 209 h 239"/>
                <a:gd name="T30" fmla="*/ 88 w 175"/>
                <a:gd name="T31" fmla="*/ 202 h 239"/>
                <a:gd name="T32" fmla="*/ 78 w 175"/>
                <a:gd name="T33" fmla="*/ 193 h 239"/>
                <a:gd name="T34" fmla="*/ 68 w 175"/>
                <a:gd name="T35" fmla="*/ 181 h 239"/>
                <a:gd name="T36" fmla="*/ 58 w 175"/>
                <a:gd name="T37" fmla="*/ 165 h 239"/>
                <a:gd name="T38" fmla="*/ 50 w 175"/>
                <a:gd name="T39" fmla="*/ 148 h 239"/>
                <a:gd name="T40" fmla="*/ 43 w 175"/>
                <a:gd name="T41" fmla="*/ 128 h 239"/>
                <a:gd name="T42" fmla="*/ 37 w 175"/>
                <a:gd name="T43" fmla="*/ 90 h 239"/>
                <a:gd name="T44" fmla="*/ 39 w 175"/>
                <a:gd name="T45" fmla="*/ 58 h 239"/>
                <a:gd name="T46" fmla="*/ 46 w 175"/>
                <a:gd name="T47" fmla="*/ 34 h 239"/>
                <a:gd name="T48" fmla="*/ 53 w 175"/>
                <a:gd name="T49" fmla="*/ 25 h 239"/>
                <a:gd name="T50" fmla="*/ 59 w 175"/>
                <a:gd name="T51" fmla="*/ 20 h 239"/>
                <a:gd name="T52" fmla="*/ 30 w 175"/>
                <a:gd name="T53" fmla="*/ 10 h 239"/>
                <a:gd name="T54" fmla="*/ 0 w 175"/>
                <a:gd name="T55" fmla="*/ 0 h 239"/>
                <a:gd name="T56" fmla="*/ 13 w 175"/>
                <a:gd name="T57" fmla="*/ 119 h 239"/>
                <a:gd name="T58" fmla="*/ 20 w 175"/>
                <a:gd name="T59" fmla="*/ 146 h 239"/>
                <a:gd name="T60" fmla="*/ 28 w 175"/>
                <a:gd name="T61" fmla="*/ 166 h 239"/>
                <a:gd name="T62" fmla="*/ 39 w 175"/>
                <a:gd name="T63" fmla="*/ 185 h 239"/>
                <a:gd name="T64" fmla="*/ 50 w 175"/>
                <a:gd name="T65" fmla="*/ 202 h 239"/>
                <a:gd name="T66" fmla="*/ 62 w 175"/>
                <a:gd name="T67" fmla="*/ 216 h 239"/>
                <a:gd name="T68" fmla="*/ 77 w 175"/>
                <a:gd name="T69" fmla="*/ 227 h 239"/>
                <a:gd name="T70" fmla="*/ 91 w 175"/>
                <a:gd name="T71" fmla="*/ 235 h 239"/>
                <a:gd name="T72" fmla="*/ 105 w 175"/>
                <a:gd name="T73" fmla="*/ 238 h 239"/>
                <a:gd name="T74" fmla="*/ 120 w 175"/>
                <a:gd name="T75" fmla="*/ 238 h 239"/>
                <a:gd name="T76" fmla="*/ 132 w 175"/>
                <a:gd name="T77" fmla="*/ 236 h 239"/>
                <a:gd name="T78" fmla="*/ 141 w 175"/>
                <a:gd name="T79" fmla="*/ 230 h 239"/>
                <a:gd name="T80" fmla="*/ 153 w 175"/>
                <a:gd name="T81" fmla="*/ 218 h 239"/>
                <a:gd name="T82" fmla="*/ 165 w 175"/>
                <a:gd name="T83" fmla="*/ 198 h 239"/>
                <a:gd name="T84" fmla="*/ 173 w 175"/>
                <a:gd name="T85" fmla="*/ 172 h 239"/>
                <a:gd name="T86" fmla="*/ 175 w 175"/>
                <a:gd name="T87" fmla="*/ 156 h 239"/>
                <a:gd name="T88" fmla="*/ 175 w 175"/>
                <a:gd name="T89" fmla="*/ 144 h 239"/>
                <a:gd name="T90" fmla="*/ 175 w 175"/>
                <a:gd name="T91" fmla="*/ 56 h 239"/>
                <a:gd name="T92" fmla="*/ 148 w 175"/>
                <a:gd name="T93" fmla="*/ 48 h 239"/>
                <a:gd name="T94" fmla="*/ 148 w 175"/>
                <a:gd name="T95" fmla="*/ 4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5" h="239">
                  <a:moveTo>
                    <a:pt x="148" y="48"/>
                  </a:moveTo>
                  <a:lnTo>
                    <a:pt x="106" y="35"/>
                  </a:lnTo>
                  <a:lnTo>
                    <a:pt x="111" y="40"/>
                  </a:lnTo>
                  <a:lnTo>
                    <a:pt x="116" y="47"/>
                  </a:lnTo>
                  <a:lnTo>
                    <a:pt x="121" y="54"/>
                  </a:lnTo>
                  <a:lnTo>
                    <a:pt x="126" y="62"/>
                  </a:lnTo>
                  <a:lnTo>
                    <a:pt x="131" y="70"/>
                  </a:lnTo>
                  <a:lnTo>
                    <a:pt x="134" y="79"/>
                  </a:lnTo>
                  <a:lnTo>
                    <a:pt x="138" y="90"/>
                  </a:lnTo>
                  <a:lnTo>
                    <a:pt x="141" y="100"/>
                  </a:lnTo>
                  <a:lnTo>
                    <a:pt x="143" y="110"/>
                  </a:lnTo>
                  <a:lnTo>
                    <a:pt x="146" y="121"/>
                  </a:lnTo>
                  <a:lnTo>
                    <a:pt x="147" y="131"/>
                  </a:lnTo>
                  <a:lnTo>
                    <a:pt x="148" y="141"/>
                  </a:lnTo>
                  <a:lnTo>
                    <a:pt x="148" y="149"/>
                  </a:lnTo>
                  <a:lnTo>
                    <a:pt x="147" y="159"/>
                  </a:lnTo>
                  <a:lnTo>
                    <a:pt x="146" y="166"/>
                  </a:lnTo>
                  <a:lnTo>
                    <a:pt x="145" y="174"/>
                  </a:lnTo>
                  <a:lnTo>
                    <a:pt x="142" y="182"/>
                  </a:lnTo>
                  <a:lnTo>
                    <a:pt x="140" y="188"/>
                  </a:lnTo>
                  <a:lnTo>
                    <a:pt x="137" y="193"/>
                  </a:lnTo>
                  <a:lnTo>
                    <a:pt x="135" y="199"/>
                  </a:lnTo>
                  <a:lnTo>
                    <a:pt x="131" y="203"/>
                  </a:lnTo>
                  <a:lnTo>
                    <a:pt x="127" y="206"/>
                  </a:lnTo>
                  <a:lnTo>
                    <a:pt x="123" y="209"/>
                  </a:lnTo>
                  <a:lnTo>
                    <a:pt x="119" y="211"/>
                  </a:lnTo>
                  <a:lnTo>
                    <a:pt x="114" y="212"/>
                  </a:lnTo>
                  <a:lnTo>
                    <a:pt x="110" y="211"/>
                  </a:lnTo>
                  <a:lnTo>
                    <a:pt x="105" y="211"/>
                  </a:lnTo>
                  <a:lnTo>
                    <a:pt x="99" y="209"/>
                  </a:lnTo>
                  <a:lnTo>
                    <a:pt x="94" y="205"/>
                  </a:lnTo>
                  <a:lnTo>
                    <a:pt x="88" y="202"/>
                  </a:lnTo>
                  <a:lnTo>
                    <a:pt x="83" y="198"/>
                  </a:lnTo>
                  <a:lnTo>
                    <a:pt x="78" y="193"/>
                  </a:lnTo>
                  <a:lnTo>
                    <a:pt x="73" y="187"/>
                  </a:lnTo>
                  <a:lnTo>
                    <a:pt x="68" y="181"/>
                  </a:lnTo>
                  <a:lnTo>
                    <a:pt x="62" y="173"/>
                  </a:lnTo>
                  <a:lnTo>
                    <a:pt x="58" y="165"/>
                  </a:lnTo>
                  <a:lnTo>
                    <a:pt x="54" y="157"/>
                  </a:lnTo>
                  <a:lnTo>
                    <a:pt x="50" y="148"/>
                  </a:lnTo>
                  <a:lnTo>
                    <a:pt x="46" y="137"/>
                  </a:lnTo>
                  <a:lnTo>
                    <a:pt x="43" y="128"/>
                  </a:lnTo>
                  <a:lnTo>
                    <a:pt x="39" y="108"/>
                  </a:lnTo>
                  <a:lnTo>
                    <a:pt x="37" y="90"/>
                  </a:lnTo>
                  <a:lnTo>
                    <a:pt x="37" y="74"/>
                  </a:lnTo>
                  <a:lnTo>
                    <a:pt x="39" y="58"/>
                  </a:lnTo>
                  <a:lnTo>
                    <a:pt x="42" y="44"/>
                  </a:lnTo>
                  <a:lnTo>
                    <a:pt x="46" y="34"/>
                  </a:lnTo>
                  <a:lnTo>
                    <a:pt x="50" y="29"/>
                  </a:lnTo>
                  <a:lnTo>
                    <a:pt x="53" y="25"/>
                  </a:lnTo>
                  <a:lnTo>
                    <a:pt x="56" y="22"/>
                  </a:lnTo>
                  <a:lnTo>
                    <a:pt x="59" y="2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0" y="0"/>
                  </a:lnTo>
                  <a:lnTo>
                    <a:pt x="11" y="104"/>
                  </a:lnTo>
                  <a:lnTo>
                    <a:pt x="13" y="119"/>
                  </a:lnTo>
                  <a:lnTo>
                    <a:pt x="17" y="134"/>
                  </a:lnTo>
                  <a:lnTo>
                    <a:pt x="20" y="146"/>
                  </a:lnTo>
                  <a:lnTo>
                    <a:pt x="24" y="156"/>
                  </a:lnTo>
                  <a:lnTo>
                    <a:pt x="28" y="166"/>
                  </a:lnTo>
                  <a:lnTo>
                    <a:pt x="33" y="176"/>
                  </a:lnTo>
                  <a:lnTo>
                    <a:pt x="39" y="185"/>
                  </a:lnTo>
                  <a:lnTo>
                    <a:pt x="44" y="193"/>
                  </a:lnTo>
                  <a:lnTo>
                    <a:pt x="50" y="202"/>
                  </a:lnTo>
                  <a:lnTo>
                    <a:pt x="56" y="210"/>
                  </a:lnTo>
                  <a:lnTo>
                    <a:pt x="62" y="216"/>
                  </a:lnTo>
                  <a:lnTo>
                    <a:pt x="69" y="222"/>
                  </a:lnTo>
                  <a:lnTo>
                    <a:pt x="77" y="227"/>
                  </a:lnTo>
                  <a:lnTo>
                    <a:pt x="83" y="231"/>
                  </a:lnTo>
                  <a:lnTo>
                    <a:pt x="91" y="235"/>
                  </a:lnTo>
                  <a:lnTo>
                    <a:pt x="98" y="237"/>
                  </a:lnTo>
                  <a:lnTo>
                    <a:pt x="105" y="238"/>
                  </a:lnTo>
                  <a:lnTo>
                    <a:pt x="112" y="239"/>
                  </a:lnTo>
                  <a:lnTo>
                    <a:pt x="120" y="238"/>
                  </a:lnTo>
                  <a:lnTo>
                    <a:pt x="126" y="237"/>
                  </a:lnTo>
                  <a:lnTo>
                    <a:pt x="132" y="236"/>
                  </a:lnTo>
                  <a:lnTo>
                    <a:pt x="136" y="232"/>
                  </a:lnTo>
                  <a:lnTo>
                    <a:pt x="141" y="230"/>
                  </a:lnTo>
                  <a:lnTo>
                    <a:pt x="146" y="227"/>
                  </a:lnTo>
                  <a:lnTo>
                    <a:pt x="153" y="218"/>
                  </a:lnTo>
                  <a:lnTo>
                    <a:pt x="160" y="209"/>
                  </a:lnTo>
                  <a:lnTo>
                    <a:pt x="165" y="198"/>
                  </a:lnTo>
                  <a:lnTo>
                    <a:pt x="169" y="185"/>
                  </a:lnTo>
                  <a:lnTo>
                    <a:pt x="173" y="172"/>
                  </a:lnTo>
                  <a:lnTo>
                    <a:pt x="175" y="157"/>
                  </a:lnTo>
                  <a:lnTo>
                    <a:pt x="175" y="156"/>
                  </a:lnTo>
                  <a:lnTo>
                    <a:pt x="175" y="148"/>
                  </a:lnTo>
                  <a:lnTo>
                    <a:pt x="175" y="144"/>
                  </a:lnTo>
                  <a:lnTo>
                    <a:pt x="175" y="141"/>
                  </a:lnTo>
                  <a:lnTo>
                    <a:pt x="175" y="56"/>
                  </a:lnTo>
                  <a:lnTo>
                    <a:pt x="165" y="53"/>
                  </a:lnTo>
                  <a:lnTo>
                    <a:pt x="148" y="48"/>
                  </a:lnTo>
                  <a:lnTo>
                    <a:pt x="148" y="48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45528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516" name="Freeform 2828"/>
            <p:cNvSpPr>
              <a:spLocks noEditPoints="1"/>
            </p:cNvSpPr>
            <p:nvPr/>
          </p:nvSpPr>
          <p:spPr bwMode="auto">
            <a:xfrm>
              <a:off x="5903837" y="3552660"/>
              <a:ext cx="58650" cy="84067"/>
            </a:xfrm>
            <a:custGeom>
              <a:avLst/>
              <a:gdLst>
                <a:gd name="T0" fmla="*/ 94 w 148"/>
                <a:gd name="T1" fmla="*/ 188 h 212"/>
                <a:gd name="T2" fmla="*/ 86 w 148"/>
                <a:gd name="T3" fmla="*/ 187 h 212"/>
                <a:gd name="T4" fmla="*/ 76 w 148"/>
                <a:gd name="T5" fmla="*/ 183 h 212"/>
                <a:gd name="T6" fmla="*/ 66 w 148"/>
                <a:gd name="T7" fmla="*/ 176 h 212"/>
                <a:gd name="T8" fmla="*/ 52 w 148"/>
                <a:gd name="T9" fmla="*/ 160 h 212"/>
                <a:gd name="T10" fmla="*/ 36 w 148"/>
                <a:gd name="T11" fmla="*/ 131 h 212"/>
                <a:gd name="T12" fmla="*/ 26 w 148"/>
                <a:gd name="T13" fmla="*/ 94 h 212"/>
                <a:gd name="T14" fmla="*/ 25 w 148"/>
                <a:gd name="T15" fmla="*/ 60 h 212"/>
                <a:gd name="T16" fmla="*/ 28 w 148"/>
                <a:gd name="T17" fmla="*/ 39 h 212"/>
                <a:gd name="T18" fmla="*/ 34 w 148"/>
                <a:gd name="T19" fmla="*/ 28 h 212"/>
                <a:gd name="T20" fmla="*/ 39 w 148"/>
                <a:gd name="T21" fmla="*/ 21 h 212"/>
                <a:gd name="T22" fmla="*/ 47 w 148"/>
                <a:gd name="T23" fmla="*/ 15 h 212"/>
                <a:gd name="T24" fmla="*/ 53 w 148"/>
                <a:gd name="T25" fmla="*/ 13 h 212"/>
                <a:gd name="T26" fmla="*/ 60 w 148"/>
                <a:gd name="T27" fmla="*/ 13 h 212"/>
                <a:gd name="T28" fmla="*/ 68 w 148"/>
                <a:gd name="T29" fmla="*/ 15 h 212"/>
                <a:gd name="T30" fmla="*/ 81 w 148"/>
                <a:gd name="T31" fmla="*/ 24 h 212"/>
                <a:gd name="T32" fmla="*/ 97 w 148"/>
                <a:gd name="T33" fmla="*/ 43 h 212"/>
                <a:gd name="T34" fmla="*/ 113 w 148"/>
                <a:gd name="T35" fmla="*/ 71 h 212"/>
                <a:gd name="T36" fmla="*/ 122 w 148"/>
                <a:gd name="T37" fmla="*/ 107 h 212"/>
                <a:gd name="T38" fmla="*/ 123 w 148"/>
                <a:gd name="T39" fmla="*/ 141 h 212"/>
                <a:gd name="T40" fmla="*/ 119 w 148"/>
                <a:gd name="T41" fmla="*/ 161 h 212"/>
                <a:gd name="T42" fmla="*/ 115 w 148"/>
                <a:gd name="T43" fmla="*/ 172 h 212"/>
                <a:gd name="T44" fmla="*/ 109 w 148"/>
                <a:gd name="T45" fmla="*/ 181 h 212"/>
                <a:gd name="T46" fmla="*/ 102 w 148"/>
                <a:gd name="T47" fmla="*/ 186 h 212"/>
                <a:gd name="T48" fmla="*/ 142 w 148"/>
                <a:gd name="T49" fmla="*/ 81 h 212"/>
                <a:gd name="T50" fmla="*/ 131 w 148"/>
                <a:gd name="T51" fmla="*/ 54 h 212"/>
                <a:gd name="T52" fmla="*/ 117 w 148"/>
                <a:gd name="T53" fmla="*/ 30 h 212"/>
                <a:gd name="T54" fmla="*/ 22 w 148"/>
                <a:gd name="T55" fmla="*/ 5 h 212"/>
                <a:gd name="T56" fmla="*/ 14 w 148"/>
                <a:gd name="T57" fmla="*/ 15 h 212"/>
                <a:gd name="T58" fmla="*/ 6 w 148"/>
                <a:gd name="T59" fmla="*/ 34 h 212"/>
                <a:gd name="T60" fmla="*/ 0 w 148"/>
                <a:gd name="T61" fmla="*/ 65 h 212"/>
                <a:gd name="T62" fmla="*/ 2 w 148"/>
                <a:gd name="T63" fmla="*/ 100 h 212"/>
                <a:gd name="T64" fmla="*/ 10 w 148"/>
                <a:gd name="T65" fmla="*/ 129 h 212"/>
                <a:gd name="T66" fmla="*/ 17 w 148"/>
                <a:gd name="T67" fmla="*/ 147 h 212"/>
                <a:gd name="T68" fmla="*/ 26 w 148"/>
                <a:gd name="T69" fmla="*/ 164 h 212"/>
                <a:gd name="T70" fmla="*/ 37 w 148"/>
                <a:gd name="T71" fmla="*/ 179 h 212"/>
                <a:gd name="T72" fmla="*/ 48 w 148"/>
                <a:gd name="T73" fmla="*/ 191 h 212"/>
                <a:gd name="T74" fmla="*/ 60 w 148"/>
                <a:gd name="T75" fmla="*/ 201 h 212"/>
                <a:gd name="T76" fmla="*/ 73 w 148"/>
                <a:gd name="T77" fmla="*/ 209 h 212"/>
                <a:gd name="T78" fmla="*/ 86 w 148"/>
                <a:gd name="T79" fmla="*/ 212 h 212"/>
                <a:gd name="T80" fmla="*/ 98 w 148"/>
                <a:gd name="T81" fmla="*/ 212 h 212"/>
                <a:gd name="T82" fmla="*/ 111 w 148"/>
                <a:gd name="T83" fmla="*/ 208 h 212"/>
                <a:gd name="T84" fmla="*/ 123 w 148"/>
                <a:gd name="T85" fmla="*/ 200 h 212"/>
                <a:gd name="T86" fmla="*/ 133 w 148"/>
                <a:gd name="T87" fmla="*/ 188 h 212"/>
                <a:gd name="T88" fmla="*/ 141 w 148"/>
                <a:gd name="T89" fmla="*/ 174 h 212"/>
                <a:gd name="T90" fmla="*/ 146 w 148"/>
                <a:gd name="T91" fmla="*/ 157 h 212"/>
                <a:gd name="T92" fmla="*/ 148 w 148"/>
                <a:gd name="T93" fmla="*/ 136 h 212"/>
                <a:gd name="T94" fmla="*/ 147 w 148"/>
                <a:gd name="T95" fmla="*/ 116 h 212"/>
                <a:gd name="T96" fmla="*/ 144 w 148"/>
                <a:gd name="T97" fmla="*/ 9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" h="212">
                  <a:moveTo>
                    <a:pt x="98" y="187"/>
                  </a:moveTo>
                  <a:lnTo>
                    <a:pt x="94" y="188"/>
                  </a:lnTo>
                  <a:lnTo>
                    <a:pt x="90" y="187"/>
                  </a:lnTo>
                  <a:lnTo>
                    <a:pt x="86" y="187"/>
                  </a:lnTo>
                  <a:lnTo>
                    <a:pt x="80" y="185"/>
                  </a:lnTo>
                  <a:lnTo>
                    <a:pt x="76" y="183"/>
                  </a:lnTo>
                  <a:lnTo>
                    <a:pt x="71" y="179"/>
                  </a:lnTo>
                  <a:lnTo>
                    <a:pt x="66" y="176"/>
                  </a:lnTo>
                  <a:lnTo>
                    <a:pt x="62" y="171"/>
                  </a:lnTo>
                  <a:lnTo>
                    <a:pt x="52" y="160"/>
                  </a:lnTo>
                  <a:lnTo>
                    <a:pt x="43" y="147"/>
                  </a:lnTo>
                  <a:lnTo>
                    <a:pt x="36" y="131"/>
                  </a:lnTo>
                  <a:lnTo>
                    <a:pt x="30" y="113"/>
                  </a:lnTo>
                  <a:lnTo>
                    <a:pt x="26" y="94"/>
                  </a:lnTo>
                  <a:lnTo>
                    <a:pt x="24" y="76"/>
                  </a:lnTo>
                  <a:lnTo>
                    <a:pt x="25" y="60"/>
                  </a:lnTo>
                  <a:lnTo>
                    <a:pt x="27" y="46"/>
                  </a:lnTo>
                  <a:lnTo>
                    <a:pt x="28" y="39"/>
                  </a:lnTo>
                  <a:lnTo>
                    <a:pt x="30" y="34"/>
                  </a:lnTo>
                  <a:lnTo>
                    <a:pt x="34" y="28"/>
                  </a:lnTo>
                  <a:lnTo>
                    <a:pt x="36" y="24"/>
                  </a:lnTo>
                  <a:lnTo>
                    <a:pt x="39" y="21"/>
                  </a:lnTo>
                  <a:lnTo>
                    <a:pt x="42" y="17"/>
                  </a:lnTo>
                  <a:lnTo>
                    <a:pt x="47" y="15"/>
                  </a:lnTo>
                  <a:lnTo>
                    <a:pt x="50" y="13"/>
                  </a:lnTo>
                  <a:lnTo>
                    <a:pt x="53" y="13"/>
                  </a:lnTo>
                  <a:lnTo>
                    <a:pt x="56" y="13"/>
                  </a:lnTo>
                  <a:lnTo>
                    <a:pt x="60" y="13"/>
                  </a:lnTo>
                  <a:lnTo>
                    <a:pt x="64" y="14"/>
                  </a:lnTo>
                  <a:lnTo>
                    <a:pt x="68" y="15"/>
                  </a:lnTo>
                  <a:lnTo>
                    <a:pt x="73" y="17"/>
                  </a:lnTo>
                  <a:lnTo>
                    <a:pt x="81" y="24"/>
                  </a:lnTo>
                  <a:lnTo>
                    <a:pt x="90" y="33"/>
                  </a:lnTo>
                  <a:lnTo>
                    <a:pt x="97" y="43"/>
                  </a:lnTo>
                  <a:lnTo>
                    <a:pt x="106" y="56"/>
                  </a:lnTo>
                  <a:lnTo>
                    <a:pt x="113" y="71"/>
                  </a:lnTo>
                  <a:lnTo>
                    <a:pt x="118" y="88"/>
                  </a:lnTo>
                  <a:lnTo>
                    <a:pt x="122" y="107"/>
                  </a:lnTo>
                  <a:lnTo>
                    <a:pt x="123" y="124"/>
                  </a:lnTo>
                  <a:lnTo>
                    <a:pt x="123" y="141"/>
                  </a:lnTo>
                  <a:lnTo>
                    <a:pt x="121" y="155"/>
                  </a:lnTo>
                  <a:lnTo>
                    <a:pt x="119" y="161"/>
                  </a:lnTo>
                  <a:lnTo>
                    <a:pt x="117" y="167"/>
                  </a:lnTo>
                  <a:lnTo>
                    <a:pt x="115" y="172"/>
                  </a:lnTo>
                  <a:lnTo>
                    <a:pt x="111" y="176"/>
                  </a:lnTo>
                  <a:lnTo>
                    <a:pt x="109" y="181"/>
                  </a:lnTo>
                  <a:lnTo>
                    <a:pt x="105" y="183"/>
                  </a:lnTo>
                  <a:lnTo>
                    <a:pt x="102" y="186"/>
                  </a:lnTo>
                  <a:lnTo>
                    <a:pt x="98" y="187"/>
                  </a:lnTo>
                  <a:close/>
                  <a:moveTo>
                    <a:pt x="142" y="81"/>
                  </a:moveTo>
                  <a:lnTo>
                    <a:pt x="136" y="67"/>
                  </a:lnTo>
                  <a:lnTo>
                    <a:pt x="131" y="54"/>
                  </a:lnTo>
                  <a:lnTo>
                    <a:pt x="124" y="41"/>
                  </a:lnTo>
                  <a:lnTo>
                    <a:pt x="117" y="30"/>
                  </a:lnTo>
                  <a:lnTo>
                    <a:pt x="26" y="0"/>
                  </a:lnTo>
                  <a:lnTo>
                    <a:pt x="22" y="5"/>
                  </a:lnTo>
                  <a:lnTo>
                    <a:pt x="17" y="10"/>
                  </a:lnTo>
                  <a:lnTo>
                    <a:pt x="14" y="15"/>
                  </a:lnTo>
                  <a:lnTo>
                    <a:pt x="11" y="21"/>
                  </a:lnTo>
                  <a:lnTo>
                    <a:pt x="6" y="34"/>
                  </a:lnTo>
                  <a:lnTo>
                    <a:pt x="1" y="49"/>
                  </a:lnTo>
                  <a:lnTo>
                    <a:pt x="0" y="65"/>
                  </a:lnTo>
                  <a:lnTo>
                    <a:pt x="0" y="82"/>
                  </a:lnTo>
                  <a:lnTo>
                    <a:pt x="2" y="100"/>
                  </a:lnTo>
                  <a:lnTo>
                    <a:pt x="7" y="119"/>
                  </a:lnTo>
                  <a:lnTo>
                    <a:pt x="10" y="129"/>
                  </a:lnTo>
                  <a:lnTo>
                    <a:pt x="13" y="138"/>
                  </a:lnTo>
                  <a:lnTo>
                    <a:pt x="17" y="147"/>
                  </a:lnTo>
                  <a:lnTo>
                    <a:pt x="22" y="156"/>
                  </a:lnTo>
                  <a:lnTo>
                    <a:pt x="26" y="164"/>
                  </a:lnTo>
                  <a:lnTo>
                    <a:pt x="32" y="172"/>
                  </a:lnTo>
                  <a:lnTo>
                    <a:pt x="37" y="179"/>
                  </a:lnTo>
                  <a:lnTo>
                    <a:pt x="42" y="186"/>
                  </a:lnTo>
                  <a:lnTo>
                    <a:pt x="48" y="191"/>
                  </a:lnTo>
                  <a:lnTo>
                    <a:pt x="54" y="197"/>
                  </a:lnTo>
                  <a:lnTo>
                    <a:pt x="60" y="201"/>
                  </a:lnTo>
                  <a:lnTo>
                    <a:pt x="66" y="205"/>
                  </a:lnTo>
                  <a:lnTo>
                    <a:pt x="73" y="209"/>
                  </a:lnTo>
                  <a:lnTo>
                    <a:pt x="79" y="211"/>
                  </a:lnTo>
                  <a:lnTo>
                    <a:pt x="86" y="212"/>
                  </a:lnTo>
                  <a:lnTo>
                    <a:pt x="92" y="212"/>
                  </a:lnTo>
                  <a:lnTo>
                    <a:pt x="98" y="212"/>
                  </a:lnTo>
                  <a:lnTo>
                    <a:pt x="105" y="211"/>
                  </a:lnTo>
                  <a:lnTo>
                    <a:pt x="111" y="208"/>
                  </a:lnTo>
                  <a:lnTo>
                    <a:pt x="118" y="204"/>
                  </a:lnTo>
                  <a:lnTo>
                    <a:pt x="123" y="200"/>
                  </a:lnTo>
                  <a:lnTo>
                    <a:pt x="129" y="195"/>
                  </a:lnTo>
                  <a:lnTo>
                    <a:pt x="133" y="188"/>
                  </a:lnTo>
                  <a:lnTo>
                    <a:pt x="137" y="182"/>
                  </a:lnTo>
                  <a:lnTo>
                    <a:pt x="141" y="174"/>
                  </a:lnTo>
                  <a:lnTo>
                    <a:pt x="144" y="165"/>
                  </a:lnTo>
                  <a:lnTo>
                    <a:pt x="146" y="157"/>
                  </a:lnTo>
                  <a:lnTo>
                    <a:pt x="147" y="147"/>
                  </a:lnTo>
                  <a:lnTo>
                    <a:pt x="148" y="136"/>
                  </a:lnTo>
                  <a:lnTo>
                    <a:pt x="148" y="127"/>
                  </a:lnTo>
                  <a:lnTo>
                    <a:pt x="147" y="116"/>
                  </a:lnTo>
                  <a:lnTo>
                    <a:pt x="146" y="105"/>
                  </a:lnTo>
                  <a:lnTo>
                    <a:pt x="144" y="93"/>
                  </a:lnTo>
                  <a:lnTo>
                    <a:pt x="142" y="81"/>
                  </a:lnTo>
                  <a:close/>
                </a:path>
              </a:pathLst>
            </a:custGeom>
            <a:solidFill>
              <a:srgbClr val="39417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517" name="组合 6075"/>
          <p:cNvGrpSpPr>
            <a:grpSpLocks/>
          </p:cNvGrpSpPr>
          <p:nvPr/>
        </p:nvGrpSpPr>
        <p:grpSpPr bwMode="auto">
          <a:xfrm>
            <a:off x="1115346" y="3639837"/>
            <a:ext cx="254235" cy="285752"/>
            <a:chOff x="4590002" y="66675"/>
            <a:chExt cx="520789" cy="541342"/>
          </a:xfrm>
        </p:grpSpPr>
        <p:sp>
          <p:nvSpPr>
            <p:cNvPr id="518" name="Freeform 995"/>
            <p:cNvSpPr>
              <a:spLocks/>
            </p:cNvSpPr>
            <p:nvPr/>
          </p:nvSpPr>
          <p:spPr bwMode="auto">
            <a:xfrm>
              <a:off x="4600046" y="140977"/>
              <a:ext cx="494964" cy="467040"/>
            </a:xfrm>
            <a:custGeom>
              <a:avLst/>
              <a:gdLst>
                <a:gd name="T0" fmla="*/ 560 w 1247"/>
                <a:gd name="T1" fmla="*/ 3 h 1180"/>
                <a:gd name="T2" fmla="*/ 468 w 1247"/>
                <a:gd name="T3" fmla="*/ 19 h 1180"/>
                <a:gd name="T4" fmla="*/ 381 w 1247"/>
                <a:gd name="T5" fmla="*/ 47 h 1180"/>
                <a:gd name="T6" fmla="*/ 300 w 1247"/>
                <a:gd name="T7" fmla="*/ 86 h 1180"/>
                <a:gd name="T8" fmla="*/ 227 w 1247"/>
                <a:gd name="T9" fmla="*/ 135 h 1180"/>
                <a:gd name="T10" fmla="*/ 162 w 1247"/>
                <a:gd name="T11" fmla="*/ 194 h 1180"/>
                <a:gd name="T12" fmla="*/ 107 w 1247"/>
                <a:gd name="T13" fmla="*/ 261 h 1180"/>
                <a:gd name="T14" fmla="*/ 62 w 1247"/>
                <a:gd name="T15" fmla="*/ 334 h 1180"/>
                <a:gd name="T16" fmla="*/ 28 w 1247"/>
                <a:gd name="T17" fmla="*/ 415 h 1180"/>
                <a:gd name="T18" fmla="*/ 8 w 1247"/>
                <a:gd name="T19" fmla="*/ 500 h 1180"/>
                <a:gd name="T20" fmla="*/ 0 w 1247"/>
                <a:gd name="T21" fmla="*/ 590 h 1180"/>
                <a:gd name="T22" fmla="*/ 8 w 1247"/>
                <a:gd name="T23" fmla="*/ 680 h 1180"/>
                <a:gd name="T24" fmla="*/ 28 w 1247"/>
                <a:gd name="T25" fmla="*/ 765 h 1180"/>
                <a:gd name="T26" fmla="*/ 62 w 1247"/>
                <a:gd name="T27" fmla="*/ 846 h 1180"/>
                <a:gd name="T28" fmla="*/ 107 w 1247"/>
                <a:gd name="T29" fmla="*/ 919 h 1180"/>
                <a:gd name="T30" fmla="*/ 162 w 1247"/>
                <a:gd name="T31" fmla="*/ 986 h 1180"/>
                <a:gd name="T32" fmla="*/ 227 w 1247"/>
                <a:gd name="T33" fmla="*/ 1045 h 1180"/>
                <a:gd name="T34" fmla="*/ 300 w 1247"/>
                <a:gd name="T35" fmla="*/ 1094 h 1180"/>
                <a:gd name="T36" fmla="*/ 381 w 1247"/>
                <a:gd name="T37" fmla="*/ 1133 h 1180"/>
                <a:gd name="T38" fmla="*/ 468 w 1247"/>
                <a:gd name="T39" fmla="*/ 1161 h 1180"/>
                <a:gd name="T40" fmla="*/ 560 w 1247"/>
                <a:gd name="T41" fmla="*/ 1176 h 1180"/>
                <a:gd name="T42" fmla="*/ 656 w 1247"/>
                <a:gd name="T43" fmla="*/ 1179 h 1180"/>
                <a:gd name="T44" fmla="*/ 749 w 1247"/>
                <a:gd name="T45" fmla="*/ 1168 h 1180"/>
                <a:gd name="T46" fmla="*/ 838 w 1247"/>
                <a:gd name="T47" fmla="*/ 1144 h 1180"/>
                <a:gd name="T48" fmla="*/ 921 w 1247"/>
                <a:gd name="T49" fmla="*/ 1108 h 1180"/>
                <a:gd name="T50" fmla="*/ 997 w 1247"/>
                <a:gd name="T51" fmla="*/ 1062 h 1180"/>
                <a:gd name="T52" fmla="*/ 1065 w 1247"/>
                <a:gd name="T53" fmla="*/ 1007 h 1180"/>
                <a:gd name="T54" fmla="*/ 1123 w 1247"/>
                <a:gd name="T55" fmla="*/ 943 h 1180"/>
                <a:gd name="T56" fmla="*/ 1172 w 1247"/>
                <a:gd name="T57" fmla="*/ 871 h 1180"/>
                <a:gd name="T58" fmla="*/ 1209 w 1247"/>
                <a:gd name="T59" fmla="*/ 793 h 1180"/>
                <a:gd name="T60" fmla="*/ 1234 w 1247"/>
                <a:gd name="T61" fmla="*/ 709 h 1180"/>
                <a:gd name="T62" fmla="*/ 1246 w 1247"/>
                <a:gd name="T63" fmla="*/ 620 h 1180"/>
                <a:gd name="T64" fmla="*/ 1244 w 1247"/>
                <a:gd name="T65" fmla="*/ 529 h 1180"/>
                <a:gd name="T66" fmla="*/ 1228 w 1247"/>
                <a:gd name="T67" fmla="*/ 443 h 1180"/>
                <a:gd name="T68" fmla="*/ 1199 w 1247"/>
                <a:gd name="T69" fmla="*/ 361 h 1180"/>
                <a:gd name="T70" fmla="*/ 1158 w 1247"/>
                <a:gd name="T71" fmla="*/ 284 h 1180"/>
                <a:gd name="T72" fmla="*/ 1105 w 1247"/>
                <a:gd name="T73" fmla="*/ 215 h 1180"/>
                <a:gd name="T74" fmla="*/ 1043 w 1247"/>
                <a:gd name="T75" fmla="*/ 154 h 1180"/>
                <a:gd name="T76" fmla="*/ 973 w 1247"/>
                <a:gd name="T77" fmla="*/ 101 h 1180"/>
                <a:gd name="T78" fmla="*/ 894 w 1247"/>
                <a:gd name="T79" fmla="*/ 59 h 1180"/>
                <a:gd name="T80" fmla="*/ 809 w 1247"/>
                <a:gd name="T81" fmla="*/ 26 h 1180"/>
                <a:gd name="T82" fmla="*/ 719 w 1247"/>
                <a:gd name="T83" fmla="*/ 7 h 1180"/>
                <a:gd name="T84" fmla="*/ 624 w 1247"/>
                <a:gd name="T85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47" h="1180">
                  <a:moveTo>
                    <a:pt x="624" y="0"/>
                  </a:moveTo>
                  <a:lnTo>
                    <a:pt x="592" y="1"/>
                  </a:lnTo>
                  <a:lnTo>
                    <a:pt x="560" y="3"/>
                  </a:lnTo>
                  <a:lnTo>
                    <a:pt x="529" y="7"/>
                  </a:lnTo>
                  <a:lnTo>
                    <a:pt x="498" y="12"/>
                  </a:lnTo>
                  <a:lnTo>
                    <a:pt x="468" y="19"/>
                  </a:lnTo>
                  <a:lnTo>
                    <a:pt x="438" y="26"/>
                  </a:lnTo>
                  <a:lnTo>
                    <a:pt x="409" y="36"/>
                  </a:lnTo>
                  <a:lnTo>
                    <a:pt x="381" y="47"/>
                  </a:lnTo>
                  <a:lnTo>
                    <a:pt x="353" y="59"/>
                  </a:lnTo>
                  <a:lnTo>
                    <a:pt x="326" y="72"/>
                  </a:lnTo>
                  <a:lnTo>
                    <a:pt x="300" y="86"/>
                  </a:lnTo>
                  <a:lnTo>
                    <a:pt x="275" y="101"/>
                  </a:lnTo>
                  <a:lnTo>
                    <a:pt x="251" y="117"/>
                  </a:lnTo>
                  <a:lnTo>
                    <a:pt x="227" y="135"/>
                  </a:lnTo>
                  <a:lnTo>
                    <a:pt x="204" y="154"/>
                  </a:lnTo>
                  <a:lnTo>
                    <a:pt x="183" y="173"/>
                  </a:lnTo>
                  <a:lnTo>
                    <a:pt x="162" y="194"/>
                  </a:lnTo>
                  <a:lnTo>
                    <a:pt x="143" y="215"/>
                  </a:lnTo>
                  <a:lnTo>
                    <a:pt x="124" y="237"/>
                  </a:lnTo>
                  <a:lnTo>
                    <a:pt x="107" y="261"/>
                  </a:lnTo>
                  <a:lnTo>
                    <a:pt x="91" y="284"/>
                  </a:lnTo>
                  <a:lnTo>
                    <a:pt x="76" y="309"/>
                  </a:lnTo>
                  <a:lnTo>
                    <a:pt x="62" y="334"/>
                  </a:lnTo>
                  <a:lnTo>
                    <a:pt x="50" y="361"/>
                  </a:lnTo>
                  <a:lnTo>
                    <a:pt x="38" y="387"/>
                  </a:lnTo>
                  <a:lnTo>
                    <a:pt x="28" y="415"/>
                  </a:lnTo>
                  <a:lnTo>
                    <a:pt x="19" y="443"/>
                  </a:lnTo>
                  <a:lnTo>
                    <a:pt x="13" y="471"/>
                  </a:lnTo>
                  <a:lnTo>
                    <a:pt x="8" y="500"/>
                  </a:lnTo>
                  <a:lnTo>
                    <a:pt x="3" y="529"/>
                  </a:lnTo>
                  <a:lnTo>
                    <a:pt x="1" y="560"/>
                  </a:lnTo>
                  <a:lnTo>
                    <a:pt x="0" y="590"/>
                  </a:lnTo>
                  <a:lnTo>
                    <a:pt x="1" y="620"/>
                  </a:lnTo>
                  <a:lnTo>
                    <a:pt x="3" y="650"/>
                  </a:lnTo>
                  <a:lnTo>
                    <a:pt x="8" y="680"/>
                  </a:lnTo>
                  <a:lnTo>
                    <a:pt x="13" y="709"/>
                  </a:lnTo>
                  <a:lnTo>
                    <a:pt x="19" y="738"/>
                  </a:lnTo>
                  <a:lnTo>
                    <a:pt x="28" y="765"/>
                  </a:lnTo>
                  <a:lnTo>
                    <a:pt x="38" y="793"/>
                  </a:lnTo>
                  <a:lnTo>
                    <a:pt x="50" y="820"/>
                  </a:lnTo>
                  <a:lnTo>
                    <a:pt x="62" y="846"/>
                  </a:lnTo>
                  <a:lnTo>
                    <a:pt x="76" y="871"/>
                  </a:lnTo>
                  <a:lnTo>
                    <a:pt x="91" y="896"/>
                  </a:lnTo>
                  <a:lnTo>
                    <a:pt x="107" y="919"/>
                  </a:lnTo>
                  <a:lnTo>
                    <a:pt x="124" y="943"/>
                  </a:lnTo>
                  <a:lnTo>
                    <a:pt x="143" y="965"/>
                  </a:lnTo>
                  <a:lnTo>
                    <a:pt x="162" y="986"/>
                  </a:lnTo>
                  <a:lnTo>
                    <a:pt x="183" y="1007"/>
                  </a:lnTo>
                  <a:lnTo>
                    <a:pt x="204" y="1026"/>
                  </a:lnTo>
                  <a:lnTo>
                    <a:pt x="227" y="1045"/>
                  </a:lnTo>
                  <a:lnTo>
                    <a:pt x="251" y="1062"/>
                  </a:lnTo>
                  <a:lnTo>
                    <a:pt x="275" y="1079"/>
                  </a:lnTo>
                  <a:lnTo>
                    <a:pt x="300" y="1094"/>
                  </a:lnTo>
                  <a:lnTo>
                    <a:pt x="326" y="1108"/>
                  </a:lnTo>
                  <a:lnTo>
                    <a:pt x="353" y="1121"/>
                  </a:lnTo>
                  <a:lnTo>
                    <a:pt x="381" y="1133"/>
                  </a:lnTo>
                  <a:lnTo>
                    <a:pt x="409" y="1144"/>
                  </a:lnTo>
                  <a:lnTo>
                    <a:pt x="438" y="1153"/>
                  </a:lnTo>
                  <a:lnTo>
                    <a:pt x="468" y="1161"/>
                  </a:lnTo>
                  <a:lnTo>
                    <a:pt x="498" y="1168"/>
                  </a:lnTo>
                  <a:lnTo>
                    <a:pt x="529" y="1172"/>
                  </a:lnTo>
                  <a:lnTo>
                    <a:pt x="560" y="1176"/>
                  </a:lnTo>
                  <a:lnTo>
                    <a:pt x="592" y="1179"/>
                  </a:lnTo>
                  <a:lnTo>
                    <a:pt x="624" y="1180"/>
                  </a:lnTo>
                  <a:lnTo>
                    <a:pt x="656" y="1179"/>
                  </a:lnTo>
                  <a:lnTo>
                    <a:pt x="688" y="1176"/>
                  </a:lnTo>
                  <a:lnTo>
                    <a:pt x="719" y="1172"/>
                  </a:lnTo>
                  <a:lnTo>
                    <a:pt x="749" y="1168"/>
                  </a:lnTo>
                  <a:lnTo>
                    <a:pt x="780" y="1161"/>
                  </a:lnTo>
                  <a:lnTo>
                    <a:pt x="809" y="1153"/>
                  </a:lnTo>
                  <a:lnTo>
                    <a:pt x="838" y="1144"/>
                  </a:lnTo>
                  <a:lnTo>
                    <a:pt x="866" y="1133"/>
                  </a:lnTo>
                  <a:lnTo>
                    <a:pt x="894" y="1121"/>
                  </a:lnTo>
                  <a:lnTo>
                    <a:pt x="921" y="1108"/>
                  </a:lnTo>
                  <a:lnTo>
                    <a:pt x="947" y="1094"/>
                  </a:lnTo>
                  <a:lnTo>
                    <a:pt x="973" y="1079"/>
                  </a:lnTo>
                  <a:lnTo>
                    <a:pt x="997" y="1062"/>
                  </a:lnTo>
                  <a:lnTo>
                    <a:pt x="1021" y="1045"/>
                  </a:lnTo>
                  <a:lnTo>
                    <a:pt x="1043" y="1026"/>
                  </a:lnTo>
                  <a:lnTo>
                    <a:pt x="1065" y="1007"/>
                  </a:lnTo>
                  <a:lnTo>
                    <a:pt x="1085" y="986"/>
                  </a:lnTo>
                  <a:lnTo>
                    <a:pt x="1105" y="965"/>
                  </a:lnTo>
                  <a:lnTo>
                    <a:pt x="1123" y="943"/>
                  </a:lnTo>
                  <a:lnTo>
                    <a:pt x="1140" y="919"/>
                  </a:lnTo>
                  <a:lnTo>
                    <a:pt x="1158" y="896"/>
                  </a:lnTo>
                  <a:lnTo>
                    <a:pt x="1172" y="871"/>
                  </a:lnTo>
                  <a:lnTo>
                    <a:pt x="1186" y="846"/>
                  </a:lnTo>
                  <a:lnTo>
                    <a:pt x="1199" y="820"/>
                  </a:lnTo>
                  <a:lnTo>
                    <a:pt x="1209" y="793"/>
                  </a:lnTo>
                  <a:lnTo>
                    <a:pt x="1219" y="765"/>
                  </a:lnTo>
                  <a:lnTo>
                    <a:pt x="1228" y="738"/>
                  </a:lnTo>
                  <a:lnTo>
                    <a:pt x="1234" y="709"/>
                  </a:lnTo>
                  <a:lnTo>
                    <a:pt x="1240" y="680"/>
                  </a:lnTo>
                  <a:lnTo>
                    <a:pt x="1244" y="650"/>
                  </a:lnTo>
                  <a:lnTo>
                    <a:pt x="1246" y="620"/>
                  </a:lnTo>
                  <a:lnTo>
                    <a:pt x="1247" y="590"/>
                  </a:lnTo>
                  <a:lnTo>
                    <a:pt x="1246" y="560"/>
                  </a:lnTo>
                  <a:lnTo>
                    <a:pt x="1244" y="529"/>
                  </a:lnTo>
                  <a:lnTo>
                    <a:pt x="1240" y="500"/>
                  </a:lnTo>
                  <a:lnTo>
                    <a:pt x="1234" y="471"/>
                  </a:lnTo>
                  <a:lnTo>
                    <a:pt x="1228" y="443"/>
                  </a:lnTo>
                  <a:lnTo>
                    <a:pt x="1219" y="415"/>
                  </a:lnTo>
                  <a:lnTo>
                    <a:pt x="1209" y="387"/>
                  </a:lnTo>
                  <a:lnTo>
                    <a:pt x="1199" y="361"/>
                  </a:lnTo>
                  <a:lnTo>
                    <a:pt x="1186" y="334"/>
                  </a:lnTo>
                  <a:lnTo>
                    <a:pt x="1172" y="309"/>
                  </a:lnTo>
                  <a:lnTo>
                    <a:pt x="1158" y="284"/>
                  </a:lnTo>
                  <a:lnTo>
                    <a:pt x="1140" y="261"/>
                  </a:lnTo>
                  <a:lnTo>
                    <a:pt x="1123" y="237"/>
                  </a:lnTo>
                  <a:lnTo>
                    <a:pt x="1105" y="215"/>
                  </a:lnTo>
                  <a:lnTo>
                    <a:pt x="1085" y="194"/>
                  </a:lnTo>
                  <a:lnTo>
                    <a:pt x="1065" y="173"/>
                  </a:lnTo>
                  <a:lnTo>
                    <a:pt x="1043" y="154"/>
                  </a:lnTo>
                  <a:lnTo>
                    <a:pt x="1021" y="135"/>
                  </a:lnTo>
                  <a:lnTo>
                    <a:pt x="997" y="117"/>
                  </a:lnTo>
                  <a:lnTo>
                    <a:pt x="973" y="101"/>
                  </a:lnTo>
                  <a:lnTo>
                    <a:pt x="947" y="86"/>
                  </a:lnTo>
                  <a:lnTo>
                    <a:pt x="921" y="72"/>
                  </a:lnTo>
                  <a:lnTo>
                    <a:pt x="894" y="59"/>
                  </a:lnTo>
                  <a:lnTo>
                    <a:pt x="866" y="47"/>
                  </a:lnTo>
                  <a:lnTo>
                    <a:pt x="838" y="36"/>
                  </a:lnTo>
                  <a:lnTo>
                    <a:pt x="809" y="26"/>
                  </a:lnTo>
                  <a:lnTo>
                    <a:pt x="780" y="19"/>
                  </a:lnTo>
                  <a:lnTo>
                    <a:pt x="749" y="12"/>
                  </a:lnTo>
                  <a:lnTo>
                    <a:pt x="719" y="7"/>
                  </a:lnTo>
                  <a:lnTo>
                    <a:pt x="688" y="3"/>
                  </a:lnTo>
                  <a:lnTo>
                    <a:pt x="656" y="1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6B83B2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519" name="Freeform 996"/>
            <p:cNvSpPr>
              <a:spLocks/>
            </p:cNvSpPr>
            <p:nvPr/>
          </p:nvSpPr>
          <p:spPr bwMode="auto">
            <a:xfrm>
              <a:off x="4634478" y="301521"/>
              <a:ext cx="426099" cy="283939"/>
            </a:xfrm>
            <a:custGeom>
              <a:avLst/>
              <a:gdLst>
                <a:gd name="T0" fmla="*/ 1071 w 1071"/>
                <a:gd name="T1" fmla="*/ 236 h 715"/>
                <a:gd name="T2" fmla="*/ 1065 w 1071"/>
                <a:gd name="T3" fmla="*/ 288 h 715"/>
                <a:gd name="T4" fmla="*/ 1055 w 1071"/>
                <a:gd name="T5" fmla="*/ 336 h 715"/>
                <a:gd name="T6" fmla="*/ 1038 w 1071"/>
                <a:gd name="T7" fmla="*/ 384 h 715"/>
                <a:gd name="T8" fmla="*/ 1018 w 1071"/>
                <a:gd name="T9" fmla="*/ 429 h 715"/>
                <a:gd name="T10" fmla="*/ 993 w 1071"/>
                <a:gd name="T11" fmla="*/ 472 h 715"/>
                <a:gd name="T12" fmla="*/ 964 w 1071"/>
                <a:gd name="T13" fmla="*/ 513 h 715"/>
                <a:gd name="T14" fmla="*/ 932 w 1071"/>
                <a:gd name="T15" fmla="*/ 550 h 715"/>
                <a:gd name="T16" fmla="*/ 895 w 1071"/>
                <a:gd name="T17" fmla="*/ 585 h 715"/>
                <a:gd name="T18" fmla="*/ 856 w 1071"/>
                <a:gd name="T19" fmla="*/ 616 h 715"/>
                <a:gd name="T20" fmla="*/ 813 w 1071"/>
                <a:gd name="T21" fmla="*/ 643 h 715"/>
                <a:gd name="T22" fmla="*/ 767 w 1071"/>
                <a:gd name="T23" fmla="*/ 666 h 715"/>
                <a:gd name="T24" fmla="*/ 719 w 1071"/>
                <a:gd name="T25" fmla="*/ 685 h 715"/>
                <a:gd name="T26" fmla="*/ 669 w 1071"/>
                <a:gd name="T27" fmla="*/ 700 h 715"/>
                <a:gd name="T28" fmla="*/ 616 w 1071"/>
                <a:gd name="T29" fmla="*/ 710 h 715"/>
                <a:gd name="T30" fmla="*/ 562 w 1071"/>
                <a:gd name="T31" fmla="*/ 715 h 715"/>
                <a:gd name="T32" fmla="*/ 507 w 1071"/>
                <a:gd name="T33" fmla="*/ 715 h 715"/>
                <a:gd name="T34" fmla="*/ 453 w 1071"/>
                <a:gd name="T35" fmla="*/ 710 h 715"/>
                <a:gd name="T36" fmla="*/ 401 w 1071"/>
                <a:gd name="T37" fmla="*/ 700 h 715"/>
                <a:gd name="T38" fmla="*/ 351 w 1071"/>
                <a:gd name="T39" fmla="*/ 685 h 715"/>
                <a:gd name="T40" fmla="*/ 302 w 1071"/>
                <a:gd name="T41" fmla="*/ 666 h 715"/>
                <a:gd name="T42" fmla="*/ 257 w 1071"/>
                <a:gd name="T43" fmla="*/ 643 h 715"/>
                <a:gd name="T44" fmla="*/ 215 w 1071"/>
                <a:gd name="T45" fmla="*/ 616 h 715"/>
                <a:gd name="T46" fmla="*/ 175 w 1071"/>
                <a:gd name="T47" fmla="*/ 585 h 715"/>
                <a:gd name="T48" fmla="*/ 138 w 1071"/>
                <a:gd name="T49" fmla="*/ 550 h 715"/>
                <a:gd name="T50" fmla="*/ 105 w 1071"/>
                <a:gd name="T51" fmla="*/ 513 h 715"/>
                <a:gd name="T52" fmla="*/ 76 w 1071"/>
                <a:gd name="T53" fmla="*/ 472 h 715"/>
                <a:gd name="T54" fmla="*/ 51 w 1071"/>
                <a:gd name="T55" fmla="*/ 429 h 715"/>
                <a:gd name="T56" fmla="*/ 32 w 1071"/>
                <a:gd name="T57" fmla="*/ 384 h 715"/>
                <a:gd name="T58" fmla="*/ 16 w 1071"/>
                <a:gd name="T59" fmla="*/ 336 h 715"/>
                <a:gd name="T60" fmla="*/ 5 w 1071"/>
                <a:gd name="T61" fmla="*/ 288 h 715"/>
                <a:gd name="T62" fmla="*/ 0 w 1071"/>
                <a:gd name="T63" fmla="*/ 236 h 715"/>
                <a:gd name="T64" fmla="*/ 3 w 1071"/>
                <a:gd name="T65" fmla="*/ 185 h 715"/>
                <a:gd name="T66" fmla="*/ 26 w 1071"/>
                <a:gd name="T67" fmla="*/ 138 h 715"/>
                <a:gd name="T68" fmla="*/ 70 w 1071"/>
                <a:gd name="T69" fmla="*/ 100 h 715"/>
                <a:gd name="T70" fmla="*/ 130 w 1071"/>
                <a:gd name="T71" fmla="*/ 67 h 715"/>
                <a:gd name="T72" fmla="*/ 206 w 1071"/>
                <a:gd name="T73" fmla="*/ 41 h 715"/>
                <a:gd name="T74" fmla="*/ 292 w 1071"/>
                <a:gd name="T75" fmla="*/ 21 h 715"/>
                <a:gd name="T76" fmla="*/ 386 w 1071"/>
                <a:gd name="T77" fmla="*/ 8 h 715"/>
                <a:gd name="T78" fmla="*/ 486 w 1071"/>
                <a:gd name="T79" fmla="*/ 1 h 715"/>
                <a:gd name="T80" fmla="*/ 585 w 1071"/>
                <a:gd name="T81" fmla="*/ 1 h 715"/>
                <a:gd name="T82" fmla="*/ 684 w 1071"/>
                <a:gd name="T83" fmla="*/ 8 h 715"/>
                <a:gd name="T84" fmla="*/ 778 w 1071"/>
                <a:gd name="T85" fmla="*/ 21 h 715"/>
                <a:gd name="T86" fmla="*/ 865 w 1071"/>
                <a:gd name="T87" fmla="*/ 41 h 715"/>
                <a:gd name="T88" fmla="*/ 940 w 1071"/>
                <a:gd name="T89" fmla="*/ 67 h 715"/>
                <a:gd name="T90" fmla="*/ 1001 w 1071"/>
                <a:gd name="T91" fmla="*/ 100 h 715"/>
                <a:gd name="T92" fmla="*/ 1045 w 1071"/>
                <a:gd name="T93" fmla="*/ 138 h 715"/>
                <a:gd name="T94" fmla="*/ 1068 w 1071"/>
                <a:gd name="T95" fmla="*/ 185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71" h="715">
                  <a:moveTo>
                    <a:pt x="1071" y="210"/>
                  </a:moveTo>
                  <a:lnTo>
                    <a:pt x="1071" y="236"/>
                  </a:lnTo>
                  <a:lnTo>
                    <a:pt x="1069" y="262"/>
                  </a:lnTo>
                  <a:lnTo>
                    <a:pt x="1065" y="288"/>
                  </a:lnTo>
                  <a:lnTo>
                    <a:pt x="1060" y="312"/>
                  </a:lnTo>
                  <a:lnTo>
                    <a:pt x="1055" y="336"/>
                  </a:lnTo>
                  <a:lnTo>
                    <a:pt x="1047" y="361"/>
                  </a:lnTo>
                  <a:lnTo>
                    <a:pt x="1038" y="384"/>
                  </a:lnTo>
                  <a:lnTo>
                    <a:pt x="1029" y="407"/>
                  </a:lnTo>
                  <a:lnTo>
                    <a:pt x="1018" y="429"/>
                  </a:lnTo>
                  <a:lnTo>
                    <a:pt x="1006" y="452"/>
                  </a:lnTo>
                  <a:lnTo>
                    <a:pt x="993" y="472"/>
                  </a:lnTo>
                  <a:lnTo>
                    <a:pt x="979" y="493"/>
                  </a:lnTo>
                  <a:lnTo>
                    <a:pt x="964" y="513"/>
                  </a:lnTo>
                  <a:lnTo>
                    <a:pt x="949" y="532"/>
                  </a:lnTo>
                  <a:lnTo>
                    <a:pt x="932" y="550"/>
                  </a:lnTo>
                  <a:lnTo>
                    <a:pt x="914" y="567"/>
                  </a:lnTo>
                  <a:lnTo>
                    <a:pt x="895" y="585"/>
                  </a:lnTo>
                  <a:lnTo>
                    <a:pt x="875" y="601"/>
                  </a:lnTo>
                  <a:lnTo>
                    <a:pt x="856" y="616"/>
                  </a:lnTo>
                  <a:lnTo>
                    <a:pt x="834" y="630"/>
                  </a:lnTo>
                  <a:lnTo>
                    <a:pt x="813" y="643"/>
                  </a:lnTo>
                  <a:lnTo>
                    <a:pt x="790" y="655"/>
                  </a:lnTo>
                  <a:lnTo>
                    <a:pt x="767" y="666"/>
                  </a:lnTo>
                  <a:lnTo>
                    <a:pt x="744" y="676"/>
                  </a:lnTo>
                  <a:lnTo>
                    <a:pt x="719" y="685"/>
                  </a:lnTo>
                  <a:lnTo>
                    <a:pt x="694" y="693"/>
                  </a:lnTo>
                  <a:lnTo>
                    <a:pt x="669" y="700"/>
                  </a:lnTo>
                  <a:lnTo>
                    <a:pt x="643" y="705"/>
                  </a:lnTo>
                  <a:lnTo>
                    <a:pt x="616" y="710"/>
                  </a:lnTo>
                  <a:lnTo>
                    <a:pt x="590" y="713"/>
                  </a:lnTo>
                  <a:lnTo>
                    <a:pt x="562" y="715"/>
                  </a:lnTo>
                  <a:lnTo>
                    <a:pt x="535" y="715"/>
                  </a:lnTo>
                  <a:lnTo>
                    <a:pt x="507" y="715"/>
                  </a:lnTo>
                  <a:lnTo>
                    <a:pt x="480" y="713"/>
                  </a:lnTo>
                  <a:lnTo>
                    <a:pt x="453" y="710"/>
                  </a:lnTo>
                  <a:lnTo>
                    <a:pt x="427" y="705"/>
                  </a:lnTo>
                  <a:lnTo>
                    <a:pt x="401" y="700"/>
                  </a:lnTo>
                  <a:lnTo>
                    <a:pt x="375" y="693"/>
                  </a:lnTo>
                  <a:lnTo>
                    <a:pt x="351" y="685"/>
                  </a:lnTo>
                  <a:lnTo>
                    <a:pt x="326" y="676"/>
                  </a:lnTo>
                  <a:lnTo>
                    <a:pt x="302" y="666"/>
                  </a:lnTo>
                  <a:lnTo>
                    <a:pt x="279" y="655"/>
                  </a:lnTo>
                  <a:lnTo>
                    <a:pt x="257" y="643"/>
                  </a:lnTo>
                  <a:lnTo>
                    <a:pt x="235" y="630"/>
                  </a:lnTo>
                  <a:lnTo>
                    <a:pt x="215" y="616"/>
                  </a:lnTo>
                  <a:lnTo>
                    <a:pt x="194" y="601"/>
                  </a:lnTo>
                  <a:lnTo>
                    <a:pt x="175" y="585"/>
                  </a:lnTo>
                  <a:lnTo>
                    <a:pt x="156" y="567"/>
                  </a:lnTo>
                  <a:lnTo>
                    <a:pt x="138" y="550"/>
                  </a:lnTo>
                  <a:lnTo>
                    <a:pt x="122" y="532"/>
                  </a:lnTo>
                  <a:lnTo>
                    <a:pt x="105" y="513"/>
                  </a:lnTo>
                  <a:lnTo>
                    <a:pt x="90" y="493"/>
                  </a:lnTo>
                  <a:lnTo>
                    <a:pt x="76" y="472"/>
                  </a:lnTo>
                  <a:lnTo>
                    <a:pt x="63" y="452"/>
                  </a:lnTo>
                  <a:lnTo>
                    <a:pt x="51" y="429"/>
                  </a:lnTo>
                  <a:lnTo>
                    <a:pt x="42" y="407"/>
                  </a:lnTo>
                  <a:lnTo>
                    <a:pt x="32" y="384"/>
                  </a:lnTo>
                  <a:lnTo>
                    <a:pt x="23" y="361"/>
                  </a:lnTo>
                  <a:lnTo>
                    <a:pt x="16" y="336"/>
                  </a:lnTo>
                  <a:lnTo>
                    <a:pt x="10" y="312"/>
                  </a:lnTo>
                  <a:lnTo>
                    <a:pt x="5" y="288"/>
                  </a:lnTo>
                  <a:lnTo>
                    <a:pt x="2" y="262"/>
                  </a:lnTo>
                  <a:lnTo>
                    <a:pt x="0" y="236"/>
                  </a:lnTo>
                  <a:lnTo>
                    <a:pt x="0" y="210"/>
                  </a:lnTo>
                  <a:lnTo>
                    <a:pt x="3" y="185"/>
                  </a:lnTo>
                  <a:lnTo>
                    <a:pt x="12" y="161"/>
                  </a:lnTo>
                  <a:lnTo>
                    <a:pt x="26" y="138"/>
                  </a:lnTo>
                  <a:lnTo>
                    <a:pt x="45" y="118"/>
                  </a:lnTo>
                  <a:lnTo>
                    <a:pt x="70" y="100"/>
                  </a:lnTo>
                  <a:lnTo>
                    <a:pt x="98" y="82"/>
                  </a:lnTo>
                  <a:lnTo>
                    <a:pt x="130" y="67"/>
                  </a:lnTo>
                  <a:lnTo>
                    <a:pt x="167" y="53"/>
                  </a:lnTo>
                  <a:lnTo>
                    <a:pt x="206" y="41"/>
                  </a:lnTo>
                  <a:lnTo>
                    <a:pt x="248" y="30"/>
                  </a:lnTo>
                  <a:lnTo>
                    <a:pt x="292" y="21"/>
                  </a:lnTo>
                  <a:lnTo>
                    <a:pt x="339" y="14"/>
                  </a:lnTo>
                  <a:lnTo>
                    <a:pt x="386" y="8"/>
                  </a:lnTo>
                  <a:lnTo>
                    <a:pt x="435" y="3"/>
                  </a:lnTo>
                  <a:lnTo>
                    <a:pt x="486" y="1"/>
                  </a:lnTo>
                  <a:lnTo>
                    <a:pt x="535" y="0"/>
                  </a:lnTo>
                  <a:lnTo>
                    <a:pt x="585" y="1"/>
                  </a:lnTo>
                  <a:lnTo>
                    <a:pt x="636" y="3"/>
                  </a:lnTo>
                  <a:lnTo>
                    <a:pt x="684" y="8"/>
                  </a:lnTo>
                  <a:lnTo>
                    <a:pt x="732" y="14"/>
                  </a:lnTo>
                  <a:lnTo>
                    <a:pt x="778" y="21"/>
                  </a:lnTo>
                  <a:lnTo>
                    <a:pt x="823" y="30"/>
                  </a:lnTo>
                  <a:lnTo>
                    <a:pt x="865" y="41"/>
                  </a:lnTo>
                  <a:lnTo>
                    <a:pt x="904" y="53"/>
                  </a:lnTo>
                  <a:lnTo>
                    <a:pt x="940" y="67"/>
                  </a:lnTo>
                  <a:lnTo>
                    <a:pt x="973" y="82"/>
                  </a:lnTo>
                  <a:lnTo>
                    <a:pt x="1001" y="100"/>
                  </a:lnTo>
                  <a:lnTo>
                    <a:pt x="1026" y="118"/>
                  </a:lnTo>
                  <a:lnTo>
                    <a:pt x="1045" y="138"/>
                  </a:lnTo>
                  <a:lnTo>
                    <a:pt x="1059" y="161"/>
                  </a:lnTo>
                  <a:lnTo>
                    <a:pt x="1068" y="185"/>
                  </a:lnTo>
                  <a:lnTo>
                    <a:pt x="1071" y="210"/>
                  </a:lnTo>
                  <a:close/>
                </a:path>
              </a:pathLst>
            </a:custGeom>
            <a:solidFill>
              <a:srgbClr val="4D5B81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520" name="Freeform 997"/>
            <p:cNvSpPr>
              <a:spLocks/>
            </p:cNvSpPr>
            <p:nvPr/>
          </p:nvSpPr>
          <p:spPr bwMode="auto">
            <a:xfrm>
              <a:off x="4600046" y="278966"/>
              <a:ext cx="494964" cy="224232"/>
            </a:xfrm>
            <a:custGeom>
              <a:avLst/>
              <a:gdLst>
                <a:gd name="T0" fmla="*/ 1218 w 1247"/>
                <a:gd name="T1" fmla="*/ 116 h 565"/>
                <a:gd name="T2" fmla="*/ 1223 w 1247"/>
                <a:gd name="T3" fmla="*/ 137 h 565"/>
                <a:gd name="T4" fmla="*/ 1226 w 1247"/>
                <a:gd name="T5" fmla="*/ 138 h 565"/>
                <a:gd name="T6" fmla="*/ 1234 w 1247"/>
                <a:gd name="T7" fmla="*/ 130 h 565"/>
                <a:gd name="T8" fmla="*/ 1240 w 1247"/>
                <a:gd name="T9" fmla="*/ 127 h 565"/>
                <a:gd name="T10" fmla="*/ 1244 w 1247"/>
                <a:gd name="T11" fmla="*/ 138 h 565"/>
                <a:gd name="T12" fmla="*/ 1247 w 1247"/>
                <a:gd name="T13" fmla="*/ 195 h 565"/>
                <a:gd name="T14" fmla="*/ 1247 w 1247"/>
                <a:gd name="T15" fmla="*/ 260 h 565"/>
                <a:gd name="T16" fmla="*/ 1247 w 1247"/>
                <a:gd name="T17" fmla="*/ 220 h 565"/>
                <a:gd name="T18" fmla="*/ 1246 w 1247"/>
                <a:gd name="T19" fmla="*/ 244 h 565"/>
                <a:gd name="T20" fmla="*/ 1234 w 1247"/>
                <a:gd name="T21" fmla="*/ 293 h 565"/>
                <a:gd name="T22" fmla="*/ 1212 w 1247"/>
                <a:gd name="T23" fmla="*/ 339 h 565"/>
                <a:gd name="T24" fmla="*/ 1175 w 1247"/>
                <a:gd name="T25" fmla="*/ 384 h 565"/>
                <a:gd name="T26" fmla="*/ 1126 w 1247"/>
                <a:gd name="T27" fmla="*/ 427 h 565"/>
                <a:gd name="T28" fmla="*/ 1066 w 1247"/>
                <a:gd name="T29" fmla="*/ 465 h 565"/>
                <a:gd name="T30" fmla="*/ 995 w 1247"/>
                <a:gd name="T31" fmla="*/ 499 h 565"/>
                <a:gd name="T32" fmla="*/ 916 w 1247"/>
                <a:gd name="T33" fmla="*/ 526 h 565"/>
                <a:gd name="T34" fmla="*/ 832 w 1247"/>
                <a:gd name="T35" fmla="*/ 546 h 565"/>
                <a:gd name="T36" fmla="*/ 745 w 1247"/>
                <a:gd name="T37" fmla="*/ 558 h 565"/>
                <a:gd name="T38" fmla="*/ 656 w 1247"/>
                <a:gd name="T39" fmla="*/ 565 h 565"/>
                <a:gd name="T40" fmla="*/ 566 w 1247"/>
                <a:gd name="T41" fmla="*/ 564 h 565"/>
                <a:gd name="T42" fmla="*/ 477 w 1247"/>
                <a:gd name="T43" fmla="*/ 555 h 565"/>
                <a:gd name="T44" fmla="*/ 391 w 1247"/>
                <a:gd name="T45" fmla="*/ 540 h 565"/>
                <a:gd name="T46" fmla="*/ 309 w 1247"/>
                <a:gd name="T47" fmla="*/ 518 h 565"/>
                <a:gd name="T48" fmla="*/ 232 w 1247"/>
                <a:gd name="T49" fmla="*/ 489 h 565"/>
                <a:gd name="T50" fmla="*/ 162 w 1247"/>
                <a:gd name="T51" fmla="*/ 454 h 565"/>
                <a:gd name="T52" fmla="*/ 105 w 1247"/>
                <a:gd name="T53" fmla="*/ 413 h 565"/>
                <a:gd name="T54" fmla="*/ 60 w 1247"/>
                <a:gd name="T55" fmla="*/ 368 h 565"/>
                <a:gd name="T56" fmla="*/ 26 w 1247"/>
                <a:gd name="T57" fmla="*/ 322 h 565"/>
                <a:gd name="T58" fmla="*/ 7 w 1247"/>
                <a:gd name="T59" fmla="*/ 273 h 565"/>
                <a:gd name="T60" fmla="*/ 0 w 1247"/>
                <a:gd name="T61" fmla="*/ 224 h 565"/>
                <a:gd name="T62" fmla="*/ 1 w 1247"/>
                <a:gd name="T63" fmla="*/ 206 h 565"/>
                <a:gd name="T64" fmla="*/ 1 w 1247"/>
                <a:gd name="T65" fmla="*/ 139 h 565"/>
                <a:gd name="T66" fmla="*/ 2 w 1247"/>
                <a:gd name="T67" fmla="*/ 36 h 565"/>
                <a:gd name="T68" fmla="*/ 7 w 1247"/>
                <a:gd name="T69" fmla="*/ 2 h 565"/>
                <a:gd name="T70" fmla="*/ 11 w 1247"/>
                <a:gd name="T71" fmla="*/ 0 h 565"/>
                <a:gd name="T72" fmla="*/ 17 w 1247"/>
                <a:gd name="T73" fmla="*/ 12 h 565"/>
                <a:gd name="T74" fmla="*/ 33 w 1247"/>
                <a:gd name="T75" fmla="*/ 60 h 565"/>
                <a:gd name="T76" fmla="*/ 37 w 1247"/>
                <a:gd name="T77" fmla="*/ 99 h 565"/>
                <a:gd name="T78" fmla="*/ 55 w 1247"/>
                <a:gd name="T79" fmla="*/ 148 h 565"/>
                <a:gd name="T80" fmla="*/ 88 w 1247"/>
                <a:gd name="T81" fmla="*/ 194 h 565"/>
                <a:gd name="T82" fmla="*/ 133 w 1247"/>
                <a:gd name="T83" fmla="*/ 239 h 565"/>
                <a:gd name="T84" fmla="*/ 191 w 1247"/>
                <a:gd name="T85" fmla="*/ 280 h 565"/>
                <a:gd name="T86" fmla="*/ 257 w 1247"/>
                <a:gd name="T87" fmla="*/ 316 h 565"/>
                <a:gd name="T88" fmla="*/ 324 w 1247"/>
                <a:gd name="T89" fmla="*/ 345 h 565"/>
                <a:gd name="T90" fmla="*/ 393 w 1247"/>
                <a:gd name="T91" fmla="*/ 365 h 565"/>
                <a:gd name="T92" fmla="*/ 464 w 1247"/>
                <a:gd name="T93" fmla="*/ 378 h 565"/>
                <a:gd name="T94" fmla="*/ 562 w 1247"/>
                <a:gd name="T95" fmla="*/ 388 h 565"/>
                <a:gd name="T96" fmla="*/ 664 w 1247"/>
                <a:gd name="T97" fmla="*/ 389 h 565"/>
                <a:gd name="T98" fmla="*/ 744 w 1247"/>
                <a:gd name="T99" fmla="*/ 383 h 565"/>
                <a:gd name="T100" fmla="*/ 824 w 1247"/>
                <a:gd name="T101" fmla="*/ 372 h 565"/>
                <a:gd name="T102" fmla="*/ 902 w 1247"/>
                <a:gd name="T103" fmla="*/ 352 h 565"/>
                <a:gd name="T104" fmla="*/ 977 w 1247"/>
                <a:gd name="T105" fmla="*/ 324 h 565"/>
                <a:gd name="T106" fmla="*/ 1048 w 1247"/>
                <a:gd name="T107" fmla="*/ 288 h 565"/>
                <a:gd name="T108" fmla="*/ 1107 w 1247"/>
                <a:gd name="T109" fmla="*/ 249 h 565"/>
                <a:gd name="T110" fmla="*/ 1153 w 1247"/>
                <a:gd name="T111" fmla="*/ 208 h 565"/>
                <a:gd name="T112" fmla="*/ 1188 w 1247"/>
                <a:gd name="T113" fmla="*/ 164 h 565"/>
                <a:gd name="T114" fmla="*/ 1210 w 1247"/>
                <a:gd name="T115" fmla="*/ 119 h 565"/>
                <a:gd name="T116" fmla="*/ 1217 w 1247"/>
                <a:gd name="T117" fmla="*/ 7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47" h="565">
                  <a:moveTo>
                    <a:pt x="1217" y="70"/>
                  </a:moveTo>
                  <a:lnTo>
                    <a:pt x="1217" y="96"/>
                  </a:lnTo>
                  <a:lnTo>
                    <a:pt x="1218" y="116"/>
                  </a:lnTo>
                  <a:lnTo>
                    <a:pt x="1219" y="127"/>
                  </a:lnTo>
                  <a:lnTo>
                    <a:pt x="1221" y="135"/>
                  </a:lnTo>
                  <a:lnTo>
                    <a:pt x="1223" y="137"/>
                  </a:lnTo>
                  <a:lnTo>
                    <a:pt x="1224" y="138"/>
                  </a:lnTo>
                  <a:lnTo>
                    <a:pt x="1225" y="138"/>
                  </a:lnTo>
                  <a:lnTo>
                    <a:pt x="1226" y="138"/>
                  </a:lnTo>
                  <a:lnTo>
                    <a:pt x="1229" y="136"/>
                  </a:lnTo>
                  <a:lnTo>
                    <a:pt x="1232" y="133"/>
                  </a:lnTo>
                  <a:lnTo>
                    <a:pt x="1234" y="130"/>
                  </a:lnTo>
                  <a:lnTo>
                    <a:pt x="1238" y="127"/>
                  </a:lnTo>
                  <a:lnTo>
                    <a:pt x="1239" y="127"/>
                  </a:lnTo>
                  <a:lnTo>
                    <a:pt x="1240" y="127"/>
                  </a:lnTo>
                  <a:lnTo>
                    <a:pt x="1241" y="129"/>
                  </a:lnTo>
                  <a:lnTo>
                    <a:pt x="1242" y="131"/>
                  </a:lnTo>
                  <a:lnTo>
                    <a:pt x="1244" y="138"/>
                  </a:lnTo>
                  <a:lnTo>
                    <a:pt x="1245" y="150"/>
                  </a:lnTo>
                  <a:lnTo>
                    <a:pt x="1246" y="170"/>
                  </a:lnTo>
                  <a:lnTo>
                    <a:pt x="1247" y="195"/>
                  </a:lnTo>
                  <a:lnTo>
                    <a:pt x="1247" y="241"/>
                  </a:lnTo>
                  <a:lnTo>
                    <a:pt x="1247" y="259"/>
                  </a:lnTo>
                  <a:lnTo>
                    <a:pt x="1247" y="260"/>
                  </a:lnTo>
                  <a:lnTo>
                    <a:pt x="1247" y="249"/>
                  </a:lnTo>
                  <a:lnTo>
                    <a:pt x="1247" y="233"/>
                  </a:lnTo>
                  <a:lnTo>
                    <a:pt x="1247" y="220"/>
                  </a:lnTo>
                  <a:lnTo>
                    <a:pt x="1247" y="216"/>
                  </a:lnTo>
                  <a:lnTo>
                    <a:pt x="1247" y="228"/>
                  </a:lnTo>
                  <a:lnTo>
                    <a:pt x="1246" y="244"/>
                  </a:lnTo>
                  <a:lnTo>
                    <a:pt x="1244" y="260"/>
                  </a:lnTo>
                  <a:lnTo>
                    <a:pt x="1240" y="276"/>
                  </a:lnTo>
                  <a:lnTo>
                    <a:pt x="1234" y="293"/>
                  </a:lnTo>
                  <a:lnTo>
                    <a:pt x="1228" y="308"/>
                  </a:lnTo>
                  <a:lnTo>
                    <a:pt x="1220" y="324"/>
                  </a:lnTo>
                  <a:lnTo>
                    <a:pt x="1212" y="339"/>
                  </a:lnTo>
                  <a:lnTo>
                    <a:pt x="1201" y="354"/>
                  </a:lnTo>
                  <a:lnTo>
                    <a:pt x="1189" y="369"/>
                  </a:lnTo>
                  <a:lnTo>
                    <a:pt x="1175" y="384"/>
                  </a:lnTo>
                  <a:lnTo>
                    <a:pt x="1161" y="399"/>
                  </a:lnTo>
                  <a:lnTo>
                    <a:pt x="1145" y="414"/>
                  </a:lnTo>
                  <a:lnTo>
                    <a:pt x="1126" y="427"/>
                  </a:lnTo>
                  <a:lnTo>
                    <a:pt x="1108" y="441"/>
                  </a:lnTo>
                  <a:lnTo>
                    <a:pt x="1088" y="454"/>
                  </a:lnTo>
                  <a:lnTo>
                    <a:pt x="1066" y="465"/>
                  </a:lnTo>
                  <a:lnTo>
                    <a:pt x="1043" y="477"/>
                  </a:lnTo>
                  <a:lnTo>
                    <a:pt x="1018" y="489"/>
                  </a:lnTo>
                  <a:lnTo>
                    <a:pt x="995" y="499"/>
                  </a:lnTo>
                  <a:lnTo>
                    <a:pt x="969" y="509"/>
                  </a:lnTo>
                  <a:lnTo>
                    <a:pt x="943" y="518"/>
                  </a:lnTo>
                  <a:lnTo>
                    <a:pt x="916" y="526"/>
                  </a:lnTo>
                  <a:lnTo>
                    <a:pt x="888" y="534"/>
                  </a:lnTo>
                  <a:lnTo>
                    <a:pt x="861" y="540"/>
                  </a:lnTo>
                  <a:lnTo>
                    <a:pt x="832" y="546"/>
                  </a:lnTo>
                  <a:lnTo>
                    <a:pt x="804" y="551"/>
                  </a:lnTo>
                  <a:lnTo>
                    <a:pt x="774" y="555"/>
                  </a:lnTo>
                  <a:lnTo>
                    <a:pt x="745" y="558"/>
                  </a:lnTo>
                  <a:lnTo>
                    <a:pt x="715" y="562"/>
                  </a:lnTo>
                  <a:lnTo>
                    <a:pt x="686" y="564"/>
                  </a:lnTo>
                  <a:lnTo>
                    <a:pt x="656" y="565"/>
                  </a:lnTo>
                  <a:lnTo>
                    <a:pt x="626" y="565"/>
                  </a:lnTo>
                  <a:lnTo>
                    <a:pt x="596" y="565"/>
                  </a:lnTo>
                  <a:lnTo>
                    <a:pt x="566" y="564"/>
                  </a:lnTo>
                  <a:lnTo>
                    <a:pt x="537" y="562"/>
                  </a:lnTo>
                  <a:lnTo>
                    <a:pt x="507" y="558"/>
                  </a:lnTo>
                  <a:lnTo>
                    <a:pt x="477" y="555"/>
                  </a:lnTo>
                  <a:lnTo>
                    <a:pt x="448" y="551"/>
                  </a:lnTo>
                  <a:lnTo>
                    <a:pt x="420" y="546"/>
                  </a:lnTo>
                  <a:lnTo>
                    <a:pt x="391" y="540"/>
                  </a:lnTo>
                  <a:lnTo>
                    <a:pt x="363" y="534"/>
                  </a:lnTo>
                  <a:lnTo>
                    <a:pt x="336" y="526"/>
                  </a:lnTo>
                  <a:lnTo>
                    <a:pt x="309" y="518"/>
                  </a:lnTo>
                  <a:lnTo>
                    <a:pt x="283" y="509"/>
                  </a:lnTo>
                  <a:lnTo>
                    <a:pt x="257" y="499"/>
                  </a:lnTo>
                  <a:lnTo>
                    <a:pt x="232" y="489"/>
                  </a:lnTo>
                  <a:lnTo>
                    <a:pt x="209" y="477"/>
                  </a:lnTo>
                  <a:lnTo>
                    <a:pt x="185" y="465"/>
                  </a:lnTo>
                  <a:lnTo>
                    <a:pt x="162" y="454"/>
                  </a:lnTo>
                  <a:lnTo>
                    <a:pt x="142" y="440"/>
                  </a:lnTo>
                  <a:lnTo>
                    <a:pt x="122" y="427"/>
                  </a:lnTo>
                  <a:lnTo>
                    <a:pt x="105" y="413"/>
                  </a:lnTo>
                  <a:lnTo>
                    <a:pt x="88" y="397"/>
                  </a:lnTo>
                  <a:lnTo>
                    <a:pt x="72" y="383"/>
                  </a:lnTo>
                  <a:lnTo>
                    <a:pt x="60" y="368"/>
                  </a:lnTo>
                  <a:lnTo>
                    <a:pt x="47" y="353"/>
                  </a:lnTo>
                  <a:lnTo>
                    <a:pt x="36" y="337"/>
                  </a:lnTo>
                  <a:lnTo>
                    <a:pt x="26" y="322"/>
                  </a:lnTo>
                  <a:lnTo>
                    <a:pt x="18" y="306"/>
                  </a:lnTo>
                  <a:lnTo>
                    <a:pt x="12" y="289"/>
                  </a:lnTo>
                  <a:lnTo>
                    <a:pt x="7" y="273"/>
                  </a:lnTo>
                  <a:lnTo>
                    <a:pt x="3" y="257"/>
                  </a:lnTo>
                  <a:lnTo>
                    <a:pt x="1" y="241"/>
                  </a:lnTo>
                  <a:lnTo>
                    <a:pt x="0" y="224"/>
                  </a:lnTo>
                  <a:lnTo>
                    <a:pt x="0" y="222"/>
                  </a:lnTo>
                  <a:lnTo>
                    <a:pt x="1" y="217"/>
                  </a:lnTo>
                  <a:lnTo>
                    <a:pt x="1" y="206"/>
                  </a:lnTo>
                  <a:lnTo>
                    <a:pt x="1" y="191"/>
                  </a:lnTo>
                  <a:lnTo>
                    <a:pt x="1" y="168"/>
                  </a:lnTo>
                  <a:lnTo>
                    <a:pt x="1" y="139"/>
                  </a:lnTo>
                  <a:lnTo>
                    <a:pt x="2" y="103"/>
                  </a:lnTo>
                  <a:lnTo>
                    <a:pt x="2" y="57"/>
                  </a:lnTo>
                  <a:lnTo>
                    <a:pt x="2" y="36"/>
                  </a:lnTo>
                  <a:lnTo>
                    <a:pt x="3" y="19"/>
                  </a:lnTo>
                  <a:lnTo>
                    <a:pt x="4" y="9"/>
                  </a:lnTo>
                  <a:lnTo>
                    <a:pt x="7" y="2"/>
                  </a:lnTo>
                  <a:lnTo>
                    <a:pt x="8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5" y="5"/>
                  </a:lnTo>
                  <a:lnTo>
                    <a:pt x="17" y="12"/>
                  </a:lnTo>
                  <a:lnTo>
                    <a:pt x="24" y="28"/>
                  </a:lnTo>
                  <a:lnTo>
                    <a:pt x="28" y="46"/>
                  </a:lnTo>
                  <a:lnTo>
                    <a:pt x="33" y="60"/>
                  </a:lnTo>
                  <a:lnTo>
                    <a:pt x="34" y="67"/>
                  </a:lnTo>
                  <a:lnTo>
                    <a:pt x="35" y="83"/>
                  </a:lnTo>
                  <a:lnTo>
                    <a:pt x="37" y="99"/>
                  </a:lnTo>
                  <a:lnTo>
                    <a:pt x="41" y="116"/>
                  </a:lnTo>
                  <a:lnTo>
                    <a:pt x="48" y="132"/>
                  </a:lnTo>
                  <a:lnTo>
                    <a:pt x="55" y="148"/>
                  </a:lnTo>
                  <a:lnTo>
                    <a:pt x="65" y="163"/>
                  </a:lnTo>
                  <a:lnTo>
                    <a:pt x="76" y="179"/>
                  </a:lnTo>
                  <a:lnTo>
                    <a:pt x="88" y="194"/>
                  </a:lnTo>
                  <a:lnTo>
                    <a:pt x="102" y="210"/>
                  </a:lnTo>
                  <a:lnTo>
                    <a:pt x="117" y="224"/>
                  </a:lnTo>
                  <a:lnTo>
                    <a:pt x="133" y="239"/>
                  </a:lnTo>
                  <a:lnTo>
                    <a:pt x="151" y="253"/>
                  </a:lnTo>
                  <a:lnTo>
                    <a:pt x="171" y="267"/>
                  </a:lnTo>
                  <a:lnTo>
                    <a:pt x="191" y="280"/>
                  </a:lnTo>
                  <a:lnTo>
                    <a:pt x="212" y="293"/>
                  </a:lnTo>
                  <a:lnTo>
                    <a:pt x="234" y="306"/>
                  </a:lnTo>
                  <a:lnTo>
                    <a:pt x="257" y="316"/>
                  </a:lnTo>
                  <a:lnTo>
                    <a:pt x="279" y="327"/>
                  </a:lnTo>
                  <a:lnTo>
                    <a:pt x="301" y="337"/>
                  </a:lnTo>
                  <a:lnTo>
                    <a:pt x="324" y="345"/>
                  </a:lnTo>
                  <a:lnTo>
                    <a:pt x="347" y="352"/>
                  </a:lnTo>
                  <a:lnTo>
                    <a:pt x="369" y="360"/>
                  </a:lnTo>
                  <a:lnTo>
                    <a:pt x="393" y="365"/>
                  </a:lnTo>
                  <a:lnTo>
                    <a:pt x="417" y="370"/>
                  </a:lnTo>
                  <a:lnTo>
                    <a:pt x="441" y="375"/>
                  </a:lnTo>
                  <a:lnTo>
                    <a:pt x="464" y="378"/>
                  </a:lnTo>
                  <a:lnTo>
                    <a:pt x="488" y="381"/>
                  </a:lnTo>
                  <a:lnTo>
                    <a:pt x="513" y="384"/>
                  </a:lnTo>
                  <a:lnTo>
                    <a:pt x="562" y="388"/>
                  </a:lnTo>
                  <a:lnTo>
                    <a:pt x="609" y="390"/>
                  </a:lnTo>
                  <a:lnTo>
                    <a:pt x="637" y="389"/>
                  </a:lnTo>
                  <a:lnTo>
                    <a:pt x="664" y="389"/>
                  </a:lnTo>
                  <a:lnTo>
                    <a:pt x="691" y="388"/>
                  </a:lnTo>
                  <a:lnTo>
                    <a:pt x="718" y="386"/>
                  </a:lnTo>
                  <a:lnTo>
                    <a:pt x="744" y="383"/>
                  </a:lnTo>
                  <a:lnTo>
                    <a:pt x="771" y="380"/>
                  </a:lnTo>
                  <a:lnTo>
                    <a:pt x="798" y="376"/>
                  </a:lnTo>
                  <a:lnTo>
                    <a:pt x="824" y="372"/>
                  </a:lnTo>
                  <a:lnTo>
                    <a:pt x="850" y="366"/>
                  </a:lnTo>
                  <a:lnTo>
                    <a:pt x="876" y="360"/>
                  </a:lnTo>
                  <a:lnTo>
                    <a:pt x="902" y="352"/>
                  </a:lnTo>
                  <a:lnTo>
                    <a:pt x="927" y="343"/>
                  </a:lnTo>
                  <a:lnTo>
                    <a:pt x="953" y="335"/>
                  </a:lnTo>
                  <a:lnTo>
                    <a:pt x="977" y="324"/>
                  </a:lnTo>
                  <a:lnTo>
                    <a:pt x="1001" y="313"/>
                  </a:lnTo>
                  <a:lnTo>
                    <a:pt x="1026" y="300"/>
                  </a:lnTo>
                  <a:lnTo>
                    <a:pt x="1048" y="288"/>
                  </a:lnTo>
                  <a:lnTo>
                    <a:pt x="1068" y="275"/>
                  </a:lnTo>
                  <a:lnTo>
                    <a:pt x="1089" y="262"/>
                  </a:lnTo>
                  <a:lnTo>
                    <a:pt x="1107" y="249"/>
                  </a:lnTo>
                  <a:lnTo>
                    <a:pt x="1123" y="235"/>
                  </a:lnTo>
                  <a:lnTo>
                    <a:pt x="1139" y="222"/>
                  </a:lnTo>
                  <a:lnTo>
                    <a:pt x="1153" y="208"/>
                  </a:lnTo>
                  <a:lnTo>
                    <a:pt x="1166" y="193"/>
                  </a:lnTo>
                  <a:lnTo>
                    <a:pt x="1178" y="179"/>
                  </a:lnTo>
                  <a:lnTo>
                    <a:pt x="1188" y="164"/>
                  </a:lnTo>
                  <a:lnTo>
                    <a:pt x="1197" y="149"/>
                  </a:lnTo>
                  <a:lnTo>
                    <a:pt x="1204" y="134"/>
                  </a:lnTo>
                  <a:lnTo>
                    <a:pt x="1210" y="119"/>
                  </a:lnTo>
                  <a:lnTo>
                    <a:pt x="1214" y="103"/>
                  </a:lnTo>
                  <a:lnTo>
                    <a:pt x="1216" y="86"/>
                  </a:lnTo>
                  <a:lnTo>
                    <a:pt x="1217" y="70"/>
                  </a:lnTo>
                  <a:close/>
                </a:path>
              </a:pathLst>
            </a:custGeom>
            <a:solidFill>
              <a:srgbClr val="39417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521" name="Freeform 998"/>
            <p:cNvSpPr>
              <a:spLocks/>
            </p:cNvSpPr>
            <p:nvPr/>
          </p:nvSpPr>
          <p:spPr bwMode="auto">
            <a:xfrm>
              <a:off x="4600046" y="140977"/>
              <a:ext cx="494964" cy="467040"/>
            </a:xfrm>
            <a:custGeom>
              <a:avLst/>
              <a:gdLst>
                <a:gd name="T0" fmla="*/ 560 w 1247"/>
                <a:gd name="T1" fmla="*/ 3 h 1180"/>
                <a:gd name="T2" fmla="*/ 468 w 1247"/>
                <a:gd name="T3" fmla="*/ 19 h 1180"/>
                <a:gd name="T4" fmla="*/ 381 w 1247"/>
                <a:gd name="T5" fmla="*/ 47 h 1180"/>
                <a:gd name="T6" fmla="*/ 300 w 1247"/>
                <a:gd name="T7" fmla="*/ 86 h 1180"/>
                <a:gd name="T8" fmla="*/ 227 w 1247"/>
                <a:gd name="T9" fmla="*/ 135 h 1180"/>
                <a:gd name="T10" fmla="*/ 162 w 1247"/>
                <a:gd name="T11" fmla="*/ 194 h 1180"/>
                <a:gd name="T12" fmla="*/ 107 w 1247"/>
                <a:gd name="T13" fmla="*/ 261 h 1180"/>
                <a:gd name="T14" fmla="*/ 62 w 1247"/>
                <a:gd name="T15" fmla="*/ 334 h 1180"/>
                <a:gd name="T16" fmla="*/ 28 w 1247"/>
                <a:gd name="T17" fmla="*/ 415 h 1180"/>
                <a:gd name="T18" fmla="*/ 8 w 1247"/>
                <a:gd name="T19" fmla="*/ 500 h 1180"/>
                <a:gd name="T20" fmla="*/ 0 w 1247"/>
                <a:gd name="T21" fmla="*/ 590 h 1180"/>
                <a:gd name="T22" fmla="*/ 8 w 1247"/>
                <a:gd name="T23" fmla="*/ 680 h 1180"/>
                <a:gd name="T24" fmla="*/ 28 w 1247"/>
                <a:gd name="T25" fmla="*/ 765 h 1180"/>
                <a:gd name="T26" fmla="*/ 62 w 1247"/>
                <a:gd name="T27" fmla="*/ 846 h 1180"/>
                <a:gd name="T28" fmla="*/ 107 w 1247"/>
                <a:gd name="T29" fmla="*/ 919 h 1180"/>
                <a:gd name="T30" fmla="*/ 162 w 1247"/>
                <a:gd name="T31" fmla="*/ 986 h 1180"/>
                <a:gd name="T32" fmla="*/ 227 w 1247"/>
                <a:gd name="T33" fmla="*/ 1045 h 1180"/>
                <a:gd name="T34" fmla="*/ 300 w 1247"/>
                <a:gd name="T35" fmla="*/ 1094 h 1180"/>
                <a:gd name="T36" fmla="*/ 381 w 1247"/>
                <a:gd name="T37" fmla="*/ 1133 h 1180"/>
                <a:gd name="T38" fmla="*/ 468 w 1247"/>
                <a:gd name="T39" fmla="*/ 1161 h 1180"/>
                <a:gd name="T40" fmla="*/ 560 w 1247"/>
                <a:gd name="T41" fmla="*/ 1176 h 1180"/>
                <a:gd name="T42" fmla="*/ 656 w 1247"/>
                <a:gd name="T43" fmla="*/ 1179 h 1180"/>
                <a:gd name="T44" fmla="*/ 749 w 1247"/>
                <a:gd name="T45" fmla="*/ 1168 h 1180"/>
                <a:gd name="T46" fmla="*/ 838 w 1247"/>
                <a:gd name="T47" fmla="*/ 1144 h 1180"/>
                <a:gd name="T48" fmla="*/ 921 w 1247"/>
                <a:gd name="T49" fmla="*/ 1108 h 1180"/>
                <a:gd name="T50" fmla="*/ 997 w 1247"/>
                <a:gd name="T51" fmla="*/ 1062 h 1180"/>
                <a:gd name="T52" fmla="*/ 1065 w 1247"/>
                <a:gd name="T53" fmla="*/ 1007 h 1180"/>
                <a:gd name="T54" fmla="*/ 1123 w 1247"/>
                <a:gd name="T55" fmla="*/ 943 h 1180"/>
                <a:gd name="T56" fmla="*/ 1172 w 1247"/>
                <a:gd name="T57" fmla="*/ 871 h 1180"/>
                <a:gd name="T58" fmla="*/ 1209 w 1247"/>
                <a:gd name="T59" fmla="*/ 793 h 1180"/>
                <a:gd name="T60" fmla="*/ 1234 w 1247"/>
                <a:gd name="T61" fmla="*/ 709 h 1180"/>
                <a:gd name="T62" fmla="*/ 1246 w 1247"/>
                <a:gd name="T63" fmla="*/ 620 h 1180"/>
                <a:gd name="T64" fmla="*/ 1244 w 1247"/>
                <a:gd name="T65" fmla="*/ 529 h 1180"/>
                <a:gd name="T66" fmla="*/ 1228 w 1247"/>
                <a:gd name="T67" fmla="*/ 443 h 1180"/>
                <a:gd name="T68" fmla="*/ 1199 w 1247"/>
                <a:gd name="T69" fmla="*/ 361 h 1180"/>
                <a:gd name="T70" fmla="*/ 1158 w 1247"/>
                <a:gd name="T71" fmla="*/ 284 h 1180"/>
                <a:gd name="T72" fmla="*/ 1105 w 1247"/>
                <a:gd name="T73" fmla="*/ 215 h 1180"/>
                <a:gd name="T74" fmla="*/ 1043 w 1247"/>
                <a:gd name="T75" fmla="*/ 154 h 1180"/>
                <a:gd name="T76" fmla="*/ 973 w 1247"/>
                <a:gd name="T77" fmla="*/ 101 h 1180"/>
                <a:gd name="T78" fmla="*/ 894 w 1247"/>
                <a:gd name="T79" fmla="*/ 59 h 1180"/>
                <a:gd name="T80" fmla="*/ 809 w 1247"/>
                <a:gd name="T81" fmla="*/ 26 h 1180"/>
                <a:gd name="T82" fmla="*/ 719 w 1247"/>
                <a:gd name="T83" fmla="*/ 7 h 1180"/>
                <a:gd name="T84" fmla="*/ 624 w 1247"/>
                <a:gd name="T85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47" h="1180">
                  <a:moveTo>
                    <a:pt x="624" y="0"/>
                  </a:moveTo>
                  <a:lnTo>
                    <a:pt x="592" y="1"/>
                  </a:lnTo>
                  <a:lnTo>
                    <a:pt x="560" y="3"/>
                  </a:lnTo>
                  <a:lnTo>
                    <a:pt x="529" y="7"/>
                  </a:lnTo>
                  <a:lnTo>
                    <a:pt x="498" y="12"/>
                  </a:lnTo>
                  <a:lnTo>
                    <a:pt x="468" y="19"/>
                  </a:lnTo>
                  <a:lnTo>
                    <a:pt x="438" y="26"/>
                  </a:lnTo>
                  <a:lnTo>
                    <a:pt x="409" y="36"/>
                  </a:lnTo>
                  <a:lnTo>
                    <a:pt x="381" y="47"/>
                  </a:lnTo>
                  <a:lnTo>
                    <a:pt x="353" y="59"/>
                  </a:lnTo>
                  <a:lnTo>
                    <a:pt x="326" y="72"/>
                  </a:lnTo>
                  <a:lnTo>
                    <a:pt x="300" y="86"/>
                  </a:lnTo>
                  <a:lnTo>
                    <a:pt x="275" y="101"/>
                  </a:lnTo>
                  <a:lnTo>
                    <a:pt x="251" y="117"/>
                  </a:lnTo>
                  <a:lnTo>
                    <a:pt x="227" y="135"/>
                  </a:lnTo>
                  <a:lnTo>
                    <a:pt x="204" y="154"/>
                  </a:lnTo>
                  <a:lnTo>
                    <a:pt x="183" y="173"/>
                  </a:lnTo>
                  <a:lnTo>
                    <a:pt x="162" y="194"/>
                  </a:lnTo>
                  <a:lnTo>
                    <a:pt x="143" y="215"/>
                  </a:lnTo>
                  <a:lnTo>
                    <a:pt x="124" y="237"/>
                  </a:lnTo>
                  <a:lnTo>
                    <a:pt x="107" y="261"/>
                  </a:lnTo>
                  <a:lnTo>
                    <a:pt x="91" y="284"/>
                  </a:lnTo>
                  <a:lnTo>
                    <a:pt x="76" y="309"/>
                  </a:lnTo>
                  <a:lnTo>
                    <a:pt x="62" y="334"/>
                  </a:lnTo>
                  <a:lnTo>
                    <a:pt x="50" y="361"/>
                  </a:lnTo>
                  <a:lnTo>
                    <a:pt x="38" y="387"/>
                  </a:lnTo>
                  <a:lnTo>
                    <a:pt x="28" y="415"/>
                  </a:lnTo>
                  <a:lnTo>
                    <a:pt x="19" y="443"/>
                  </a:lnTo>
                  <a:lnTo>
                    <a:pt x="13" y="471"/>
                  </a:lnTo>
                  <a:lnTo>
                    <a:pt x="8" y="500"/>
                  </a:lnTo>
                  <a:lnTo>
                    <a:pt x="3" y="529"/>
                  </a:lnTo>
                  <a:lnTo>
                    <a:pt x="1" y="560"/>
                  </a:lnTo>
                  <a:lnTo>
                    <a:pt x="0" y="590"/>
                  </a:lnTo>
                  <a:lnTo>
                    <a:pt x="1" y="620"/>
                  </a:lnTo>
                  <a:lnTo>
                    <a:pt x="3" y="650"/>
                  </a:lnTo>
                  <a:lnTo>
                    <a:pt x="8" y="680"/>
                  </a:lnTo>
                  <a:lnTo>
                    <a:pt x="13" y="709"/>
                  </a:lnTo>
                  <a:lnTo>
                    <a:pt x="19" y="738"/>
                  </a:lnTo>
                  <a:lnTo>
                    <a:pt x="28" y="765"/>
                  </a:lnTo>
                  <a:lnTo>
                    <a:pt x="38" y="793"/>
                  </a:lnTo>
                  <a:lnTo>
                    <a:pt x="50" y="820"/>
                  </a:lnTo>
                  <a:lnTo>
                    <a:pt x="62" y="846"/>
                  </a:lnTo>
                  <a:lnTo>
                    <a:pt x="76" y="871"/>
                  </a:lnTo>
                  <a:lnTo>
                    <a:pt x="91" y="896"/>
                  </a:lnTo>
                  <a:lnTo>
                    <a:pt x="107" y="919"/>
                  </a:lnTo>
                  <a:lnTo>
                    <a:pt x="124" y="943"/>
                  </a:lnTo>
                  <a:lnTo>
                    <a:pt x="143" y="965"/>
                  </a:lnTo>
                  <a:lnTo>
                    <a:pt x="162" y="986"/>
                  </a:lnTo>
                  <a:lnTo>
                    <a:pt x="183" y="1007"/>
                  </a:lnTo>
                  <a:lnTo>
                    <a:pt x="204" y="1026"/>
                  </a:lnTo>
                  <a:lnTo>
                    <a:pt x="227" y="1045"/>
                  </a:lnTo>
                  <a:lnTo>
                    <a:pt x="251" y="1062"/>
                  </a:lnTo>
                  <a:lnTo>
                    <a:pt x="275" y="1079"/>
                  </a:lnTo>
                  <a:lnTo>
                    <a:pt x="300" y="1094"/>
                  </a:lnTo>
                  <a:lnTo>
                    <a:pt x="326" y="1108"/>
                  </a:lnTo>
                  <a:lnTo>
                    <a:pt x="353" y="1121"/>
                  </a:lnTo>
                  <a:lnTo>
                    <a:pt x="381" y="1133"/>
                  </a:lnTo>
                  <a:lnTo>
                    <a:pt x="409" y="1144"/>
                  </a:lnTo>
                  <a:lnTo>
                    <a:pt x="438" y="1153"/>
                  </a:lnTo>
                  <a:lnTo>
                    <a:pt x="468" y="1161"/>
                  </a:lnTo>
                  <a:lnTo>
                    <a:pt x="498" y="1168"/>
                  </a:lnTo>
                  <a:lnTo>
                    <a:pt x="529" y="1172"/>
                  </a:lnTo>
                  <a:lnTo>
                    <a:pt x="560" y="1176"/>
                  </a:lnTo>
                  <a:lnTo>
                    <a:pt x="592" y="1179"/>
                  </a:lnTo>
                  <a:lnTo>
                    <a:pt x="624" y="1180"/>
                  </a:lnTo>
                  <a:lnTo>
                    <a:pt x="656" y="1179"/>
                  </a:lnTo>
                  <a:lnTo>
                    <a:pt x="688" y="1176"/>
                  </a:lnTo>
                  <a:lnTo>
                    <a:pt x="719" y="1172"/>
                  </a:lnTo>
                  <a:lnTo>
                    <a:pt x="749" y="1168"/>
                  </a:lnTo>
                  <a:lnTo>
                    <a:pt x="780" y="1161"/>
                  </a:lnTo>
                  <a:lnTo>
                    <a:pt x="809" y="1153"/>
                  </a:lnTo>
                  <a:lnTo>
                    <a:pt x="838" y="1144"/>
                  </a:lnTo>
                  <a:lnTo>
                    <a:pt x="866" y="1133"/>
                  </a:lnTo>
                  <a:lnTo>
                    <a:pt x="894" y="1121"/>
                  </a:lnTo>
                  <a:lnTo>
                    <a:pt x="921" y="1108"/>
                  </a:lnTo>
                  <a:lnTo>
                    <a:pt x="947" y="1094"/>
                  </a:lnTo>
                  <a:lnTo>
                    <a:pt x="973" y="1079"/>
                  </a:lnTo>
                  <a:lnTo>
                    <a:pt x="997" y="1062"/>
                  </a:lnTo>
                  <a:lnTo>
                    <a:pt x="1021" y="1045"/>
                  </a:lnTo>
                  <a:lnTo>
                    <a:pt x="1043" y="1026"/>
                  </a:lnTo>
                  <a:lnTo>
                    <a:pt x="1065" y="1007"/>
                  </a:lnTo>
                  <a:lnTo>
                    <a:pt x="1085" y="986"/>
                  </a:lnTo>
                  <a:lnTo>
                    <a:pt x="1105" y="965"/>
                  </a:lnTo>
                  <a:lnTo>
                    <a:pt x="1123" y="943"/>
                  </a:lnTo>
                  <a:lnTo>
                    <a:pt x="1140" y="919"/>
                  </a:lnTo>
                  <a:lnTo>
                    <a:pt x="1158" y="896"/>
                  </a:lnTo>
                  <a:lnTo>
                    <a:pt x="1172" y="871"/>
                  </a:lnTo>
                  <a:lnTo>
                    <a:pt x="1186" y="846"/>
                  </a:lnTo>
                  <a:lnTo>
                    <a:pt x="1199" y="820"/>
                  </a:lnTo>
                  <a:lnTo>
                    <a:pt x="1209" y="793"/>
                  </a:lnTo>
                  <a:lnTo>
                    <a:pt x="1219" y="765"/>
                  </a:lnTo>
                  <a:lnTo>
                    <a:pt x="1228" y="738"/>
                  </a:lnTo>
                  <a:lnTo>
                    <a:pt x="1234" y="709"/>
                  </a:lnTo>
                  <a:lnTo>
                    <a:pt x="1240" y="680"/>
                  </a:lnTo>
                  <a:lnTo>
                    <a:pt x="1244" y="650"/>
                  </a:lnTo>
                  <a:lnTo>
                    <a:pt x="1246" y="620"/>
                  </a:lnTo>
                  <a:lnTo>
                    <a:pt x="1247" y="590"/>
                  </a:lnTo>
                  <a:lnTo>
                    <a:pt x="1246" y="560"/>
                  </a:lnTo>
                  <a:lnTo>
                    <a:pt x="1244" y="529"/>
                  </a:lnTo>
                  <a:lnTo>
                    <a:pt x="1240" y="500"/>
                  </a:lnTo>
                  <a:lnTo>
                    <a:pt x="1234" y="471"/>
                  </a:lnTo>
                  <a:lnTo>
                    <a:pt x="1228" y="443"/>
                  </a:lnTo>
                  <a:lnTo>
                    <a:pt x="1219" y="415"/>
                  </a:lnTo>
                  <a:lnTo>
                    <a:pt x="1209" y="387"/>
                  </a:lnTo>
                  <a:lnTo>
                    <a:pt x="1199" y="361"/>
                  </a:lnTo>
                  <a:lnTo>
                    <a:pt x="1186" y="334"/>
                  </a:lnTo>
                  <a:lnTo>
                    <a:pt x="1172" y="309"/>
                  </a:lnTo>
                  <a:lnTo>
                    <a:pt x="1158" y="284"/>
                  </a:lnTo>
                  <a:lnTo>
                    <a:pt x="1140" y="261"/>
                  </a:lnTo>
                  <a:lnTo>
                    <a:pt x="1123" y="237"/>
                  </a:lnTo>
                  <a:lnTo>
                    <a:pt x="1105" y="215"/>
                  </a:lnTo>
                  <a:lnTo>
                    <a:pt x="1085" y="194"/>
                  </a:lnTo>
                  <a:lnTo>
                    <a:pt x="1065" y="173"/>
                  </a:lnTo>
                  <a:lnTo>
                    <a:pt x="1043" y="154"/>
                  </a:lnTo>
                  <a:lnTo>
                    <a:pt x="1021" y="135"/>
                  </a:lnTo>
                  <a:lnTo>
                    <a:pt x="997" y="117"/>
                  </a:lnTo>
                  <a:lnTo>
                    <a:pt x="973" y="101"/>
                  </a:lnTo>
                  <a:lnTo>
                    <a:pt x="947" y="86"/>
                  </a:lnTo>
                  <a:lnTo>
                    <a:pt x="921" y="72"/>
                  </a:lnTo>
                  <a:lnTo>
                    <a:pt x="894" y="59"/>
                  </a:lnTo>
                  <a:lnTo>
                    <a:pt x="866" y="47"/>
                  </a:lnTo>
                  <a:lnTo>
                    <a:pt x="838" y="36"/>
                  </a:lnTo>
                  <a:lnTo>
                    <a:pt x="809" y="26"/>
                  </a:lnTo>
                  <a:lnTo>
                    <a:pt x="780" y="19"/>
                  </a:lnTo>
                  <a:lnTo>
                    <a:pt x="749" y="12"/>
                  </a:lnTo>
                  <a:lnTo>
                    <a:pt x="719" y="7"/>
                  </a:lnTo>
                  <a:lnTo>
                    <a:pt x="688" y="3"/>
                  </a:lnTo>
                  <a:lnTo>
                    <a:pt x="656" y="1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6B83B2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522" name="Freeform 999"/>
            <p:cNvSpPr>
              <a:spLocks/>
            </p:cNvSpPr>
            <p:nvPr/>
          </p:nvSpPr>
          <p:spPr bwMode="auto">
            <a:xfrm>
              <a:off x="4634478" y="301521"/>
              <a:ext cx="426099" cy="283939"/>
            </a:xfrm>
            <a:custGeom>
              <a:avLst/>
              <a:gdLst>
                <a:gd name="T0" fmla="*/ 1071 w 1071"/>
                <a:gd name="T1" fmla="*/ 236 h 715"/>
                <a:gd name="T2" fmla="*/ 1065 w 1071"/>
                <a:gd name="T3" fmla="*/ 288 h 715"/>
                <a:gd name="T4" fmla="*/ 1055 w 1071"/>
                <a:gd name="T5" fmla="*/ 336 h 715"/>
                <a:gd name="T6" fmla="*/ 1038 w 1071"/>
                <a:gd name="T7" fmla="*/ 384 h 715"/>
                <a:gd name="T8" fmla="*/ 1018 w 1071"/>
                <a:gd name="T9" fmla="*/ 429 h 715"/>
                <a:gd name="T10" fmla="*/ 993 w 1071"/>
                <a:gd name="T11" fmla="*/ 472 h 715"/>
                <a:gd name="T12" fmla="*/ 964 w 1071"/>
                <a:gd name="T13" fmla="*/ 513 h 715"/>
                <a:gd name="T14" fmla="*/ 932 w 1071"/>
                <a:gd name="T15" fmla="*/ 550 h 715"/>
                <a:gd name="T16" fmla="*/ 895 w 1071"/>
                <a:gd name="T17" fmla="*/ 585 h 715"/>
                <a:gd name="T18" fmla="*/ 856 w 1071"/>
                <a:gd name="T19" fmla="*/ 616 h 715"/>
                <a:gd name="T20" fmla="*/ 813 w 1071"/>
                <a:gd name="T21" fmla="*/ 643 h 715"/>
                <a:gd name="T22" fmla="*/ 767 w 1071"/>
                <a:gd name="T23" fmla="*/ 666 h 715"/>
                <a:gd name="T24" fmla="*/ 719 w 1071"/>
                <a:gd name="T25" fmla="*/ 685 h 715"/>
                <a:gd name="T26" fmla="*/ 669 w 1071"/>
                <a:gd name="T27" fmla="*/ 700 h 715"/>
                <a:gd name="T28" fmla="*/ 616 w 1071"/>
                <a:gd name="T29" fmla="*/ 710 h 715"/>
                <a:gd name="T30" fmla="*/ 562 w 1071"/>
                <a:gd name="T31" fmla="*/ 715 h 715"/>
                <a:gd name="T32" fmla="*/ 507 w 1071"/>
                <a:gd name="T33" fmla="*/ 715 h 715"/>
                <a:gd name="T34" fmla="*/ 453 w 1071"/>
                <a:gd name="T35" fmla="*/ 710 h 715"/>
                <a:gd name="T36" fmla="*/ 401 w 1071"/>
                <a:gd name="T37" fmla="*/ 700 h 715"/>
                <a:gd name="T38" fmla="*/ 351 w 1071"/>
                <a:gd name="T39" fmla="*/ 685 h 715"/>
                <a:gd name="T40" fmla="*/ 302 w 1071"/>
                <a:gd name="T41" fmla="*/ 666 h 715"/>
                <a:gd name="T42" fmla="*/ 257 w 1071"/>
                <a:gd name="T43" fmla="*/ 643 h 715"/>
                <a:gd name="T44" fmla="*/ 215 w 1071"/>
                <a:gd name="T45" fmla="*/ 616 h 715"/>
                <a:gd name="T46" fmla="*/ 175 w 1071"/>
                <a:gd name="T47" fmla="*/ 585 h 715"/>
                <a:gd name="T48" fmla="*/ 138 w 1071"/>
                <a:gd name="T49" fmla="*/ 550 h 715"/>
                <a:gd name="T50" fmla="*/ 105 w 1071"/>
                <a:gd name="T51" fmla="*/ 513 h 715"/>
                <a:gd name="T52" fmla="*/ 76 w 1071"/>
                <a:gd name="T53" fmla="*/ 472 h 715"/>
                <a:gd name="T54" fmla="*/ 51 w 1071"/>
                <a:gd name="T55" fmla="*/ 429 h 715"/>
                <a:gd name="T56" fmla="*/ 32 w 1071"/>
                <a:gd name="T57" fmla="*/ 384 h 715"/>
                <a:gd name="T58" fmla="*/ 16 w 1071"/>
                <a:gd name="T59" fmla="*/ 336 h 715"/>
                <a:gd name="T60" fmla="*/ 5 w 1071"/>
                <a:gd name="T61" fmla="*/ 288 h 715"/>
                <a:gd name="T62" fmla="*/ 0 w 1071"/>
                <a:gd name="T63" fmla="*/ 236 h 715"/>
                <a:gd name="T64" fmla="*/ 3 w 1071"/>
                <a:gd name="T65" fmla="*/ 185 h 715"/>
                <a:gd name="T66" fmla="*/ 26 w 1071"/>
                <a:gd name="T67" fmla="*/ 138 h 715"/>
                <a:gd name="T68" fmla="*/ 70 w 1071"/>
                <a:gd name="T69" fmla="*/ 100 h 715"/>
                <a:gd name="T70" fmla="*/ 130 w 1071"/>
                <a:gd name="T71" fmla="*/ 67 h 715"/>
                <a:gd name="T72" fmla="*/ 206 w 1071"/>
                <a:gd name="T73" fmla="*/ 41 h 715"/>
                <a:gd name="T74" fmla="*/ 292 w 1071"/>
                <a:gd name="T75" fmla="*/ 21 h 715"/>
                <a:gd name="T76" fmla="*/ 386 w 1071"/>
                <a:gd name="T77" fmla="*/ 8 h 715"/>
                <a:gd name="T78" fmla="*/ 486 w 1071"/>
                <a:gd name="T79" fmla="*/ 1 h 715"/>
                <a:gd name="T80" fmla="*/ 585 w 1071"/>
                <a:gd name="T81" fmla="*/ 1 h 715"/>
                <a:gd name="T82" fmla="*/ 684 w 1071"/>
                <a:gd name="T83" fmla="*/ 8 h 715"/>
                <a:gd name="T84" fmla="*/ 778 w 1071"/>
                <a:gd name="T85" fmla="*/ 21 h 715"/>
                <a:gd name="T86" fmla="*/ 865 w 1071"/>
                <a:gd name="T87" fmla="*/ 41 h 715"/>
                <a:gd name="T88" fmla="*/ 940 w 1071"/>
                <a:gd name="T89" fmla="*/ 67 h 715"/>
                <a:gd name="T90" fmla="*/ 1001 w 1071"/>
                <a:gd name="T91" fmla="*/ 100 h 715"/>
                <a:gd name="T92" fmla="*/ 1045 w 1071"/>
                <a:gd name="T93" fmla="*/ 138 h 715"/>
                <a:gd name="T94" fmla="*/ 1068 w 1071"/>
                <a:gd name="T95" fmla="*/ 185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71" h="715">
                  <a:moveTo>
                    <a:pt x="1071" y="210"/>
                  </a:moveTo>
                  <a:lnTo>
                    <a:pt x="1071" y="236"/>
                  </a:lnTo>
                  <a:lnTo>
                    <a:pt x="1069" y="262"/>
                  </a:lnTo>
                  <a:lnTo>
                    <a:pt x="1065" y="288"/>
                  </a:lnTo>
                  <a:lnTo>
                    <a:pt x="1060" y="312"/>
                  </a:lnTo>
                  <a:lnTo>
                    <a:pt x="1055" y="336"/>
                  </a:lnTo>
                  <a:lnTo>
                    <a:pt x="1047" y="361"/>
                  </a:lnTo>
                  <a:lnTo>
                    <a:pt x="1038" y="384"/>
                  </a:lnTo>
                  <a:lnTo>
                    <a:pt x="1029" y="407"/>
                  </a:lnTo>
                  <a:lnTo>
                    <a:pt x="1018" y="429"/>
                  </a:lnTo>
                  <a:lnTo>
                    <a:pt x="1006" y="452"/>
                  </a:lnTo>
                  <a:lnTo>
                    <a:pt x="993" y="472"/>
                  </a:lnTo>
                  <a:lnTo>
                    <a:pt x="979" y="493"/>
                  </a:lnTo>
                  <a:lnTo>
                    <a:pt x="964" y="513"/>
                  </a:lnTo>
                  <a:lnTo>
                    <a:pt x="949" y="532"/>
                  </a:lnTo>
                  <a:lnTo>
                    <a:pt x="932" y="550"/>
                  </a:lnTo>
                  <a:lnTo>
                    <a:pt x="914" y="567"/>
                  </a:lnTo>
                  <a:lnTo>
                    <a:pt x="895" y="585"/>
                  </a:lnTo>
                  <a:lnTo>
                    <a:pt x="875" y="601"/>
                  </a:lnTo>
                  <a:lnTo>
                    <a:pt x="856" y="616"/>
                  </a:lnTo>
                  <a:lnTo>
                    <a:pt x="834" y="630"/>
                  </a:lnTo>
                  <a:lnTo>
                    <a:pt x="813" y="643"/>
                  </a:lnTo>
                  <a:lnTo>
                    <a:pt x="790" y="655"/>
                  </a:lnTo>
                  <a:lnTo>
                    <a:pt x="767" y="666"/>
                  </a:lnTo>
                  <a:lnTo>
                    <a:pt x="744" y="676"/>
                  </a:lnTo>
                  <a:lnTo>
                    <a:pt x="719" y="685"/>
                  </a:lnTo>
                  <a:lnTo>
                    <a:pt x="694" y="693"/>
                  </a:lnTo>
                  <a:lnTo>
                    <a:pt x="669" y="700"/>
                  </a:lnTo>
                  <a:lnTo>
                    <a:pt x="643" y="705"/>
                  </a:lnTo>
                  <a:lnTo>
                    <a:pt x="616" y="710"/>
                  </a:lnTo>
                  <a:lnTo>
                    <a:pt x="590" y="713"/>
                  </a:lnTo>
                  <a:lnTo>
                    <a:pt x="562" y="715"/>
                  </a:lnTo>
                  <a:lnTo>
                    <a:pt x="535" y="715"/>
                  </a:lnTo>
                  <a:lnTo>
                    <a:pt x="507" y="715"/>
                  </a:lnTo>
                  <a:lnTo>
                    <a:pt x="480" y="713"/>
                  </a:lnTo>
                  <a:lnTo>
                    <a:pt x="453" y="710"/>
                  </a:lnTo>
                  <a:lnTo>
                    <a:pt x="427" y="705"/>
                  </a:lnTo>
                  <a:lnTo>
                    <a:pt x="401" y="700"/>
                  </a:lnTo>
                  <a:lnTo>
                    <a:pt x="375" y="693"/>
                  </a:lnTo>
                  <a:lnTo>
                    <a:pt x="351" y="685"/>
                  </a:lnTo>
                  <a:lnTo>
                    <a:pt x="326" y="676"/>
                  </a:lnTo>
                  <a:lnTo>
                    <a:pt x="302" y="666"/>
                  </a:lnTo>
                  <a:lnTo>
                    <a:pt x="279" y="655"/>
                  </a:lnTo>
                  <a:lnTo>
                    <a:pt x="257" y="643"/>
                  </a:lnTo>
                  <a:lnTo>
                    <a:pt x="235" y="630"/>
                  </a:lnTo>
                  <a:lnTo>
                    <a:pt x="215" y="616"/>
                  </a:lnTo>
                  <a:lnTo>
                    <a:pt x="194" y="601"/>
                  </a:lnTo>
                  <a:lnTo>
                    <a:pt x="175" y="585"/>
                  </a:lnTo>
                  <a:lnTo>
                    <a:pt x="156" y="567"/>
                  </a:lnTo>
                  <a:lnTo>
                    <a:pt x="138" y="550"/>
                  </a:lnTo>
                  <a:lnTo>
                    <a:pt x="122" y="532"/>
                  </a:lnTo>
                  <a:lnTo>
                    <a:pt x="105" y="513"/>
                  </a:lnTo>
                  <a:lnTo>
                    <a:pt x="90" y="493"/>
                  </a:lnTo>
                  <a:lnTo>
                    <a:pt x="76" y="472"/>
                  </a:lnTo>
                  <a:lnTo>
                    <a:pt x="63" y="452"/>
                  </a:lnTo>
                  <a:lnTo>
                    <a:pt x="51" y="429"/>
                  </a:lnTo>
                  <a:lnTo>
                    <a:pt x="42" y="407"/>
                  </a:lnTo>
                  <a:lnTo>
                    <a:pt x="32" y="384"/>
                  </a:lnTo>
                  <a:lnTo>
                    <a:pt x="23" y="361"/>
                  </a:lnTo>
                  <a:lnTo>
                    <a:pt x="16" y="336"/>
                  </a:lnTo>
                  <a:lnTo>
                    <a:pt x="10" y="312"/>
                  </a:lnTo>
                  <a:lnTo>
                    <a:pt x="5" y="288"/>
                  </a:lnTo>
                  <a:lnTo>
                    <a:pt x="2" y="262"/>
                  </a:lnTo>
                  <a:lnTo>
                    <a:pt x="0" y="236"/>
                  </a:lnTo>
                  <a:lnTo>
                    <a:pt x="0" y="210"/>
                  </a:lnTo>
                  <a:lnTo>
                    <a:pt x="3" y="185"/>
                  </a:lnTo>
                  <a:lnTo>
                    <a:pt x="12" y="161"/>
                  </a:lnTo>
                  <a:lnTo>
                    <a:pt x="26" y="138"/>
                  </a:lnTo>
                  <a:lnTo>
                    <a:pt x="45" y="118"/>
                  </a:lnTo>
                  <a:lnTo>
                    <a:pt x="70" y="100"/>
                  </a:lnTo>
                  <a:lnTo>
                    <a:pt x="98" y="82"/>
                  </a:lnTo>
                  <a:lnTo>
                    <a:pt x="130" y="67"/>
                  </a:lnTo>
                  <a:lnTo>
                    <a:pt x="167" y="53"/>
                  </a:lnTo>
                  <a:lnTo>
                    <a:pt x="206" y="41"/>
                  </a:lnTo>
                  <a:lnTo>
                    <a:pt x="248" y="30"/>
                  </a:lnTo>
                  <a:lnTo>
                    <a:pt x="292" y="21"/>
                  </a:lnTo>
                  <a:lnTo>
                    <a:pt x="339" y="14"/>
                  </a:lnTo>
                  <a:lnTo>
                    <a:pt x="386" y="8"/>
                  </a:lnTo>
                  <a:lnTo>
                    <a:pt x="435" y="3"/>
                  </a:lnTo>
                  <a:lnTo>
                    <a:pt x="486" y="1"/>
                  </a:lnTo>
                  <a:lnTo>
                    <a:pt x="535" y="0"/>
                  </a:lnTo>
                  <a:lnTo>
                    <a:pt x="585" y="1"/>
                  </a:lnTo>
                  <a:lnTo>
                    <a:pt x="636" y="3"/>
                  </a:lnTo>
                  <a:lnTo>
                    <a:pt x="684" y="8"/>
                  </a:lnTo>
                  <a:lnTo>
                    <a:pt x="732" y="14"/>
                  </a:lnTo>
                  <a:lnTo>
                    <a:pt x="778" y="21"/>
                  </a:lnTo>
                  <a:lnTo>
                    <a:pt x="823" y="30"/>
                  </a:lnTo>
                  <a:lnTo>
                    <a:pt x="865" y="41"/>
                  </a:lnTo>
                  <a:lnTo>
                    <a:pt x="904" y="53"/>
                  </a:lnTo>
                  <a:lnTo>
                    <a:pt x="940" y="67"/>
                  </a:lnTo>
                  <a:lnTo>
                    <a:pt x="973" y="82"/>
                  </a:lnTo>
                  <a:lnTo>
                    <a:pt x="1001" y="100"/>
                  </a:lnTo>
                  <a:lnTo>
                    <a:pt x="1026" y="118"/>
                  </a:lnTo>
                  <a:lnTo>
                    <a:pt x="1045" y="138"/>
                  </a:lnTo>
                  <a:lnTo>
                    <a:pt x="1059" y="161"/>
                  </a:lnTo>
                  <a:lnTo>
                    <a:pt x="1068" y="185"/>
                  </a:lnTo>
                  <a:lnTo>
                    <a:pt x="1071" y="210"/>
                  </a:lnTo>
                  <a:close/>
                </a:path>
              </a:pathLst>
            </a:custGeom>
            <a:solidFill>
              <a:srgbClr val="4D5B81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523" name="Freeform 1000"/>
            <p:cNvSpPr>
              <a:spLocks/>
            </p:cNvSpPr>
            <p:nvPr/>
          </p:nvSpPr>
          <p:spPr bwMode="auto">
            <a:xfrm>
              <a:off x="4687561" y="317443"/>
              <a:ext cx="319934" cy="249442"/>
            </a:xfrm>
            <a:custGeom>
              <a:avLst/>
              <a:gdLst>
                <a:gd name="T0" fmla="*/ 807 w 808"/>
                <a:gd name="T1" fmla="*/ 208 h 631"/>
                <a:gd name="T2" fmla="*/ 803 w 808"/>
                <a:gd name="T3" fmla="*/ 253 h 631"/>
                <a:gd name="T4" fmla="*/ 795 w 808"/>
                <a:gd name="T5" fmla="*/ 296 h 631"/>
                <a:gd name="T6" fmla="*/ 783 w 808"/>
                <a:gd name="T7" fmla="*/ 338 h 631"/>
                <a:gd name="T8" fmla="*/ 768 w 808"/>
                <a:gd name="T9" fmla="*/ 378 h 631"/>
                <a:gd name="T10" fmla="*/ 749 w 808"/>
                <a:gd name="T11" fmla="*/ 417 h 631"/>
                <a:gd name="T12" fmla="*/ 727 w 808"/>
                <a:gd name="T13" fmla="*/ 453 h 631"/>
                <a:gd name="T14" fmla="*/ 702 w 808"/>
                <a:gd name="T15" fmla="*/ 485 h 631"/>
                <a:gd name="T16" fmla="*/ 675 w 808"/>
                <a:gd name="T17" fmla="*/ 515 h 631"/>
                <a:gd name="T18" fmla="*/ 645 w 808"/>
                <a:gd name="T19" fmla="*/ 542 h 631"/>
                <a:gd name="T20" fmla="*/ 614 w 808"/>
                <a:gd name="T21" fmla="*/ 567 h 631"/>
                <a:gd name="T22" fmla="*/ 579 w 808"/>
                <a:gd name="T23" fmla="*/ 588 h 631"/>
                <a:gd name="T24" fmla="*/ 542 w 808"/>
                <a:gd name="T25" fmla="*/ 604 h 631"/>
                <a:gd name="T26" fmla="*/ 505 w 808"/>
                <a:gd name="T27" fmla="*/ 617 h 631"/>
                <a:gd name="T28" fmla="*/ 466 w 808"/>
                <a:gd name="T29" fmla="*/ 626 h 631"/>
                <a:gd name="T30" fmla="*/ 425 w 808"/>
                <a:gd name="T31" fmla="*/ 631 h 631"/>
                <a:gd name="T32" fmla="*/ 384 w 808"/>
                <a:gd name="T33" fmla="*/ 631 h 631"/>
                <a:gd name="T34" fmla="*/ 343 w 808"/>
                <a:gd name="T35" fmla="*/ 626 h 631"/>
                <a:gd name="T36" fmla="*/ 303 w 808"/>
                <a:gd name="T37" fmla="*/ 617 h 631"/>
                <a:gd name="T38" fmla="*/ 265 w 808"/>
                <a:gd name="T39" fmla="*/ 604 h 631"/>
                <a:gd name="T40" fmla="*/ 229 w 808"/>
                <a:gd name="T41" fmla="*/ 588 h 631"/>
                <a:gd name="T42" fmla="*/ 195 w 808"/>
                <a:gd name="T43" fmla="*/ 567 h 631"/>
                <a:gd name="T44" fmla="*/ 162 w 808"/>
                <a:gd name="T45" fmla="*/ 542 h 631"/>
                <a:gd name="T46" fmla="*/ 132 w 808"/>
                <a:gd name="T47" fmla="*/ 515 h 631"/>
                <a:gd name="T48" fmla="*/ 105 w 808"/>
                <a:gd name="T49" fmla="*/ 485 h 631"/>
                <a:gd name="T50" fmla="*/ 80 w 808"/>
                <a:gd name="T51" fmla="*/ 453 h 631"/>
                <a:gd name="T52" fmla="*/ 59 w 808"/>
                <a:gd name="T53" fmla="*/ 417 h 631"/>
                <a:gd name="T54" fmla="*/ 40 w 808"/>
                <a:gd name="T55" fmla="*/ 378 h 631"/>
                <a:gd name="T56" fmla="*/ 25 w 808"/>
                <a:gd name="T57" fmla="*/ 338 h 631"/>
                <a:gd name="T58" fmla="*/ 13 w 808"/>
                <a:gd name="T59" fmla="*/ 296 h 631"/>
                <a:gd name="T60" fmla="*/ 6 w 808"/>
                <a:gd name="T61" fmla="*/ 253 h 631"/>
                <a:gd name="T62" fmla="*/ 1 w 808"/>
                <a:gd name="T63" fmla="*/ 208 h 631"/>
                <a:gd name="T64" fmla="*/ 3 w 808"/>
                <a:gd name="T65" fmla="*/ 162 h 631"/>
                <a:gd name="T66" fmla="*/ 21 w 808"/>
                <a:gd name="T67" fmla="*/ 122 h 631"/>
                <a:gd name="T68" fmla="*/ 53 w 808"/>
                <a:gd name="T69" fmla="*/ 88 h 631"/>
                <a:gd name="T70" fmla="*/ 100 w 808"/>
                <a:gd name="T71" fmla="*/ 59 h 631"/>
                <a:gd name="T72" fmla="*/ 156 w 808"/>
                <a:gd name="T73" fmla="*/ 36 h 631"/>
                <a:gd name="T74" fmla="*/ 222 w 808"/>
                <a:gd name="T75" fmla="*/ 19 h 631"/>
                <a:gd name="T76" fmla="*/ 292 w 808"/>
                <a:gd name="T77" fmla="*/ 7 h 631"/>
                <a:gd name="T78" fmla="*/ 366 w 808"/>
                <a:gd name="T79" fmla="*/ 1 h 631"/>
                <a:gd name="T80" fmla="*/ 442 w 808"/>
                <a:gd name="T81" fmla="*/ 1 h 631"/>
                <a:gd name="T82" fmla="*/ 517 w 808"/>
                <a:gd name="T83" fmla="*/ 7 h 631"/>
                <a:gd name="T84" fmla="*/ 587 w 808"/>
                <a:gd name="T85" fmla="*/ 19 h 631"/>
                <a:gd name="T86" fmla="*/ 653 w 808"/>
                <a:gd name="T87" fmla="*/ 36 h 631"/>
                <a:gd name="T88" fmla="*/ 709 w 808"/>
                <a:gd name="T89" fmla="*/ 59 h 631"/>
                <a:gd name="T90" fmla="*/ 755 w 808"/>
                <a:gd name="T91" fmla="*/ 88 h 631"/>
                <a:gd name="T92" fmla="*/ 788 w 808"/>
                <a:gd name="T93" fmla="*/ 122 h 631"/>
                <a:gd name="T94" fmla="*/ 806 w 808"/>
                <a:gd name="T95" fmla="*/ 162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8" h="631">
                  <a:moveTo>
                    <a:pt x="808" y="185"/>
                  </a:moveTo>
                  <a:lnTo>
                    <a:pt x="807" y="208"/>
                  </a:lnTo>
                  <a:lnTo>
                    <a:pt x="806" y="230"/>
                  </a:lnTo>
                  <a:lnTo>
                    <a:pt x="803" y="253"/>
                  </a:lnTo>
                  <a:lnTo>
                    <a:pt x="800" y="275"/>
                  </a:lnTo>
                  <a:lnTo>
                    <a:pt x="795" y="296"/>
                  </a:lnTo>
                  <a:lnTo>
                    <a:pt x="790" y="318"/>
                  </a:lnTo>
                  <a:lnTo>
                    <a:pt x="783" y="338"/>
                  </a:lnTo>
                  <a:lnTo>
                    <a:pt x="776" y="359"/>
                  </a:lnTo>
                  <a:lnTo>
                    <a:pt x="768" y="378"/>
                  </a:lnTo>
                  <a:lnTo>
                    <a:pt x="758" y="398"/>
                  </a:lnTo>
                  <a:lnTo>
                    <a:pt x="749" y="417"/>
                  </a:lnTo>
                  <a:lnTo>
                    <a:pt x="739" y="434"/>
                  </a:lnTo>
                  <a:lnTo>
                    <a:pt x="727" y="453"/>
                  </a:lnTo>
                  <a:lnTo>
                    <a:pt x="715" y="469"/>
                  </a:lnTo>
                  <a:lnTo>
                    <a:pt x="702" y="485"/>
                  </a:lnTo>
                  <a:lnTo>
                    <a:pt x="689" y="500"/>
                  </a:lnTo>
                  <a:lnTo>
                    <a:pt x="675" y="515"/>
                  </a:lnTo>
                  <a:lnTo>
                    <a:pt x="660" y="529"/>
                  </a:lnTo>
                  <a:lnTo>
                    <a:pt x="645" y="542"/>
                  </a:lnTo>
                  <a:lnTo>
                    <a:pt x="630" y="555"/>
                  </a:lnTo>
                  <a:lnTo>
                    <a:pt x="614" y="567"/>
                  </a:lnTo>
                  <a:lnTo>
                    <a:pt x="596" y="577"/>
                  </a:lnTo>
                  <a:lnTo>
                    <a:pt x="579" y="588"/>
                  </a:lnTo>
                  <a:lnTo>
                    <a:pt x="561" y="596"/>
                  </a:lnTo>
                  <a:lnTo>
                    <a:pt x="542" y="604"/>
                  </a:lnTo>
                  <a:lnTo>
                    <a:pt x="524" y="611"/>
                  </a:lnTo>
                  <a:lnTo>
                    <a:pt x="505" y="617"/>
                  </a:lnTo>
                  <a:lnTo>
                    <a:pt x="485" y="622"/>
                  </a:lnTo>
                  <a:lnTo>
                    <a:pt x="466" y="626"/>
                  </a:lnTo>
                  <a:lnTo>
                    <a:pt x="445" y="629"/>
                  </a:lnTo>
                  <a:lnTo>
                    <a:pt x="425" y="631"/>
                  </a:lnTo>
                  <a:lnTo>
                    <a:pt x="404" y="631"/>
                  </a:lnTo>
                  <a:lnTo>
                    <a:pt x="384" y="631"/>
                  </a:lnTo>
                  <a:lnTo>
                    <a:pt x="363" y="629"/>
                  </a:lnTo>
                  <a:lnTo>
                    <a:pt x="343" y="626"/>
                  </a:lnTo>
                  <a:lnTo>
                    <a:pt x="322" y="622"/>
                  </a:lnTo>
                  <a:lnTo>
                    <a:pt x="303" y="617"/>
                  </a:lnTo>
                  <a:lnTo>
                    <a:pt x="284" y="611"/>
                  </a:lnTo>
                  <a:lnTo>
                    <a:pt x="265" y="604"/>
                  </a:lnTo>
                  <a:lnTo>
                    <a:pt x="247" y="596"/>
                  </a:lnTo>
                  <a:lnTo>
                    <a:pt x="229" y="588"/>
                  </a:lnTo>
                  <a:lnTo>
                    <a:pt x="211" y="577"/>
                  </a:lnTo>
                  <a:lnTo>
                    <a:pt x="195" y="567"/>
                  </a:lnTo>
                  <a:lnTo>
                    <a:pt x="179" y="555"/>
                  </a:lnTo>
                  <a:lnTo>
                    <a:pt x="162" y="542"/>
                  </a:lnTo>
                  <a:lnTo>
                    <a:pt x="147" y="529"/>
                  </a:lnTo>
                  <a:lnTo>
                    <a:pt x="132" y="515"/>
                  </a:lnTo>
                  <a:lnTo>
                    <a:pt x="118" y="500"/>
                  </a:lnTo>
                  <a:lnTo>
                    <a:pt x="105" y="485"/>
                  </a:lnTo>
                  <a:lnTo>
                    <a:pt x="92" y="469"/>
                  </a:lnTo>
                  <a:lnTo>
                    <a:pt x="80" y="453"/>
                  </a:lnTo>
                  <a:lnTo>
                    <a:pt x="70" y="434"/>
                  </a:lnTo>
                  <a:lnTo>
                    <a:pt x="59" y="417"/>
                  </a:lnTo>
                  <a:lnTo>
                    <a:pt x="49" y="398"/>
                  </a:lnTo>
                  <a:lnTo>
                    <a:pt x="40" y="378"/>
                  </a:lnTo>
                  <a:lnTo>
                    <a:pt x="33" y="359"/>
                  </a:lnTo>
                  <a:lnTo>
                    <a:pt x="25" y="338"/>
                  </a:lnTo>
                  <a:lnTo>
                    <a:pt x="19" y="318"/>
                  </a:lnTo>
                  <a:lnTo>
                    <a:pt x="13" y="296"/>
                  </a:lnTo>
                  <a:lnTo>
                    <a:pt x="9" y="275"/>
                  </a:lnTo>
                  <a:lnTo>
                    <a:pt x="6" y="253"/>
                  </a:lnTo>
                  <a:lnTo>
                    <a:pt x="3" y="230"/>
                  </a:lnTo>
                  <a:lnTo>
                    <a:pt x="1" y="208"/>
                  </a:lnTo>
                  <a:lnTo>
                    <a:pt x="0" y="185"/>
                  </a:lnTo>
                  <a:lnTo>
                    <a:pt x="3" y="162"/>
                  </a:lnTo>
                  <a:lnTo>
                    <a:pt x="10" y="142"/>
                  </a:lnTo>
                  <a:lnTo>
                    <a:pt x="21" y="122"/>
                  </a:lnTo>
                  <a:lnTo>
                    <a:pt x="35" y="104"/>
                  </a:lnTo>
                  <a:lnTo>
                    <a:pt x="53" y="88"/>
                  </a:lnTo>
                  <a:lnTo>
                    <a:pt x="75" y="73"/>
                  </a:lnTo>
                  <a:lnTo>
                    <a:pt x="100" y="59"/>
                  </a:lnTo>
                  <a:lnTo>
                    <a:pt x="127" y="47"/>
                  </a:lnTo>
                  <a:lnTo>
                    <a:pt x="156" y="36"/>
                  </a:lnTo>
                  <a:lnTo>
                    <a:pt x="188" y="26"/>
                  </a:lnTo>
                  <a:lnTo>
                    <a:pt x="222" y="19"/>
                  </a:lnTo>
                  <a:lnTo>
                    <a:pt x="256" y="12"/>
                  </a:lnTo>
                  <a:lnTo>
                    <a:pt x="292" y="7"/>
                  </a:lnTo>
                  <a:lnTo>
                    <a:pt x="329" y="3"/>
                  </a:lnTo>
                  <a:lnTo>
                    <a:pt x="366" y="1"/>
                  </a:lnTo>
                  <a:lnTo>
                    <a:pt x="404" y="0"/>
                  </a:lnTo>
                  <a:lnTo>
                    <a:pt x="442" y="1"/>
                  </a:lnTo>
                  <a:lnTo>
                    <a:pt x="480" y="3"/>
                  </a:lnTo>
                  <a:lnTo>
                    <a:pt x="517" y="7"/>
                  </a:lnTo>
                  <a:lnTo>
                    <a:pt x="552" y="12"/>
                  </a:lnTo>
                  <a:lnTo>
                    <a:pt x="587" y="19"/>
                  </a:lnTo>
                  <a:lnTo>
                    <a:pt x="620" y="26"/>
                  </a:lnTo>
                  <a:lnTo>
                    <a:pt x="653" y="36"/>
                  </a:lnTo>
                  <a:lnTo>
                    <a:pt x="682" y="47"/>
                  </a:lnTo>
                  <a:lnTo>
                    <a:pt x="709" y="59"/>
                  </a:lnTo>
                  <a:lnTo>
                    <a:pt x="734" y="73"/>
                  </a:lnTo>
                  <a:lnTo>
                    <a:pt x="755" y="88"/>
                  </a:lnTo>
                  <a:lnTo>
                    <a:pt x="774" y="104"/>
                  </a:lnTo>
                  <a:lnTo>
                    <a:pt x="788" y="122"/>
                  </a:lnTo>
                  <a:lnTo>
                    <a:pt x="798" y="142"/>
                  </a:lnTo>
                  <a:lnTo>
                    <a:pt x="806" y="162"/>
                  </a:lnTo>
                  <a:lnTo>
                    <a:pt x="808" y="185"/>
                  </a:lnTo>
                  <a:close/>
                </a:path>
              </a:pathLst>
            </a:custGeom>
            <a:solidFill>
              <a:srgbClr val="53679D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524" name="Freeform 1001"/>
            <p:cNvSpPr>
              <a:spLocks/>
            </p:cNvSpPr>
            <p:nvPr/>
          </p:nvSpPr>
          <p:spPr bwMode="auto">
            <a:xfrm>
              <a:off x="4590002" y="66675"/>
              <a:ext cx="519354" cy="256076"/>
            </a:xfrm>
            <a:custGeom>
              <a:avLst/>
              <a:gdLst>
                <a:gd name="T0" fmla="*/ 1161 w 1309"/>
                <a:gd name="T1" fmla="*/ 119 h 645"/>
                <a:gd name="T2" fmla="*/ 1217 w 1309"/>
                <a:gd name="T3" fmla="*/ 159 h 645"/>
                <a:gd name="T4" fmla="*/ 1260 w 1309"/>
                <a:gd name="T5" fmla="*/ 201 h 645"/>
                <a:gd name="T6" fmla="*/ 1291 w 1309"/>
                <a:gd name="T7" fmla="*/ 247 h 645"/>
                <a:gd name="T8" fmla="*/ 1306 w 1309"/>
                <a:gd name="T9" fmla="*/ 292 h 645"/>
                <a:gd name="T10" fmla="*/ 1309 w 1309"/>
                <a:gd name="T11" fmla="*/ 339 h 645"/>
                <a:gd name="T12" fmla="*/ 1298 w 1309"/>
                <a:gd name="T13" fmla="*/ 385 h 645"/>
                <a:gd name="T14" fmla="*/ 1273 w 1309"/>
                <a:gd name="T15" fmla="*/ 429 h 645"/>
                <a:gd name="T16" fmla="*/ 1236 w 1309"/>
                <a:gd name="T17" fmla="*/ 472 h 645"/>
                <a:gd name="T18" fmla="*/ 1185 w 1309"/>
                <a:gd name="T19" fmla="*/ 513 h 645"/>
                <a:gd name="T20" fmla="*/ 1120 w 1309"/>
                <a:gd name="T21" fmla="*/ 551 h 645"/>
                <a:gd name="T22" fmla="*/ 1044 w 1309"/>
                <a:gd name="T23" fmla="*/ 583 h 645"/>
                <a:gd name="T24" fmla="*/ 962 w 1309"/>
                <a:gd name="T25" fmla="*/ 609 h 645"/>
                <a:gd name="T26" fmla="*/ 874 w 1309"/>
                <a:gd name="T27" fmla="*/ 627 h 645"/>
                <a:gd name="T28" fmla="*/ 783 w 1309"/>
                <a:gd name="T29" fmla="*/ 639 h 645"/>
                <a:gd name="T30" fmla="*/ 689 w 1309"/>
                <a:gd name="T31" fmla="*/ 645 h 645"/>
                <a:gd name="T32" fmla="*/ 595 w 1309"/>
                <a:gd name="T33" fmla="*/ 644 h 645"/>
                <a:gd name="T34" fmla="*/ 501 w 1309"/>
                <a:gd name="T35" fmla="*/ 636 h 645"/>
                <a:gd name="T36" fmla="*/ 411 w 1309"/>
                <a:gd name="T37" fmla="*/ 621 h 645"/>
                <a:gd name="T38" fmla="*/ 324 w 1309"/>
                <a:gd name="T39" fmla="*/ 601 h 645"/>
                <a:gd name="T40" fmla="*/ 243 w 1309"/>
                <a:gd name="T41" fmla="*/ 573 h 645"/>
                <a:gd name="T42" fmla="*/ 170 w 1309"/>
                <a:gd name="T43" fmla="*/ 538 h 645"/>
                <a:gd name="T44" fmla="*/ 109 w 1309"/>
                <a:gd name="T45" fmla="*/ 501 h 645"/>
                <a:gd name="T46" fmla="*/ 62 w 1309"/>
                <a:gd name="T47" fmla="*/ 458 h 645"/>
                <a:gd name="T48" fmla="*/ 28 w 1309"/>
                <a:gd name="T49" fmla="*/ 415 h 645"/>
                <a:gd name="T50" fmla="*/ 8 w 1309"/>
                <a:gd name="T51" fmla="*/ 370 h 645"/>
                <a:gd name="T52" fmla="*/ 0 w 1309"/>
                <a:gd name="T53" fmla="*/ 323 h 645"/>
                <a:gd name="T54" fmla="*/ 8 w 1309"/>
                <a:gd name="T55" fmla="*/ 277 h 645"/>
                <a:gd name="T56" fmla="*/ 27 w 1309"/>
                <a:gd name="T57" fmla="*/ 232 h 645"/>
                <a:gd name="T58" fmla="*/ 61 w 1309"/>
                <a:gd name="T59" fmla="*/ 187 h 645"/>
                <a:gd name="T60" fmla="*/ 108 w 1309"/>
                <a:gd name="T61" fmla="*/ 145 h 645"/>
                <a:gd name="T62" fmla="*/ 169 w 1309"/>
                <a:gd name="T63" fmla="*/ 107 h 645"/>
                <a:gd name="T64" fmla="*/ 241 w 1309"/>
                <a:gd name="T65" fmla="*/ 73 h 645"/>
                <a:gd name="T66" fmla="*/ 321 w 1309"/>
                <a:gd name="T67" fmla="*/ 45 h 645"/>
                <a:gd name="T68" fmla="*/ 407 w 1309"/>
                <a:gd name="T69" fmla="*/ 24 h 645"/>
                <a:gd name="T70" fmla="*/ 498 w 1309"/>
                <a:gd name="T71" fmla="*/ 10 h 645"/>
                <a:gd name="T72" fmla="*/ 591 w 1309"/>
                <a:gd name="T73" fmla="*/ 3 h 645"/>
                <a:gd name="T74" fmla="*/ 685 w 1309"/>
                <a:gd name="T75" fmla="*/ 2 h 645"/>
                <a:gd name="T76" fmla="*/ 779 w 1309"/>
                <a:gd name="T77" fmla="*/ 7 h 645"/>
                <a:gd name="T78" fmla="*/ 869 w 1309"/>
                <a:gd name="T79" fmla="*/ 19 h 645"/>
                <a:gd name="T80" fmla="*/ 958 w 1309"/>
                <a:gd name="T81" fmla="*/ 37 h 645"/>
                <a:gd name="T82" fmla="*/ 1040 w 1309"/>
                <a:gd name="T83" fmla="*/ 63 h 645"/>
                <a:gd name="T84" fmla="*/ 1116 w 1309"/>
                <a:gd name="T85" fmla="*/ 94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09" h="645">
                  <a:moveTo>
                    <a:pt x="1116" y="94"/>
                  </a:moveTo>
                  <a:lnTo>
                    <a:pt x="1139" y="107"/>
                  </a:lnTo>
                  <a:lnTo>
                    <a:pt x="1161" y="119"/>
                  </a:lnTo>
                  <a:lnTo>
                    <a:pt x="1182" y="132"/>
                  </a:lnTo>
                  <a:lnTo>
                    <a:pt x="1200" y="145"/>
                  </a:lnTo>
                  <a:lnTo>
                    <a:pt x="1217" y="159"/>
                  </a:lnTo>
                  <a:lnTo>
                    <a:pt x="1233" y="173"/>
                  </a:lnTo>
                  <a:lnTo>
                    <a:pt x="1247" y="187"/>
                  </a:lnTo>
                  <a:lnTo>
                    <a:pt x="1260" y="201"/>
                  </a:lnTo>
                  <a:lnTo>
                    <a:pt x="1272" y="216"/>
                  </a:lnTo>
                  <a:lnTo>
                    <a:pt x="1282" y="232"/>
                  </a:lnTo>
                  <a:lnTo>
                    <a:pt x="1291" y="247"/>
                  </a:lnTo>
                  <a:lnTo>
                    <a:pt x="1297" y="262"/>
                  </a:lnTo>
                  <a:lnTo>
                    <a:pt x="1303" y="277"/>
                  </a:lnTo>
                  <a:lnTo>
                    <a:pt x="1306" y="292"/>
                  </a:lnTo>
                  <a:lnTo>
                    <a:pt x="1309" y="307"/>
                  </a:lnTo>
                  <a:lnTo>
                    <a:pt x="1309" y="323"/>
                  </a:lnTo>
                  <a:lnTo>
                    <a:pt x="1309" y="339"/>
                  </a:lnTo>
                  <a:lnTo>
                    <a:pt x="1307" y="354"/>
                  </a:lnTo>
                  <a:lnTo>
                    <a:pt x="1304" y="370"/>
                  </a:lnTo>
                  <a:lnTo>
                    <a:pt x="1298" y="385"/>
                  </a:lnTo>
                  <a:lnTo>
                    <a:pt x="1292" y="400"/>
                  </a:lnTo>
                  <a:lnTo>
                    <a:pt x="1283" y="415"/>
                  </a:lnTo>
                  <a:lnTo>
                    <a:pt x="1273" y="429"/>
                  </a:lnTo>
                  <a:lnTo>
                    <a:pt x="1263" y="444"/>
                  </a:lnTo>
                  <a:lnTo>
                    <a:pt x="1250" y="458"/>
                  </a:lnTo>
                  <a:lnTo>
                    <a:pt x="1236" y="472"/>
                  </a:lnTo>
                  <a:lnTo>
                    <a:pt x="1220" y="486"/>
                  </a:lnTo>
                  <a:lnTo>
                    <a:pt x="1203" y="501"/>
                  </a:lnTo>
                  <a:lnTo>
                    <a:pt x="1185" y="513"/>
                  </a:lnTo>
                  <a:lnTo>
                    <a:pt x="1164" y="526"/>
                  </a:lnTo>
                  <a:lnTo>
                    <a:pt x="1143" y="538"/>
                  </a:lnTo>
                  <a:lnTo>
                    <a:pt x="1120" y="551"/>
                  </a:lnTo>
                  <a:lnTo>
                    <a:pt x="1095" y="562"/>
                  </a:lnTo>
                  <a:lnTo>
                    <a:pt x="1070" y="573"/>
                  </a:lnTo>
                  <a:lnTo>
                    <a:pt x="1044" y="583"/>
                  </a:lnTo>
                  <a:lnTo>
                    <a:pt x="1017" y="592"/>
                  </a:lnTo>
                  <a:lnTo>
                    <a:pt x="990" y="601"/>
                  </a:lnTo>
                  <a:lnTo>
                    <a:pt x="962" y="609"/>
                  </a:lnTo>
                  <a:lnTo>
                    <a:pt x="933" y="615"/>
                  </a:lnTo>
                  <a:lnTo>
                    <a:pt x="904" y="621"/>
                  </a:lnTo>
                  <a:lnTo>
                    <a:pt x="874" y="627"/>
                  </a:lnTo>
                  <a:lnTo>
                    <a:pt x="844" y="632"/>
                  </a:lnTo>
                  <a:lnTo>
                    <a:pt x="813" y="636"/>
                  </a:lnTo>
                  <a:lnTo>
                    <a:pt x="783" y="639"/>
                  </a:lnTo>
                  <a:lnTo>
                    <a:pt x="752" y="642"/>
                  </a:lnTo>
                  <a:lnTo>
                    <a:pt x="720" y="644"/>
                  </a:lnTo>
                  <a:lnTo>
                    <a:pt x="689" y="645"/>
                  </a:lnTo>
                  <a:lnTo>
                    <a:pt x="658" y="645"/>
                  </a:lnTo>
                  <a:lnTo>
                    <a:pt x="627" y="645"/>
                  </a:lnTo>
                  <a:lnTo>
                    <a:pt x="595" y="644"/>
                  </a:lnTo>
                  <a:lnTo>
                    <a:pt x="564" y="642"/>
                  </a:lnTo>
                  <a:lnTo>
                    <a:pt x="533" y="639"/>
                  </a:lnTo>
                  <a:lnTo>
                    <a:pt x="501" y="636"/>
                  </a:lnTo>
                  <a:lnTo>
                    <a:pt x="471" y="632"/>
                  </a:lnTo>
                  <a:lnTo>
                    <a:pt x="441" y="627"/>
                  </a:lnTo>
                  <a:lnTo>
                    <a:pt x="411" y="621"/>
                  </a:lnTo>
                  <a:lnTo>
                    <a:pt x="381" y="615"/>
                  </a:lnTo>
                  <a:lnTo>
                    <a:pt x="352" y="609"/>
                  </a:lnTo>
                  <a:lnTo>
                    <a:pt x="324" y="601"/>
                  </a:lnTo>
                  <a:lnTo>
                    <a:pt x="297" y="592"/>
                  </a:lnTo>
                  <a:lnTo>
                    <a:pt x="270" y="583"/>
                  </a:lnTo>
                  <a:lnTo>
                    <a:pt x="243" y="573"/>
                  </a:lnTo>
                  <a:lnTo>
                    <a:pt x="218" y="562"/>
                  </a:lnTo>
                  <a:lnTo>
                    <a:pt x="193" y="551"/>
                  </a:lnTo>
                  <a:lnTo>
                    <a:pt x="170" y="538"/>
                  </a:lnTo>
                  <a:lnTo>
                    <a:pt x="148" y="526"/>
                  </a:lnTo>
                  <a:lnTo>
                    <a:pt x="128" y="513"/>
                  </a:lnTo>
                  <a:lnTo>
                    <a:pt x="109" y="501"/>
                  </a:lnTo>
                  <a:lnTo>
                    <a:pt x="92" y="486"/>
                  </a:lnTo>
                  <a:lnTo>
                    <a:pt x="76" y="472"/>
                  </a:lnTo>
                  <a:lnTo>
                    <a:pt x="62" y="458"/>
                  </a:lnTo>
                  <a:lnTo>
                    <a:pt x="49" y="444"/>
                  </a:lnTo>
                  <a:lnTo>
                    <a:pt x="38" y="429"/>
                  </a:lnTo>
                  <a:lnTo>
                    <a:pt x="28" y="415"/>
                  </a:lnTo>
                  <a:lnTo>
                    <a:pt x="20" y="400"/>
                  </a:lnTo>
                  <a:lnTo>
                    <a:pt x="13" y="385"/>
                  </a:lnTo>
                  <a:lnTo>
                    <a:pt x="8" y="370"/>
                  </a:lnTo>
                  <a:lnTo>
                    <a:pt x="3" y="354"/>
                  </a:lnTo>
                  <a:lnTo>
                    <a:pt x="1" y="339"/>
                  </a:lnTo>
                  <a:lnTo>
                    <a:pt x="0" y="323"/>
                  </a:lnTo>
                  <a:lnTo>
                    <a:pt x="1" y="307"/>
                  </a:lnTo>
                  <a:lnTo>
                    <a:pt x="3" y="292"/>
                  </a:lnTo>
                  <a:lnTo>
                    <a:pt x="8" y="277"/>
                  </a:lnTo>
                  <a:lnTo>
                    <a:pt x="12" y="262"/>
                  </a:lnTo>
                  <a:lnTo>
                    <a:pt x="20" y="247"/>
                  </a:lnTo>
                  <a:lnTo>
                    <a:pt x="27" y="232"/>
                  </a:lnTo>
                  <a:lnTo>
                    <a:pt x="37" y="216"/>
                  </a:lnTo>
                  <a:lnTo>
                    <a:pt x="49" y="201"/>
                  </a:lnTo>
                  <a:lnTo>
                    <a:pt x="61" y="187"/>
                  </a:lnTo>
                  <a:lnTo>
                    <a:pt x="75" y="173"/>
                  </a:lnTo>
                  <a:lnTo>
                    <a:pt x="91" y="159"/>
                  </a:lnTo>
                  <a:lnTo>
                    <a:pt x="108" y="145"/>
                  </a:lnTo>
                  <a:lnTo>
                    <a:pt x="127" y="132"/>
                  </a:lnTo>
                  <a:lnTo>
                    <a:pt x="147" y="119"/>
                  </a:lnTo>
                  <a:lnTo>
                    <a:pt x="169" y="107"/>
                  </a:lnTo>
                  <a:lnTo>
                    <a:pt x="191" y="94"/>
                  </a:lnTo>
                  <a:lnTo>
                    <a:pt x="216" y="84"/>
                  </a:lnTo>
                  <a:lnTo>
                    <a:pt x="241" y="73"/>
                  </a:lnTo>
                  <a:lnTo>
                    <a:pt x="267" y="63"/>
                  </a:lnTo>
                  <a:lnTo>
                    <a:pt x="294" y="53"/>
                  </a:lnTo>
                  <a:lnTo>
                    <a:pt x="321" y="45"/>
                  </a:lnTo>
                  <a:lnTo>
                    <a:pt x="349" y="37"/>
                  </a:lnTo>
                  <a:lnTo>
                    <a:pt x="378" y="31"/>
                  </a:lnTo>
                  <a:lnTo>
                    <a:pt x="407" y="24"/>
                  </a:lnTo>
                  <a:lnTo>
                    <a:pt x="438" y="19"/>
                  </a:lnTo>
                  <a:lnTo>
                    <a:pt x="467" y="15"/>
                  </a:lnTo>
                  <a:lnTo>
                    <a:pt x="498" y="10"/>
                  </a:lnTo>
                  <a:lnTo>
                    <a:pt x="528" y="7"/>
                  </a:lnTo>
                  <a:lnTo>
                    <a:pt x="560" y="4"/>
                  </a:lnTo>
                  <a:lnTo>
                    <a:pt x="591" y="3"/>
                  </a:lnTo>
                  <a:lnTo>
                    <a:pt x="622" y="2"/>
                  </a:lnTo>
                  <a:lnTo>
                    <a:pt x="654" y="0"/>
                  </a:lnTo>
                  <a:lnTo>
                    <a:pt x="685" y="2"/>
                  </a:lnTo>
                  <a:lnTo>
                    <a:pt x="716" y="3"/>
                  </a:lnTo>
                  <a:lnTo>
                    <a:pt x="747" y="4"/>
                  </a:lnTo>
                  <a:lnTo>
                    <a:pt x="779" y="7"/>
                  </a:lnTo>
                  <a:lnTo>
                    <a:pt x="809" y="10"/>
                  </a:lnTo>
                  <a:lnTo>
                    <a:pt x="839" y="15"/>
                  </a:lnTo>
                  <a:lnTo>
                    <a:pt x="869" y="19"/>
                  </a:lnTo>
                  <a:lnTo>
                    <a:pt x="900" y="24"/>
                  </a:lnTo>
                  <a:lnTo>
                    <a:pt x="929" y="31"/>
                  </a:lnTo>
                  <a:lnTo>
                    <a:pt x="958" y="37"/>
                  </a:lnTo>
                  <a:lnTo>
                    <a:pt x="986" y="45"/>
                  </a:lnTo>
                  <a:lnTo>
                    <a:pt x="1013" y="53"/>
                  </a:lnTo>
                  <a:lnTo>
                    <a:pt x="1040" y="63"/>
                  </a:lnTo>
                  <a:lnTo>
                    <a:pt x="1066" y="73"/>
                  </a:lnTo>
                  <a:lnTo>
                    <a:pt x="1092" y="84"/>
                  </a:lnTo>
                  <a:lnTo>
                    <a:pt x="1116" y="94"/>
                  </a:lnTo>
                  <a:close/>
                </a:path>
              </a:pathLst>
            </a:custGeom>
            <a:solidFill>
              <a:srgbClr val="53679D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525" name="Freeform 1002"/>
            <p:cNvSpPr>
              <a:spLocks/>
            </p:cNvSpPr>
            <p:nvPr/>
          </p:nvSpPr>
          <p:spPr bwMode="auto">
            <a:xfrm>
              <a:off x="4803770" y="472682"/>
              <a:ext cx="86081" cy="86243"/>
            </a:xfrm>
            <a:custGeom>
              <a:avLst/>
              <a:gdLst>
                <a:gd name="T0" fmla="*/ 215 w 216"/>
                <a:gd name="T1" fmla="*/ 119 h 216"/>
                <a:gd name="T2" fmla="*/ 211 w 216"/>
                <a:gd name="T3" fmla="*/ 141 h 216"/>
                <a:gd name="T4" fmla="*/ 203 w 216"/>
                <a:gd name="T5" fmla="*/ 160 h 216"/>
                <a:gd name="T6" fmla="*/ 191 w 216"/>
                <a:gd name="T7" fmla="*/ 177 h 216"/>
                <a:gd name="T8" fmla="*/ 176 w 216"/>
                <a:gd name="T9" fmla="*/ 191 h 216"/>
                <a:gd name="T10" fmla="*/ 160 w 216"/>
                <a:gd name="T11" fmla="*/ 203 h 216"/>
                <a:gd name="T12" fmla="*/ 141 w 216"/>
                <a:gd name="T13" fmla="*/ 211 h 216"/>
                <a:gd name="T14" fmla="*/ 119 w 216"/>
                <a:gd name="T15" fmla="*/ 215 h 216"/>
                <a:gd name="T16" fmla="*/ 97 w 216"/>
                <a:gd name="T17" fmla="*/ 215 h 216"/>
                <a:gd name="T18" fmla="*/ 76 w 216"/>
                <a:gd name="T19" fmla="*/ 211 h 216"/>
                <a:gd name="T20" fmla="*/ 56 w 216"/>
                <a:gd name="T21" fmla="*/ 203 h 216"/>
                <a:gd name="T22" fmla="*/ 40 w 216"/>
                <a:gd name="T23" fmla="*/ 191 h 216"/>
                <a:gd name="T24" fmla="*/ 25 w 216"/>
                <a:gd name="T25" fmla="*/ 177 h 216"/>
                <a:gd name="T26" fmla="*/ 13 w 216"/>
                <a:gd name="T27" fmla="*/ 160 h 216"/>
                <a:gd name="T28" fmla="*/ 6 w 216"/>
                <a:gd name="T29" fmla="*/ 141 h 216"/>
                <a:gd name="T30" fmla="*/ 1 w 216"/>
                <a:gd name="T31" fmla="*/ 119 h 216"/>
                <a:gd name="T32" fmla="*/ 1 w 216"/>
                <a:gd name="T33" fmla="*/ 98 h 216"/>
                <a:gd name="T34" fmla="*/ 6 w 216"/>
                <a:gd name="T35" fmla="*/ 76 h 216"/>
                <a:gd name="T36" fmla="*/ 13 w 216"/>
                <a:gd name="T37" fmla="*/ 58 h 216"/>
                <a:gd name="T38" fmla="*/ 25 w 216"/>
                <a:gd name="T39" fmla="*/ 40 h 216"/>
                <a:gd name="T40" fmla="*/ 40 w 216"/>
                <a:gd name="T41" fmla="*/ 25 h 216"/>
                <a:gd name="T42" fmla="*/ 56 w 216"/>
                <a:gd name="T43" fmla="*/ 13 h 216"/>
                <a:gd name="T44" fmla="*/ 76 w 216"/>
                <a:gd name="T45" fmla="*/ 6 h 216"/>
                <a:gd name="T46" fmla="*/ 97 w 216"/>
                <a:gd name="T47" fmla="*/ 1 h 216"/>
                <a:gd name="T48" fmla="*/ 119 w 216"/>
                <a:gd name="T49" fmla="*/ 1 h 216"/>
                <a:gd name="T50" fmla="*/ 141 w 216"/>
                <a:gd name="T51" fmla="*/ 6 h 216"/>
                <a:gd name="T52" fmla="*/ 160 w 216"/>
                <a:gd name="T53" fmla="*/ 13 h 216"/>
                <a:gd name="T54" fmla="*/ 176 w 216"/>
                <a:gd name="T55" fmla="*/ 25 h 216"/>
                <a:gd name="T56" fmla="*/ 191 w 216"/>
                <a:gd name="T57" fmla="*/ 40 h 216"/>
                <a:gd name="T58" fmla="*/ 203 w 216"/>
                <a:gd name="T59" fmla="*/ 58 h 216"/>
                <a:gd name="T60" fmla="*/ 211 w 216"/>
                <a:gd name="T61" fmla="*/ 76 h 216"/>
                <a:gd name="T62" fmla="*/ 215 w 216"/>
                <a:gd name="T63" fmla="*/ 9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6" h="216">
                  <a:moveTo>
                    <a:pt x="216" y="108"/>
                  </a:moveTo>
                  <a:lnTo>
                    <a:pt x="215" y="119"/>
                  </a:lnTo>
                  <a:lnTo>
                    <a:pt x="214" y="130"/>
                  </a:lnTo>
                  <a:lnTo>
                    <a:pt x="211" y="141"/>
                  </a:lnTo>
                  <a:lnTo>
                    <a:pt x="208" y="150"/>
                  </a:lnTo>
                  <a:lnTo>
                    <a:pt x="203" y="160"/>
                  </a:lnTo>
                  <a:lnTo>
                    <a:pt x="198" y="169"/>
                  </a:lnTo>
                  <a:lnTo>
                    <a:pt x="191" y="177"/>
                  </a:lnTo>
                  <a:lnTo>
                    <a:pt x="185" y="185"/>
                  </a:lnTo>
                  <a:lnTo>
                    <a:pt x="176" y="191"/>
                  </a:lnTo>
                  <a:lnTo>
                    <a:pt x="169" y="198"/>
                  </a:lnTo>
                  <a:lnTo>
                    <a:pt x="160" y="203"/>
                  </a:lnTo>
                  <a:lnTo>
                    <a:pt x="150" y="208"/>
                  </a:lnTo>
                  <a:lnTo>
                    <a:pt x="141" y="211"/>
                  </a:lnTo>
                  <a:lnTo>
                    <a:pt x="130" y="214"/>
                  </a:lnTo>
                  <a:lnTo>
                    <a:pt x="119" y="215"/>
                  </a:lnTo>
                  <a:lnTo>
                    <a:pt x="108" y="216"/>
                  </a:lnTo>
                  <a:lnTo>
                    <a:pt x="97" y="215"/>
                  </a:lnTo>
                  <a:lnTo>
                    <a:pt x="87" y="214"/>
                  </a:lnTo>
                  <a:lnTo>
                    <a:pt x="76" y="211"/>
                  </a:lnTo>
                  <a:lnTo>
                    <a:pt x="66" y="208"/>
                  </a:lnTo>
                  <a:lnTo>
                    <a:pt x="56" y="203"/>
                  </a:lnTo>
                  <a:lnTo>
                    <a:pt x="48" y="198"/>
                  </a:lnTo>
                  <a:lnTo>
                    <a:pt x="40" y="191"/>
                  </a:lnTo>
                  <a:lnTo>
                    <a:pt x="32" y="185"/>
                  </a:lnTo>
                  <a:lnTo>
                    <a:pt x="25" y="177"/>
                  </a:lnTo>
                  <a:lnTo>
                    <a:pt x="19" y="169"/>
                  </a:lnTo>
                  <a:lnTo>
                    <a:pt x="13" y="160"/>
                  </a:lnTo>
                  <a:lnTo>
                    <a:pt x="9" y="150"/>
                  </a:lnTo>
                  <a:lnTo>
                    <a:pt x="6" y="141"/>
                  </a:lnTo>
                  <a:lnTo>
                    <a:pt x="2" y="130"/>
                  </a:lnTo>
                  <a:lnTo>
                    <a:pt x="1" y="119"/>
                  </a:lnTo>
                  <a:lnTo>
                    <a:pt x="0" y="108"/>
                  </a:lnTo>
                  <a:lnTo>
                    <a:pt x="1" y="98"/>
                  </a:lnTo>
                  <a:lnTo>
                    <a:pt x="2" y="87"/>
                  </a:lnTo>
                  <a:lnTo>
                    <a:pt x="6" y="76"/>
                  </a:lnTo>
                  <a:lnTo>
                    <a:pt x="9" y="66"/>
                  </a:lnTo>
                  <a:lnTo>
                    <a:pt x="13" y="58"/>
                  </a:lnTo>
                  <a:lnTo>
                    <a:pt x="19" y="48"/>
                  </a:lnTo>
                  <a:lnTo>
                    <a:pt x="25" y="40"/>
                  </a:lnTo>
                  <a:lnTo>
                    <a:pt x="32" y="33"/>
                  </a:lnTo>
                  <a:lnTo>
                    <a:pt x="40" y="25"/>
                  </a:lnTo>
                  <a:lnTo>
                    <a:pt x="48" y="19"/>
                  </a:lnTo>
                  <a:lnTo>
                    <a:pt x="56" y="13"/>
                  </a:lnTo>
                  <a:lnTo>
                    <a:pt x="66" y="9"/>
                  </a:lnTo>
                  <a:lnTo>
                    <a:pt x="76" y="6"/>
                  </a:lnTo>
                  <a:lnTo>
                    <a:pt x="87" y="2"/>
                  </a:lnTo>
                  <a:lnTo>
                    <a:pt x="97" y="1"/>
                  </a:lnTo>
                  <a:lnTo>
                    <a:pt x="108" y="0"/>
                  </a:lnTo>
                  <a:lnTo>
                    <a:pt x="119" y="1"/>
                  </a:lnTo>
                  <a:lnTo>
                    <a:pt x="130" y="2"/>
                  </a:lnTo>
                  <a:lnTo>
                    <a:pt x="141" y="6"/>
                  </a:lnTo>
                  <a:lnTo>
                    <a:pt x="150" y="9"/>
                  </a:lnTo>
                  <a:lnTo>
                    <a:pt x="160" y="13"/>
                  </a:lnTo>
                  <a:lnTo>
                    <a:pt x="169" y="19"/>
                  </a:lnTo>
                  <a:lnTo>
                    <a:pt x="176" y="25"/>
                  </a:lnTo>
                  <a:lnTo>
                    <a:pt x="185" y="33"/>
                  </a:lnTo>
                  <a:lnTo>
                    <a:pt x="191" y="40"/>
                  </a:lnTo>
                  <a:lnTo>
                    <a:pt x="198" y="48"/>
                  </a:lnTo>
                  <a:lnTo>
                    <a:pt x="203" y="58"/>
                  </a:lnTo>
                  <a:lnTo>
                    <a:pt x="208" y="66"/>
                  </a:lnTo>
                  <a:lnTo>
                    <a:pt x="211" y="76"/>
                  </a:lnTo>
                  <a:lnTo>
                    <a:pt x="214" y="87"/>
                  </a:lnTo>
                  <a:lnTo>
                    <a:pt x="215" y="98"/>
                  </a:lnTo>
                  <a:lnTo>
                    <a:pt x="216" y="108"/>
                  </a:lnTo>
                  <a:close/>
                </a:path>
              </a:pathLst>
            </a:custGeom>
            <a:solidFill>
              <a:srgbClr val="45528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526" name="Freeform 1003"/>
            <p:cNvSpPr>
              <a:spLocks/>
            </p:cNvSpPr>
            <p:nvPr/>
          </p:nvSpPr>
          <p:spPr bwMode="auto">
            <a:xfrm>
              <a:off x="4819551" y="488603"/>
              <a:ext cx="55953" cy="55726"/>
            </a:xfrm>
            <a:custGeom>
              <a:avLst/>
              <a:gdLst>
                <a:gd name="T0" fmla="*/ 138 w 138"/>
                <a:gd name="T1" fmla="*/ 77 h 140"/>
                <a:gd name="T2" fmla="*/ 136 w 138"/>
                <a:gd name="T3" fmla="*/ 90 h 140"/>
                <a:gd name="T4" fmla="*/ 131 w 138"/>
                <a:gd name="T5" fmla="*/ 103 h 140"/>
                <a:gd name="T6" fmla="*/ 123 w 138"/>
                <a:gd name="T7" fmla="*/ 114 h 140"/>
                <a:gd name="T8" fmla="*/ 114 w 138"/>
                <a:gd name="T9" fmla="*/ 123 h 140"/>
                <a:gd name="T10" fmla="*/ 103 w 138"/>
                <a:gd name="T11" fmla="*/ 131 h 140"/>
                <a:gd name="T12" fmla="*/ 90 w 138"/>
                <a:gd name="T13" fmla="*/ 136 h 140"/>
                <a:gd name="T14" fmla="*/ 77 w 138"/>
                <a:gd name="T15" fmla="*/ 138 h 140"/>
                <a:gd name="T16" fmla="*/ 62 w 138"/>
                <a:gd name="T17" fmla="*/ 138 h 140"/>
                <a:gd name="T18" fmla="*/ 49 w 138"/>
                <a:gd name="T19" fmla="*/ 136 h 140"/>
                <a:gd name="T20" fmla="*/ 36 w 138"/>
                <a:gd name="T21" fmla="*/ 131 h 140"/>
                <a:gd name="T22" fmla="*/ 25 w 138"/>
                <a:gd name="T23" fmla="*/ 123 h 140"/>
                <a:gd name="T24" fmla="*/ 15 w 138"/>
                <a:gd name="T25" fmla="*/ 114 h 140"/>
                <a:gd name="T26" fmla="*/ 8 w 138"/>
                <a:gd name="T27" fmla="*/ 103 h 140"/>
                <a:gd name="T28" fmla="*/ 3 w 138"/>
                <a:gd name="T29" fmla="*/ 90 h 140"/>
                <a:gd name="T30" fmla="*/ 0 w 138"/>
                <a:gd name="T31" fmla="*/ 77 h 140"/>
                <a:gd name="T32" fmla="*/ 0 w 138"/>
                <a:gd name="T33" fmla="*/ 63 h 140"/>
                <a:gd name="T34" fmla="*/ 3 w 138"/>
                <a:gd name="T35" fmla="*/ 49 h 140"/>
                <a:gd name="T36" fmla="*/ 8 w 138"/>
                <a:gd name="T37" fmla="*/ 36 h 140"/>
                <a:gd name="T38" fmla="*/ 15 w 138"/>
                <a:gd name="T39" fmla="*/ 25 h 140"/>
                <a:gd name="T40" fmla="*/ 25 w 138"/>
                <a:gd name="T41" fmla="*/ 15 h 140"/>
                <a:gd name="T42" fmla="*/ 36 w 138"/>
                <a:gd name="T43" fmla="*/ 8 h 140"/>
                <a:gd name="T44" fmla="*/ 49 w 138"/>
                <a:gd name="T45" fmla="*/ 3 h 140"/>
                <a:gd name="T46" fmla="*/ 62 w 138"/>
                <a:gd name="T47" fmla="*/ 0 h 140"/>
                <a:gd name="T48" fmla="*/ 77 w 138"/>
                <a:gd name="T49" fmla="*/ 0 h 140"/>
                <a:gd name="T50" fmla="*/ 90 w 138"/>
                <a:gd name="T51" fmla="*/ 3 h 140"/>
                <a:gd name="T52" fmla="*/ 103 w 138"/>
                <a:gd name="T53" fmla="*/ 8 h 140"/>
                <a:gd name="T54" fmla="*/ 114 w 138"/>
                <a:gd name="T55" fmla="*/ 15 h 140"/>
                <a:gd name="T56" fmla="*/ 123 w 138"/>
                <a:gd name="T57" fmla="*/ 25 h 140"/>
                <a:gd name="T58" fmla="*/ 131 w 138"/>
                <a:gd name="T59" fmla="*/ 36 h 140"/>
                <a:gd name="T60" fmla="*/ 136 w 138"/>
                <a:gd name="T61" fmla="*/ 49 h 140"/>
                <a:gd name="T62" fmla="*/ 138 w 138"/>
                <a:gd name="T63" fmla="*/ 6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" h="140">
                  <a:moveTo>
                    <a:pt x="138" y="69"/>
                  </a:moveTo>
                  <a:lnTo>
                    <a:pt x="138" y="77"/>
                  </a:lnTo>
                  <a:lnTo>
                    <a:pt x="137" y="83"/>
                  </a:lnTo>
                  <a:lnTo>
                    <a:pt x="136" y="90"/>
                  </a:lnTo>
                  <a:lnTo>
                    <a:pt x="133" y="96"/>
                  </a:lnTo>
                  <a:lnTo>
                    <a:pt x="131" y="103"/>
                  </a:lnTo>
                  <a:lnTo>
                    <a:pt x="127" y="108"/>
                  </a:lnTo>
                  <a:lnTo>
                    <a:pt x="123" y="114"/>
                  </a:lnTo>
                  <a:lnTo>
                    <a:pt x="119" y="119"/>
                  </a:lnTo>
                  <a:lnTo>
                    <a:pt x="114" y="123"/>
                  </a:lnTo>
                  <a:lnTo>
                    <a:pt x="108" y="128"/>
                  </a:lnTo>
                  <a:lnTo>
                    <a:pt x="103" y="131"/>
                  </a:lnTo>
                  <a:lnTo>
                    <a:pt x="96" y="133"/>
                  </a:lnTo>
                  <a:lnTo>
                    <a:pt x="90" y="136"/>
                  </a:lnTo>
                  <a:lnTo>
                    <a:pt x="83" y="137"/>
                  </a:lnTo>
                  <a:lnTo>
                    <a:pt x="77" y="138"/>
                  </a:lnTo>
                  <a:lnTo>
                    <a:pt x="69" y="140"/>
                  </a:lnTo>
                  <a:lnTo>
                    <a:pt x="62" y="138"/>
                  </a:lnTo>
                  <a:lnTo>
                    <a:pt x="55" y="137"/>
                  </a:lnTo>
                  <a:lnTo>
                    <a:pt x="49" y="136"/>
                  </a:lnTo>
                  <a:lnTo>
                    <a:pt x="42" y="133"/>
                  </a:lnTo>
                  <a:lnTo>
                    <a:pt x="36" y="131"/>
                  </a:lnTo>
                  <a:lnTo>
                    <a:pt x="30" y="128"/>
                  </a:lnTo>
                  <a:lnTo>
                    <a:pt x="25" y="123"/>
                  </a:lnTo>
                  <a:lnTo>
                    <a:pt x="20" y="119"/>
                  </a:lnTo>
                  <a:lnTo>
                    <a:pt x="15" y="114"/>
                  </a:lnTo>
                  <a:lnTo>
                    <a:pt x="12" y="108"/>
                  </a:lnTo>
                  <a:lnTo>
                    <a:pt x="8" y="103"/>
                  </a:lnTo>
                  <a:lnTo>
                    <a:pt x="6" y="96"/>
                  </a:lnTo>
                  <a:lnTo>
                    <a:pt x="3" y="90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69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3" y="49"/>
                  </a:lnTo>
                  <a:lnTo>
                    <a:pt x="6" y="42"/>
                  </a:lnTo>
                  <a:lnTo>
                    <a:pt x="8" y="36"/>
                  </a:lnTo>
                  <a:lnTo>
                    <a:pt x="12" y="30"/>
                  </a:lnTo>
                  <a:lnTo>
                    <a:pt x="15" y="25"/>
                  </a:lnTo>
                  <a:lnTo>
                    <a:pt x="20" y="21"/>
                  </a:lnTo>
                  <a:lnTo>
                    <a:pt x="25" y="15"/>
                  </a:lnTo>
                  <a:lnTo>
                    <a:pt x="30" y="12"/>
                  </a:lnTo>
                  <a:lnTo>
                    <a:pt x="36" y="8"/>
                  </a:lnTo>
                  <a:lnTo>
                    <a:pt x="42" y="6"/>
                  </a:lnTo>
                  <a:lnTo>
                    <a:pt x="49" y="3"/>
                  </a:lnTo>
                  <a:lnTo>
                    <a:pt x="55" y="1"/>
                  </a:lnTo>
                  <a:lnTo>
                    <a:pt x="62" y="0"/>
                  </a:lnTo>
                  <a:lnTo>
                    <a:pt x="69" y="0"/>
                  </a:lnTo>
                  <a:lnTo>
                    <a:pt x="77" y="0"/>
                  </a:lnTo>
                  <a:lnTo>
                    <a:pt x="83" y="1"/>
                  </a:lnTo>
                  <a:lnTo>
                    <a:pt x="90" y="3"/>
                  </a:lnTo>
                  <a:lnTo>
                    <a:pt x="96" y="6"/>
                  </a:lnTo>
                  <a:lnTo>
                    <a:pt x="103" y="8"/>
                  </a:lnTo>
                  <a:lnTo>
                    <a:pt x="108" y="12"/>
                  </a:lnTo>
                  <a:lnTo>
                    <a:pt x="114" y="15"/>
                  </a:lnTo>
                  <a:lnTo>
                    <a:pt x="119" y="21"/>
                  </a:lnTo>
                  <a:lnTo>
                    <a:pt x="123" y="25"/>
                  </a:lnTo>
                  <a:lnTo>
                    <a:pt x="127" y="30"/>
                  </a:lnTo>
                  <a:lnTo>
                    <a:pt x="131" y="36"/>
                  </a:lnTo>
                  <a:lnTo>
                    <a:pt x="133" y="42"/>
                  </a:lnTo>
                  <a:lnTo>
                    <a:pt x="136" y="49"/>
                  </a:lnTo>
                  <a:lnTo>
                    <a:pt x="137" y="55"/>
                  </a:lnTo>
                  <a:lnTo>
                    <a:pt x="138" y="63"/>
                  </a:lnTo>
                  <a:lnTo>
                    <a:pt x="138" y="69"/>
                  </a:lnTo>
                  <a:close/>
                </a:path>
              </a:pathLst>
            </a:custGeom>
            <a:solidFill>
              <a:srgbClr val="39417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527" name="Freeform 1004"/>
            <p:cNvSpPr>
              <a:spLocks/>
            </p:cNvSpPr>
            <p:nvPr/>
          </p:nvSpPr>
          <p:spPr bwMode="auto">
            <a:xfrm>
              <a:off x="4833898" y="503198"/>
              <a:ext cx="27259" cy="25210"/>
            </a:xfrm>
            <a:custGeom>
              <a:avLst/>
              <a:gdLst>
                <a:gd name="T0" fmla="*/ 67 w 67"/>
                <a:gd name="T1" fmla="*/ 33 h 67"/>
                <a:gd name="T2" fmla="*/ 66 w 67"/>
                <a:gd name="T3" fmla="*/ 40 h 67"/>
                <a:gd name="T4" fmla="*/ 64 w 67"/>
                <a:gd name="T5" fmla="*/ 46 h 67"/>
                <a:gd name="T6" fmla="*/ 60 w 67"/>
                <a:gd name="T7" fmla="*/ 52 h 67"/>
                <a:gd name="T8" fmla="*/ 57 w 67"/>
                <a:gd name="T9" fmla="*/ 57 h 67"/>
                <a:gd name="T10" fmla="*/ 52 w 67"/>
                <a:gd name="T11" fmla="*/ 61 h 67"/>
                <a:gd name="T12" fmla="*/ 46 w 67"/>
                <a:gd name="T13" fmla="*/ 64 h 67"/>
                <a:gd name="T14" fmla="*/ 40 w 67"/>
                <a:gd name="T15" fmla="*/ 66 h 67"/>
                <a:gd name="T16" fmla="*/ 33 w 67"/>
                <a:gd name="T17" fmla="*/ 67 h 67"/>
                <a:gd name="T18" fmla="*/ 27 w 67"/>
                <a:gd name="T19" fmla="*/ 66 h 67"/>
                <a:gd name="T20" fmla="*/ 20 w 67"/>
                <a:gd name="T21" fmla="*/ 64 h 67"/>
                <a:gd name="T22" fmla="*/ 15 w 67"/>
                <a:gd name="T23" fmla="*/ 61 h 67"/>
                <a:gd name="T24" fmla="*/ 10 w 67"/>
                <a:gd name="T25" fmla="*/ 57 h 67"/>
                <a:gd name="T26" fmla="*/ 6 w 67"/>
                <a:gd name="T27" fmla="*/ 52 h 67"/>
                <a:gd name="T28" fmla="*/ 3 w 67"/>
                <a:gd name="T29" fmla="*/ 46 h 67"/>
                <a:gd name="T30" fmla="*/ 1 w 67"/>
                <a:gd name="T31" fmla="*/ 40 h 67"/>
                <a:gd name="T32" fmla="*/ 0 w 67"/>
                <a:gd name="T33" fmla="*/ 33 h 67"/>
                <a:gd name="T34" fmla="*/ 1 w 67"/>
                <a:gd name="T35" fmla="*/ 27 h 67"/>
                <a:gd name="T36" fmla="*/ 3 w 67"/>
                <a:gd name="T37" fmla="*/ 20 h 67"/>
                <a:gd name="T38" fmla="*/ 6 w 67"/>
                <a:gd name="T39" fmla="*/ 15 h 67"/>
                <a:gd name="T40" fmla="*/ 10 w 67"/>
                <a:gd name="T41" fmla="*/ 10 h 67"/>
                <a:gd name="T42" fmla="*/ 15 w 67"/>
                <a:gd name="T43" fmla="*/ 6 h 67"/>
                <a:gd name="T44" fmla="*/ 20 w 67"/>
                <a:gd name="T45" fmla="*/ 3 h 67"/>
                <a:gd name="T46" fmla="*/ 27 w 67"/>
                <a:gd name="T47" fmla="*/ 1 h 67"/>
                <a:gd name="T48" fmla="*/ 33 w 67"/>
                <a:gd name="T49" fmla="*/ 0 h 67"/>
                <a:gd name="T50" fmla="*/ 40 w 67"/>
                <a:gd name="T51" fmla="*/ 1 h 67"/>
                <a:gd name="T52" fmla="*/ 46 w 67"/>
                <a:gd name="T53" fmla="*/ 3 h 67"/>
                <a:gd name="T54" fmla="*/ 52 w 67"/>
                <a:gd name="T55" fmla="*/ 6 h 67"/>
                <a:gd name="T56" fmla="*/ 57 w 67"/>
                <a:gd name="T57" fmla="*/ 10 h 67"/>
                <a:gd name="T58" fmla="*/ 60 w 67"/>
                <a:gd name="T59" fmla="*/ 15 h 67"/>
                <a:gd name="T60" fmla="*/ 64 w 67"/>
                <a:gd name="T61" fmla="*/ 20 h 67"/>
                <a:gd name="T62" fmla="*/ 66 w 67"/>
                <a:gd name="T63" fmla="*/ 27 h 67"/>
                <a:gd name="T64" fmla="*/ 67 w 67"/>
                <a:gd name="T65" fmla="*/ 3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" h="67">
                  <a:moveTo>
                    <a:pt x="67" y="33"/>
                  </a:moveTo>
                  <a:lnTo>
                    <a:pt x="66" y="40"/>
                  </a:lnTo>
                  <a:lnTo>
                    <a:pt x="64" y="46"/>
                  </a:lnTo>
                  <a:lnTo>
                    <a:pt x="60" y="52"/>
                  </a:lnTo>
                  <a:lnTo>
                    <a:pt x="57" y="57"/>
                  </a:lnTo>
                  <a:lnTo>
                    <a:pt x="52" y="61"/>
                  </a:lnTo>
                  <a:lnTo>
                    <a:pt x="46" y="64"/>
                  </a:lnTo>
                  <a:lnTo>
                    <a:pt x="40" y="66"/>
                  </a:lnTo>
                  <a:lnTo>
                    <a:pt x="33" y="67"/>
                  </a:lnTo>
                  <a:lnTo>
                    <a:pt x="27" y="66"/>
                  </a:lnTo>
                  <a:lnTo>
                    <a:pt x="20" y="64"/>
                  </a:lnTo>
                  <a:lnTo>
                    <a:pt x="15" y="61"/>
                  </a:lnTo>
                  <a:lnTo>
                    <a:pt x="10" y="57"/>
                  </a:lnTo>
                  <a:lnTo>
                    <a:pt x="6" y="52"/>
                  </a:lnTo>
                  <a:lnTo>
                    <a:pt x="3" y="46"/>
                  </a:lnTo>
                  <a:lnTo>
                    <a:pt x="1" y="40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3" y="20"/>
                  </a:lnTo>
                  <a:lnTo>
                    <a:pt x="6" y="15"/>
                  </a:lnTo>
                  <a:lnTo>
                    <a:pt x="10" y="10"/>
                  </a:lnTo>
                  <a:lnTo>
                    <a:pt x="15" y="6"/>
                  </a:lnTo>
                  <a:lnTo>
                    <a:pt x="20" y="3"/>
                  </a:lnTo>
                  <a:lnTo>
                    <a:pt x="27" y="1"/>
                  </a:lnTo>
                  <a:lnTo>
                    <a:pt x="33" y="0"/>
                  </a:lnTo>
                  <a:lnTo>
                    <a:pt x="40" y="1"/>
                  </a:lnTo>
                  <a:lnTo>
                    <a:pt x="46" y="3"/>
                  </a:lnTo>
                  <a:lnTo>
                    <a:pt x="52" y="6"/>
                  </a:lnTo>
                  <a:lnTo>
                    <a:pt x="57" y="10"/>
                  </a:lnTo>
                  <a:lnTo>
                    <a:pt x="60" y="15"/>
                  </a:lnTo>
                  <a:lnTo>
                    <a:pt x="64" y="20"/>
                  </a:lnTo>
                  <a:lnTo>
                    <a:pt x="66" y="27"/>
                  </a:lnTo>
                  <a:lnTo>
                    <a:pt x="67" y="33"/>
                  </a:lnTo>
                  <a:close/>
                </a:path>
              </a:pathLst>
            </a:custGeom>
            <a:solidFill>
              <a:srgbClr val="2A304B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528" name="Freeform 1005"/>
            <p:cNvSpPr>
              <a:spLocks/>
            </p:cNvSpPr>
            <p:nvPr/>
          </p:nvSpPr>
          <p:spPr bwMode="auto">
            <a:xfrm>
              <a:off x="4600046" y="301521"/>
              <a:ext cx="494964" cy="206984"/>
            </a:xfrm>
            <a:custGeom>
              <a:avLst/>
              <a:gdLst>
                <a:gd name="T0" fmla="*/ 209 w 1247"/>
                <a:gd name="T1" fmla="*/ 192 h 519"/>
                <a:gd name="T2" fmla="*/ 147 w 1247"/>
                <a:gd name="T3" fmla="*/ 117 h 519"/>
                <a:gd name="T4" fmla="*/ 79 w 1247"/>
                <a:gd name="T5" fmla="*/ 46 h 519"/>
                <a:gd name="T6" fmla="*/ 49 w 1247"/>
                <a:gd name="T7" fmla="*/ 22 h 519"/>
                <a:gd name="T8" fmla="*/ 25 w 1247"/>
                <a:gd name="T9" fmla="*/ 10 h 519"/>
                <a:gd name="T10" fmla="*/ 8 w 1247"/>
                <a:gd name="T11" fmla="*/ 16 h 519"/>
                <a:gd name="T12" fmla="*/ 2 w 1247"/>
                <a:gd name="T13" fmla="*/ 41 h 519"/>
                <a:gd name="T14" fmla="*/ 1 w 1247"/>
                <a:gd name="T15" fmla="*/ 153 h 519"/>
                <a:gd name="T16" fmla="*/ 1 w 1247"/>
                <a:gd name="T17" fmla="*/ 201 h 519"/>
                <a:gd name="T18" fmla="*/ 9 w 1247"/>
                <a:gd name="T19" fmla="*/ 217 h 519"/>
                <a:gd name="T20" fmla="*/ 70 w 1247"/>
                <a:gd name="T21" fmla="*/ 281 h 519"/>
                <a:gd name="T22" fmla="*/ 149 w 1247"/>
                <a:gd name="T23" fmla="*/ 346 h 519"/>
                <a:gd name="T24" fmla="*/ 216 w 1247"/>
                <a:gd name="T25" fmla="*/ 388 h 519"/>
                <a:gd name="T26" fmla="*/ 271 w 1247"/>
                <a:gd name="T27" fmla="*/ 416 h 519"/>
                <a:gd name="T28" fmla="*/ 331 w 1247"/>
                <a:gd name="T29" fmla="*/ 439 h 519"/>
                <a:gd name="T30" fmla="*/ 393 w 1247"/>
                <a:gd name="T31" fmla="*/ 453 h 519"/>
                <a:gd name="T32" fmla="*/ 430 w 1247"/>
                <a:gd name="T33" fmla="*/ 459 h 519"/>
                <a:gd name="T34" fmla="*/ 441 w 1247"/>
                <a:gd name="T35" fmla="*/ 467 h 519"/>
                <a:gd name="T36" fmla="*/ 447 w 1247"/>
                <a:gd name="T37" fmla="*/ 482 h 519"/>
                <a:gd name="T38" fmla="*/ 462 w 1247"/>
                <a:gd name="T39" fmla="*/ 500 h 519"/>
                <a:gd name="T40" fmla="*/ 486 w 1247"/>
                <a:gd name="T41" fmla="*/ 512 h 519"/>
                <a:gd name="T42" fmla="*/ 581 w 1247"/>
                <a:gd name="T43" fmla="*/ 518 h 519"/>
                <a:gd name="T44" fmla="*/ 714 w 1247"/>
                <a:gd name="T45" fmla="*/ 517 h 519"/>
                <a:gd name="T46" fmla="*/ 761 w 1247"/>
                <a:gd name="T47" fmla="*/ 512 h 519"/>
                <a:gd name="T48" fmla="*/ 783 w 1247"/>
                <a:gd name="T49" fmla="*/ 504 h 519"/>
                <a:gd name="T50" fmla="*/ 797 w 1247"/>
                <a:gd name="T51" fmla="*/ 490 h 519"/>
                <a:gd name="T52" fmla="*/ 812 w 1247"/>
                <a:gd name="T53" fmla="*/ 468 h 519"/>
                <a:gd name="T54" fmla="*/ 827 w 1247"/>
                <a:gd name="T55" fmla="*/ 459 h 519"/>
                <a:gd name="T56" fmla="*/ 897 w 1247"/>
                <a:gd name="T57" fmla="*/ 442 h 519"/>
                <a:gd name="T58" fmla="*/ 976 w 1247"/>
                <a:gd name="T59" fmla="*/ 413 h 519"/>
                <a:gd name="T60" fmla="*/ 1068 w 1247"/>
                <a:gd name="T61" fmla="*/ 365 h 519"/>
                <a:gd name="T62" fmla="*/ 1117 w 1247"/>
                <a:gd name="T63" fmla="*/ 332 h 519"/>
                <a:gd name="T64" fmla="*/ 1163 w 1247"/>
                <a:gd name="T65" fmla="*/ 292 h 519"/>
                <a:gd name="T66" fmla="*/ 1207 w 1247"/>
                <a:gd name="T67" fmla="*/ 246 h 519"/>
                <a:gd name="T68" fmla="*/ 1247 w 1247"/>
                <a:gd name="T69" fmla="*/ 189 h 519"/>
                <a:gd name="T70" fmla="*/ 1247 w 1247"/>
                <a:gd name="T71" fmla="*/ 163 h 519"/>
                <a:gd name="T72" fmla="*/ 1247 w 1247"/>
                <a:gd name="T73" fmla="*/ 112 h 519"/>
                <a:gd name="T74" fmla="*/ 1244 w 1247"/>
                <a:gd name="T75" fmla="*/ 21 h 519"/>
                <a:gd name="T76" fmla="*/ 1204 w 1247"/>
                <a:gd name="T77" fmla="*/ 1 h 519"/>
                <a:gd name="T78" fmla="*/ 1124 w 1247"/>
                <a:gd name="T79" fmla="*/ 6 h 519"/>
                <a:gd name="T80" fmla="*/ 1015 w 1247"/>
                <a:gd name="T81" fmla="*/ 30 h 519"/>
                <a:gd name="T82" fmla="*/ 840 w 1247"/>
                <a:gd name="T83" fmla="*/ 80 h 519"/>
                <a:gd name="T84" fmla="*/ 563 w 1247"/>
                <a:gd name="T85" fmla="*/ 172 h 519"/>
                <a:gd name="T86" fmla="*/ 369 w 1247"/>
                <a:gd name="T87" fmla="*/ 234 h 519"/>
                <a:gd name="T88" fmla="*/ 290 w 1247"/>
                <a:gd name="T89" fmla="*/ 252 h 519"/>
                <a:gd name="T90" fmla="*/ 250 w 1247"/>
                <a:gd name="T91" fmla="*/ 24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47" h="519">
                  <a:moveTo>
                    <a:pt x="246" y="242"/>
                  </a:moveTo>
                  <a:lnTo>
                    <a:pt x="236" y="228"/>
                  </a:lnTo>
                  <a:lnTo>
                    <a:pt x="209" y="192"/>
                  </a:lnTo>
                  <a:lnTo>
                    <a:pt x="190" y="169"/>
                  </a:lnTo>
                  <a:lnTo>
                    <a:pt x="169" y="143"/>
                  </a:lnTo>
                  <a:lnTo>
                    <a:pt x="147" y="117"/>
                  </a:lnTo>
                  <a:lnTo>
                    <a:pt x="124" y="91"/>
                  </a:lnTo>
                  <a:lnTo>
                    <a:pt x="102" y="67"/>
                  </a:lnTo>
                  <a:lnTo>
                    <a:pt x="79" y="46"/>
                  </a:lnTo>
                  <a:lnTo>
                    <a:pt x="69" y="37"/>
                  </a:lnTo>
                  <a:lnTo>
                    <a:pt x="58" y="28"/>
                  </a:lnTo>
                  <a:lnTo>
                    <a:pt x="49" y="22"/>
                  </a:lnTo>
                  <a:lnTo>
                    <a:pt x="40" y="17"/>
                  </a:lnTo>
                  <a:lnTo>
                    <a:pt x="31" y="12"/>
                  </a:lnTo>
                  <a:lnTo>
                    <a:pt x="25" y="10"/>
                  </a:lnTo>
                  <a:lnTo>
                    <a:pt x="17" y="10"/>
                  </a:lnTo>
                  <a:lnTo>
                    <a:pt x="12" y="11"/>
                  </a:lnTo>
                  <a:lnTo>
                    <a:pt x="8" y="16"/>
                  </a:lnTo>
                  <a:lnTo>
                    <a:pt x="4" y="22"/>
                  </a:lnTo>
                  <a:lnTo>
                    <a:pt x="2" y="30"/>
                  </a:lnTo>
                  <a:lnTo>
                    <a:pt x="2" y="41"/>
                  </a:lnTo>
                  <a:lnTo>
                    <a:pt x="2" y="87"/>
                  </a:lnTo>
                  <a:lnTo>
                    <a:pt x="1" y="124"/>
                  </a:lnTo>
                  <a:lnTo>
                    <a:pt x="1" y="153"/>
                  </a:lnTo>
                  <a:lnTo>
                    <a:pt x="1" y="175"/>
                  </a:lnTo>
                  <a:lnTo>
                    <a:pt x="1" y="190"/>
                  </a:lnTo>
                  <a:lnTo>
                    <a:pt x="1" y="201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9" y="217"/>
                  </a:lnTo>
                  <a:lnTo>
                    <a:pt x="33" y="243"/>
                  </a:lnTo>
                  <a:lnTo>
                    <a:pt x="50" y="261"/>
                  </a:lnTo>
                  <a:lnTo>
                    <a:pt x="70" y="281"/>
                  </a:lnTo>
                  <a:lnTo>
                    <a:pt x="94" y="302"/>
                  </a:lnTo>
                  <a:lnTo>
                    <a:pt x="120" y="323"/>
                  </a:lnTo>
                  <a:lnTo>
                    <a:pt x="149" y="346"/>
                  </a:lnTo>
                  <a:lnTo>
                    <a:pt x="182" y="368"/>
                  </a:lnTo>
                  <a:lnTo>
                    <a:pt x="199" y="378"/>
                  </a:lnTo>
                  <a:lnTo>
                    <a:pt x="216" y="388"/>
                  </a:lnTo>
                  <a:lnTo>
                    <a:pt x="233" y="399"/>
                  </a:lnTo>
                  <a:lnTo>
                    <a:pt x="252" y="408"/>
                  </a:lnTo>
                  <a:lnTo>
                    <a:pt x="271" y="416"/>
                  </a:lnTo>
                  <a:lnTo>
                    <a:pt x="291" y="425"/>
                  </a:lnTo>
                  <a:lnTo>
                    <a:pt x="310" y="432"/>
                  </a:lnTo>
                  <a:lnTo>
                    <a:pt x="331" y="439"/>
                  </a:lnTo>
                  <a:lnTo>
                    <a:pt x="351" y="444"/>
                  </a:lnTo>
                  <a:lnTo>
                    <a:pt x="372" y="449"/>
                  </a:lnTo>
                  <a:lnTo>
                    <a:pt x="393" y="453"/>
                  </a:lnTo>
                  <a:lnTo>
                    <a:pt x="415" y="455"/>
                  </a:lnTo>
                  <a:lnTo>
                    <a:pt x="422" y="456"/>
                  </a:lnTo>
                  <a:lnTo>
                    <a:pt x="430" y="459"/>
                  </a:lnTo>
                  <a:lnTo>
                    <a:pt x="434" y="462"/>
                  </a:lnTo>
                  <a:lnTo>
                    <a:pt x="437" y="464"/>
                  </a:lnTo>
                  <a:lnTo>
                    <a:pt x="441" y="467"/>
                  </a:lnTo>
                  <a:lnTo>
                    <a:pt x="442" y="469"/>
                  </a:lnTo>
                  <a:lnTo>
                    <a:pt x="444" y="476"/>
                  </a:lnTo>
                  <a:lnTo>
                    <a:pt x="447" y="482"/>
                  </a:lnTo>
                  <a:lnTo>
                    <a:pt x="451" y="489"/>
                  </a:lnTo>
                  <a:lnTo>
                    <a:pt x="457" y="495"/>
                  </a:lnTo>
                  <a:lnTo>
                    <a:pt x="462" y="500"/>
                  </a:lnTo>
                  <a:lnTo>
                    <a:pt x="469" y="506"/>
                  </a:lnTo>
                  <a:lnTo>
                    <a:pt x="476" y="510"/>
                  </a:lnTo>
                  <a:lnTo>
                    <a:pt x="486" y="512"/>
                  </a:lnTo>
                  <a:lnTo>
                    <a:pt x="507" y="514"/>
                  </a:lnTo>
                  <a:lnTo>
                    <a:pt x="540" y="516"/>
                  </a:lnTo>
                  <a:lnTo>
                    <a:pt x="581" y="518"/>
                  </a:lnTo>
                  <a:lnTo>
                    <a:pt x="626" y="519"/>
                  </a:lnTo>
                  <a:lnTo>
                    <a:pt x="672" y="518"/>
                  </a:lnTo>
                  <a:lnTo>
                    <a:pt x="714" y="517"/>
                  </a:lnTo>
                  <a:lnTo>
                    <a:pt x="732" y="516"/>
                  </a:lnTo>
                  <a:lnTo>
                    <a:pt x="748" y="514"/>
                  </a:lnTo>
                  <a:lnTo>
                    <a:pt x="761" y="512"/>
                  </a:lnTo>
                  <a:lnTo>
                    <a:pt x="770" y="509"/>
                  </a:lnTo>
                  <a:lnTo>
                    <a:pt x="777" y="507"/>
                  </a:lnTo>
                  <a:lnTo>
                    <a:pt x="783" y="504"/>
                  </a:lnTo>
                  <a:lnTo>
                    <a:pt x="787" y="500"/>
                  </a:lnTo>
                  <a:lnTo>
                    <a:pt x="791" y="496"/>
                  </a:lnTo>
                  <a:lnTo>
                    <a:pt x="797" y="490"/>
                  </a:lnTo>
                  <a:lnTo>
                    <a:pt x="801" y="482"/>
                  </a:lnTo>
                  <a:lnTo>
                    <a:pt x="807" y="475"/>
                  </a:lnTo>
                  <a:lnTo>
                    <a:pt x="812" y="468"/>
                  </a:lnTo>
                  <a:lnTo>
                    <a:pt x="816" y="465"/>
                  </a:lnTo>
                  <a:lnTo>
                    <a:pt x="822" y="462"/>
                  </a:lnTo>
                  <a:lnTo>
                    <a:pt x="827" y="459"/>
                  </a:lnTo>
                  <a:lnTo>
                    <a:pt x="834" y="457"/>
                  </a:lnTo>
                  <a:lnTo>
                    <a:pt x="859" y="452"/>
                  </a:lnTo>
                  <a:lnTo>
                    <a:pt x="897" y="442"/>
                  </a:lnTo>
                  <a:lnTo>
                    <a:pt x="921" y="433"/>
                  </a:lnTo>
                  <a:lnTo>
                    <a:pt x="947" y="425"/>
                  </a:lnTo>
                  <a:lnTo>
                    <a:pt x="976" y="413"/>
                  </a:lnTo>
                  <a:lnTo>
                    <a:pt x="1005" y="400"/>
                  </a:lnTo>
                  <a:lnTo>
                    <a:pt x="1037" y="384"/>
                  </a:lnTo>
                  <a:lnTo>
                    <a:pt x="1068" y="365"/>
                  </a:lnTo>
                  <a:lnTo>
                    <a:pt x="1084" y="355"/>
                  </a:lnTo>
                  <a:lnTo>
                    <a:pt x="1100" y="344"/>
                  </a:lnTo>
                  <a:lnTo>
                    <a:pt x="1117" y="332"/>
                  </a:lnTo>
                  <a:lnTo>
                    <a:pt x="1132" y="320"/>
                  </a:lnTo>
                  <a:lnTo>
                    <a:pt x="1148" y="306"/>
                  </a:lnTo>
                  <a:lnTo>
                    <a:pt x="1163" y="292"/>
                  </a:lnTo>
                  <a:lnTo>
                    <a:pt x="1178" y="278"/>
                  </a:lnTo>
                  <a:lnTo>
                    <a:pt x="1192" y="262"/>
                  </a:lnTo>
                  <a:lnTo>
                    <a:pt x="1207" y="246"/>
                  </a:lnTo>
                  <a:lnTo>
                    <a:pt x="1220" y="227"/>
                  </a:lnTo>
                  <a:lnTo>
                    <a:pt x="1234" y="209"/>
                  </a:lnTo>
                  <a:lnTo>
                    <a:pt x="1247" y="189"/>
                  </a:lnTo>
                  <a:lnTo>
                    <a:pt x="1247" y="181"/>
                  </a:lnTo>
                  <a:lnTo>
                    <a:pt x="1247" y="172"/>
                  </a:lnTo>
                  <a:lnTo>
                    <a:pt x="1247" y="163"/>
                  </a:lnTo>
                  <a:lnTo>
                    <a:pt x="1247" y="152"/>
                  </a:lnTo>
                  <a:lnTo>
                    <a:pt x="1247" y="135"/>
                  </a:lnTo>
                  <a:lnTo>
                    <a:pt x="1247" y="112"/>
                  </a:lnTo>
                  <a:lnTo>
                    <a:pt x="1247" y="78"/>
                  </a:lnTo>
                  <a:lnTo>
                    <a:pt x="1247" y="35"/>
                  </a:lnTo>
                  <a:lnTo>
                    <a:pt x="1244" y="21"/>
                  </a:lnTo>
                  <a:lnTo>
                    <a:pt x="1235" y="11"/>
                  </a:lnTo>
                  <a:lnTo>
                    <a:pt x="1223" y="5"/>
                  </a:lnTo>
                  <a:lnTo>
                    <a:pt x="1204" y="1"/>
                  </a:lnTo>
                  <a:lnTo>
                    <a:pt x="1181" y="0"/>
                  </a:lnTo>
                  <a:lnTo>
                    <a:pt x="1154" y="1"/>
                  </a:lnTo>
                  <a:lnTo>
                    <a:pt x="1124" y="6"/>
                  </a:lnTo>
                  <a:lnTo>
                    <a:pt x="1091" y="11"/>
                  </a:lnTo>
                  <a:lnTo>
                    <a:pt x="1054" y="20"/>
                  </a:lnTo>
                  <a:lnTo>
                    <a:pt x="1015" y="30"/>
                  </a:lnTo>
                  <a:lnTo>
                    <a:pt x="973" y="40"/>
                  </a:lnTo>
                  <a:lnTo>
                    <a:pt x="931" y="53"/>
                  </a:lnTo>
                  <a:lnTo>
                    <a:pt x="840" y="80"/>
                  </a:lnTo>
                  <a:lnTo>
                    <a:pt x="746" y="111"/>
                  </a:lnTo>
                  <a:lnTo>
                    <a:pt x="653" y="142"/>
                  </a:lnTo>
                  <a:lnTo>
                    <a:pt x="563" y="172"/>
                  </a:lnTo>
                  <a:lnTo>
                    <a:pt x="478" y="200"/>
                  </a:lnTo>
                  <a:lnTo>
                    <a:pt x="403" y="224"/>
                  </a:lnTo>
                  <a:lnTo>
                    <a:pt x="369" y="234"/>
                  </a:lnTo>
                  <a:lnTo>
                    <a:pt x="339" y="241"/>
                  </a:lnTo>
                  <a:lnTo>
                    <a:pt x="312" y="248"/>
                  </a:lnTo>
                  <a:lnTo>
                    <a:pt x="290" y="252"/>
                  </a:lnTo>
                  <a:lnTo>
                    <a:pt x="271" y="253"/>
                  </a:lnTo>
                  <a:lnTo>
                    <a:pt x="258" y="252"/>
                  </a:lnTo>
                  <a:lnTo>
                    <a:pt x="250" y="249"/>
                  </a:lnTo>
                  <a:lnTo>
                    <a:pt x="246" y="242"/>
                  </a:lnTo>
                  <a:close/>
                </a:path>
              </a:pathLst>
            </a:custGeom>
            <a:solidFill>
              <a:srgbClr val="2C3D7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529" name="Freeform 1006"/>
            <p:cNvSpPr>
              <a:spLocks/>
            </p:cNvSpPr>
            <p:nvPr/>
          </p:nvSpPr>
          <p:spPr bwMode="auto">
            <a:xfrm>
              <a:off x="4590002" y="190069"/>
              <a:ext cx="520789" cy="299861"/>
            </a:xfrm>
            <a:custGeom>
              <a:avLst/>
              <a:gdLst>
                <a:gd name="T0" fmla="*/ 1307 w 1311"/>
                <a:gd name="T1" fmla="*/ 23 h 756"/>
                <a:gd name="T2" fmla="*/ 1288 w 1311"/>
                <a:gd name="T3" fmla="*/ 67 h 756"/>
                <a:gd name="T4" fmla="*/ 1255 w 1311"/>
                <a:gd name="T5" fmla="*/ 113 h 756"/>
                <a:gd name="T6" fmla="*/ 1207 w 1311"/>
                <a:gd name="T7" fmla="*/ 161 h 756"/>
                <a:gd name="T8" fmla="*/ 1145 w 1311"/>
                <a:gd name="T9" fmla="*/ 206 h 756"/>
                <a:gd name="T10" fmla="*/ 1070 w 1311"/>
                <a:gd name="T11" fmla="*/ 246 h 756"/>
                <a:gd name="T12" fmla="*/ 988 w 1311"/>
                <a:gd name="T13" fmla="*/ 275 h 756"/>
                <a:gd name="T14" fmla="*/ 901 w 1311"/>
                <a:gd name="T15" fmla="*/ 297 h 756"/>
                <a:gd name="T16" fmla="*/ 810 w 1311"/>
                <a:gd name="T17" fmla="*/ 310 h 756"/>
                <a:gd name="T18" fmla="*/ 691 w 1311"/>
                <a:gd name="T19" fmla="*/ 317 h 756"/>
                <a:gd name="T20" fmla="*/ 534 w 1311"/>
                <a:gd name="T21" fmla="*/ 314 h 756"/>
                <a:gd name="T22" fmla="*/ 400 w 1311"/>
                <a:gd name="T23" fmla="*/ 298 h 756"/>
                <a:gd name="T24" fmla="*/ 321 w 1311"/>
                <a:gd name="T25" fmla="*/ 283 h 756"/>
                <a:gd name="T26" fmla="*/ 246 w 1311"/>
                <a:gd name="T27" fmla="*/ 260 h 756"/>
                <a:gd name="T28" fmla="*/ 176 w 1311"/>
                <a:gd name="T29" fmla="*/ 230 h 756"/>
                <a:gd name="T30" fmla="*/ 115 w 1311"/>
                <a:gd name="T31" fmla="*/ 188 h 756"/>
                <a:gd name="T32" fmla="*/ 64 w 1311"/>
                <a:gd name="T33" fmla="*/ 139 h 756"/>
                <a:gd name="T34" fmla="*/ 26 w 1311"/>
                <a:gd name="T35" fmla="*/ 86 h 756"/>
                <a:gd name="T36" fmla="*/ 5 w 1311"/>
                <a:gd name="T37" fmla="*/ 33 h 756"/>
                <a:gd name="T38" fmla="*/ 1 w 1311"/>
                <a:gd name="T39" fmla="*/ 7 h 756"/>
                <a:gd name="T40" fmla="*/ 3 w 1311"/>
                <a:gd name="T41" fmla="*/ 98 h 756"/>
                <a:gd name="T42" fmla="*/ 9 w 1311"/>
                <a:gd name="T43" fmla="*/ 236 h 756"/>
                <a:gd name="T44" fmla="*/ 16 w 1311"/>
                <a:gd name="T45" fmla="*/ 340 h 756"/>
                <a:gd name="T46" fmla="*/ 23 w 1311"/>
                <a:gd name="T47" fmla="*/ 414 h 756"/>
                <a:gd name="T48" fmla="*/ 26 w 1311"/>
                <a:gd name="T49" fmla="*/ 445 h 756"/>
                <a:gd name="T50" fmla="*/ 76 w 1311"/>
                <a:gd name="T51" fmla="*/ 497 h 756"/>
                <a:gd name="T52" fmla="*/ 146 w 1311"/>
                <a:gd name="T53" fmla="*/ 560 h 756"/>
                <a:gd name="T54" fmla="*/ 225 w 1311"/>
                <a:gd name="T55" fmla="*/ 615 h 756"/>
                <a:gd name="T56" fmla="*/ 278 w 1311"/>
                <a:gd name="T57" fmla="*/ 644 h 756"/>
                <a:gd name="T58" fmla="*/ 336 w 1311"/>
                <a:gd name="T59" fmla="*/ 669 h 756"/>
                <a:gd name="T60" fmla="*/ 398 w 1311"/>
                <a:gd name="T61" fmla="*/ 685 h 756"/>
                <a:gd name="T62" fmla="*/ 448 w 1311"/>
                <a:gd name="T63" fmla="*/ 694 h 756"/>
                <a:gd name="T64" fmla="*/ 463 w 1311"/>
                <a:gd name="T65" fmla="*/ 701 h 756"/>
                <a:gd name="T66" fmla="*/ 470 w 1311"/>
                <a:gd name="T67" fmla="*/ 712 h 756"/>
                <a:gd name="T68" fmla="*/ 483 w 1311"/>
                <a:gd name="T69" fmla="*/ 732 h 756"/>
                <a:gd name="T70" fmla="*/ 502 w 1311"/>
                <a:gd name="T71" fmla="*/ 747 h 756"/>
                <a:gd name="T72" fmla="*/ 566 w 1311"/>
                <a:gd name="T73" fmla="*/ 753 h 756"/>
                <a:gd name="T74" fmla="*/ 698 w 1311"/>
                <a:gd name="T75" fmla="*/ 756 h 756"/>
                <a:gd name="T76" fmla="*/ 774 w 1311"/>
                <a:gd name="T77" fmla="*/ 751 h 756"/>
                <a:gd name="T78" fmla="*/ 803 w 1311"/>
                <a:gd name="T79" fmla="*/ 744 h 756"/>
                <a:gd name="T80" fmla="*/ 817 w 1311"/>
                <a:gd name="T81" fmla="*/ 734 h 756"/>
                <a:gd name="T82" fmla="*/ 833 w 1311"/>
                <a:gd name="T83" fmla="*/ 711 h 756"/>
                <a:gd name="T84" fmla="*/ 848 w 1311"/>
                <a:gd name="T85" fmla="*/ 698 h 756"/>
                <a:gd name="T86" fmla="*/ 885 w 1311"/>
                <a:gd name="T87" fmla="*/ 689 h 756"/>
                <a:gd name="T88" fmla="*/ 973 w 1311"/>
                <a:gd name="T89" fmla="*/ 662 h 756"/>
                <a:gd name="T90" fmla="*/ 1063 w 1311"/>
                <a:gd name="T91" fmla="*/ 621 h 756"/>
                <a:gd name="T92" fmla="*/ 1126 w 1311"/>
                <a:gd name="T93" fmla="*/ 581 h 756"/>
                <a:gd name="T94" fmla="*/ 1174 w 1311"/>
                <a:gd name="T95" fmla="*/ 543 h 756"/>
                <a:gd name="T96" fmla="*/ 1218 w 1311"/>
                <a:gd name="T97" fmla="*/ 499 h 756"/>
                <a:gd name="T98" fmla="*/ 1260 w 1311"/>
                <a:gd name="T99" fmla="*/ 446 h 756"/>
                <a:gd name="T100" fmla="*/ 1277 w 1311"/>
                <a:gd name="T101" fmla="*/ 399 h 756"/>
                <a:gd name="T102" fmla="*/ 1283 w 1311"/>
                <a:gd name="T103" fmla="*/ 343 h 756"/>
                <a:gd name="T104" fmla="*/ 1293 w 1311"/>
                <a:gd name="T105" fmla="*/ 260 h 756"/>
                <a:gd name="T106" fmla="*/ 1299 w 1311"/>
                <a:gd name="T107" fmla="*/ 186 h 756"/>
                <a:gd name="T108" fmla="*/ 1306 w 1311"/>
                <a:gd name="T109" fmla="*/ 87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11" h="756">
                  <a:moveTo>
                    <a:pt x="1311" y="0"/>
                  </a:moveTo>
                  <a:lnTo>
                    <a:pt x="1310" y="11"/>
                  </a:lnTo>
                  <a:lnTo>
                    <a:pt x="1307" y="23"/>
                  </a:lnTo>
                  <a:lnTo>
                    <a:pt x="1303" y="37"/>
                  </a:lnTo>
                  <a:lnTo>
                    <a:pt x="1296" y="51"/>
                  </a:lnTo>
                  <a:lnTo>
                    <a:pt x="1288" y="67"/>
                  </a:lnTo>
                  <a:lnTo>
                    <a:pt x="1279" y="82"/>
                  </a:lnTo>
                  <a:lnTo>
                    <a:pt x="1268" y="97"/>
                  </a:lnTo>
                  <a:lnTo>
                    <a:pt x="1255" y="113"/>
                  </a:lnTo>
                  <a:lnTo>
                    <a:pt x="1241" y="128"/>
                  </a:lnTo>
                  <a:lnTo>
                    <a:pt x="1225" y="144"/>
                  </a:lnTo>
                  <a:lnTo>
                    <a:pt x="1207" y="161"/>
                  </a:lnTo>
                  <a:lnTo>
                    <a:pt x="1188" y="176"/>
                  </a:lnTo>
                  <a:lnTo>
                    <a:pt x="1168" y="191"/>
                  </a:lnTo>
                  <a:lnTo>
                    <a:pt x="1145" y="206"/>
                  </a:lnTo>
                  <a:lnTo>
                    <a:pt x="1121" y="221"/>
                  </a:lnTo>
                  <a:lnTo>
                    <a:pt x="1095" y="234"/>
                  </a:lnTo>
                  <a:lnTo>
                    <a:pt x="1070" y="246"/>
                  </a:lnTo>
                  <a:lnTo>
                    <a:pt x="1044" y="257"/>
                  </a:lnTo>
                  <a:lnTo>
                    <a:pt x="1016" y="266"/>
                  </a:lnTo>
                  <a:lnTo>
                    <a:pt x="988" y="275"/>
                  </a:lnTo>
                  <a:lnTo>
                    <a:pt x="960" y="284"/>
                  </a:lnTo>
                  <a:lnTo>
                    <a:pt x="931" y="290"/>
                  </a:lnTo>
                  <a:lnTo>
                    <a:pt x="901" y="297"/>
                  </a:lnTo>
                  <a:lnTo>
                    <a:pt x="871" y="301"/>
                  </a:lnTo>
                  <a:lnTo>
                    <a:pt x="840" y="305"/>
                  </a:lnTo>
                  <a:lnTo>
                    <a:pt x="810" y="310"/>
                  </a:lnTo>
                  <a:lnTo>
                    <a:pt x="780" y="313"/>
                  </a:lnTo>
                  <a:lnTo>
                    <a:pt x="751" y="315"/>
                  </a:lnTo>
                  <a:lnTo>
                    <a:pt x="691" y="317"/>
                  </a:lnTo>
                  <a:lnTo>
                    <a:pt x="635" y="318"/>
                  </a:lnTo>
                  <a:lnTo>
                    <a:pt x="585" y="316"/>
                  </a:lnTo>
                  <a:lnTo>
                    <a:pt x="534" y="314"/>
                  </a:lnTo>
                  <a:lnTo>
                    <a:pt x="481" y="308"/>
                  </a:lnTo>
                  <a:lnTo>
                    <a:pt x="427" y="302"/>
                  </a:lnTo>
                  <a:lnTo>
                    <a:pt x="400" y="298"/>
                  </a:lnTo>
                  <a:lnTo>
                    <a:pt x="373" y="293"/>
                  </a:lnTo>
                  <a:lnTo>
                    <a:pt x="347" y="288"/>
                  </a:lnTo>
                  <a:lnTo>
                    <a:pt x="321" y="283"/>
                  </a:lnTo>
                  <a:lnTo>
                    <a:pt x="295" y="275"/>
                  </a:lnTo>
                  <a:lnTo>
                    <a:pt x="270" y="269"/>
                  </a:lnTo>
                  <a:lnTo>
                    <a:pt x="246" y="260"/>
                  </a:lnTo>
                  <a:lnTo>
                    <a:pt x="223" y="251"/>
                  </a:lnTo>
                  <a:lnTo>
                    <a:pt x="199" y="240"/>
                  </a:lnTo>
                  <a:lnTo>
                    <a:pt x="176" y="230"/>
                  </a:lnTo>
                  <a:lnTo>
                    <a:pt x="155" y="217"/>
                  </a:lnTo>
                  <a:lnTo>
                    <a:pt x="134" y="203"/>
                  </a:lnTo>
                  <a:lnTo>
                    <a:pt x="115" y="188"/>
                  </a:lnTo>
                  <a:lnTo>
                    <a:pt x="96" y="172"/>
                  </a:lnTo>
                  <a:lnTo>
                    <a:pt x="79" y="156"/>
                  </a:lnTo>
                  <a:lnTo>
                    <a:pt x="64" y="139"/>
                  </a:lnTo>
                  <a:lnTo>
                    <a:pt x="50" y="122"/>
                  </a:lnTo>
                  <a:lnTo>
                    <a:pt x="37" y="104"/>
                  </a:lnTo>
                  <a:lnTo>
                    <a:pt x="26" y="86"/>
                  </a:lnTo>
                  <a:lnTo>
                    <a:pt x="17" y="69"/>
                  </a:lnTo>
                  <a:lnTo>
                    <a:pt x="10" y="51"/>
                  </a:lnTo>
                  <a:lnTo>
                    <a:pt x="5" y="33"/>
                  </a:lnTo>
                  <a:lnTo>
                    <a:pt x="1" y="16"/>
                  </a:lnTo>
                  <a:lnTo>
                    <a:pt x="0" y="0"/>
                  </a:lnTo>
                  <a:lnTo>
                    <a:pt x="1" y="7"/>
                  </a:lnTo>
                  <a:lnTo>
                    <a:pt x="1" y="28"/>
                  </a:lnTo>
                  <a:lnTo>
                    <a:pt x="2" y="59"/>
                  </a:lnTo>
                  <a:lnTo>
                    <a:pt x="3" y="98"/>
                  </a:lnTo>
                  <a:lnTo>
                    <a:pt x="5" y="142"/>
                  </a:lnTo>
                  <a:lnTo>
                    <a:pt x="7" y="189"/>
                  </a:lnTo>
                  <a:lnTo>
                    <a:pt x="9" y="236"/>
                  </a:lnTo>
                  <a:lnTo>
                    <a:pt x="12" y="280"/>
                  </a:lnTo>
                  <a:lnTo>
                    <a:pt x="14" y="311"/>
                  </a:lnTo>
                  <a:lnTo>
                    <a:pt x="16" y="340"/>
                  </a:lnTo>
                  <a:lnTo>
                    <a:pt x="19" y="368"/>
                  </a:lnTo>
                  <a:lnTo>
                    <a:pt x="22" y="393"/>
                  </a:lnTo>
                  <a:lnTo>
                    <a:pt x="23" y="414"/>
                  </a:lnTo>
                  <a:lnTo>
                    <a:pt x="25" y="431"/>
                  </a:lnTo>
                  <a:lnTo>
                    <a:pt x="26" y="441"/>
                  </a:lnTo>
                  <a:lnTo>
                    <a:pt x="26" y="445"/>
                  </a:lnTo>
                  <a:lnTo>
                    <a:pt x="35" y="454"/>
                  </a:lnTo>
                  <a:lnTo>
                    <a:pt x="59" y="480"/>
                  </a:lnTo>
                  <a:lnTo>
                    <a:pt x="76" y="497"/>
                  </a:lnTo>
                  <a:lnTo>
                    <a:pt x="96" y="518"/>
                  </a:lnTo>
                  <a:lnTo>
                    <a:pt x="120" y="539"/>
                  </a:lnTo>
                  <a:lnTo>
                    <a:pt x="146" y="560"/>
                  </a:lnTo>
                  <a:lnTo>
                    <a:pt x="175" y="583"/>
                  </a:lnTo>
                  <a:lnTo>
                    <a:pt x="208" y="604"/>
                  </a:lnTo>
                  <a:lnTo>
                    <a:pt x="225" y="615"/>
                  </a:lnTo>
                  <a:lnTo>
                    <a:pt x="242" y="625"/>
                  </a:lnTo>
                  <a:lnTo>
                    <a:pt x="259" y="636"/>
                  </a:lnTo>
                  <a:lnTo>
                    <a:pt x="278" y="644"/>
                  </a:lnTo>
                  <a:lnTo>
                    <a:pt x="297" y="653"/>
                  </a:lnTo>
                  <a:lnTo>
                    <a:pt x="317" y="662"/>
                  </a:lnTo>
                  <a:lnTo>
                    <a:pt x="336" y="669"/>
                  </a:lnTo>
                  <a:lnTo>
                    <a:pt x="357" y="676"/>
                  </a:lnTo>
                  <a:lnTo>
                    <a:pt x="377" y="681"/>
                  </a:lnTo>
                  <a:lnTo>
                    <a:pt x="398" y="685"/>
                  </a:lnTo>
                  <a:lnTo>
                    <a:pt x="419" y="690"/>
                  </a:lnTo>
                  <a:lnTo>
                    <a:pt x="441" y="692"/>
                  </a:lnTo>
                  <a:lnTo>
                    <a:pt x="448" y="694"/>
                  </a:lnTo>
                  <a:lnTo>
                    <a:pt x="456" y="696"/>
                  </a:lnTo>
                  <a:lnTo>
                    <a:pt x="460" y="698"/>
                  </a:lnTo>
                  <a:lnTo>
                    <a:pt x="463" y="701"/>
                  </a:lnTo>
                  <a:lnTo>
                    <a:pt x="467" y="704"/>
                  </a:lnTo>
                  <a:lnTo>
                    <a:pt x="468" y="706"/>
                  </a:lnTo>
                  <a:lnTo>
                    <a:pt x="470" y="712"/>
                  </a:lnTo>
                  <a:lnTo>
                    <a:pt x="473" y="719"/>
                  </a:lnTo>
                  <a:lnTo>
                    <a:pt x="477" y="725"/>
                  </a:lnTo>
                  <a:lnTo>
                    <a:pt x="483" y="732"/>
                  </a:lnTo>
                  <a:lnTo>
                    <a:pt x="488" y="738"/>
                  </a:lnTo>
                  <a:lnTo>
                    <a:pt x="495" y="743"/>
                  </a:lnTo>
                  <a:lnTo>
                    <a:pt x="502" y="747"/>
                  </a:lnTo>
                  <a:lnTo>
                    <a:pt x="512" y="749"/>
                  </a:lnTo>
                  <a:lnTo>
                    <a:pt x="533" y="751"/>
                  </a:lnTo>
                  <a:lnTo>
                    <a:pt x="566" y="753"/>
                  </a:lnTo>
                  <a:lnTo>
                    <a:pt x="607" y="755"/>
                  </a:lnTo>
                  <a:lnTo>
                    <a:pt x="652" y="756"/>
                  </a:lnTo>
                  <a:lnTo>
                    <a:pt x="698" y="756"/>
                  </a:lnTo>
                  <a:lnTo>
                    <a:pt x="740" y="753"/>
                  </a:lnTo>
                  <a:lnTo>
                    <a:pt x="758" y="752"/>
                  </a:lnTo>
                  <a:lnTo>
                    <a:pt x="774" y="751"/>
                  </a:lnTo>
                  <a:lnTo>
                    <a:pt x="787" y="749"/>
                  </a:lnTo>
                  <a:lnTo>
                    <a:pt x="796" y="746"/>
                  </a:lnTo>
                  <a:lnTo>
                    <a:pt x="803" y="744"/>
                  </a:lnTo>
                  <a:lnTo>
                    <a:pt x="809" y="740"/>
                  </a:lnTo>
                  <a:lnTo>
                    <a:pt x="813" y="737"/>
                  </a:lnTo>
                  <a:lnTo>
                    <a:pt x="817" y="734"/>
                  </a:lnTo>
                  <a:lnTo>
                    <a:pt x="823" y="726"/>
                  </a:lnTo>
                  <a:lnTo>
                    <a:pt x="827" y="719"/>
                  </a:lnTo>
                  <a:lnTo>
                    <a:pt x="833" y="711"/>
                  </a:lnTo>
                  <a:lnTo>
                    <a:pt x="838" y="705"/>
                  </a:lnTo>
                  <a:lnTo>
                    <a:pt x="842" y="702"/>
                  </a:lnTo>
                  <a:lnTo>
                    <a:pt x="848" y="698"/>
                  </a:lnTo>
                  <a:lnTo>
                    <a:pt x="853" y="696"/>
                  </a:lnTo>
                  <a:lnTo>
                    <a:pt x="860" y="694"/>
                  </a:lnTo>
                  <a:lnTo>
                    <a:pt x="885" y="689"/>
                  </a:lnTo>
                  <a:lnTo>
                    <a:pt x="923" y="679"/>
                  </a:lnTo>
                  <a:lnTo>
                    <a:pt x="947" y="671"/>
                  </a:lnTo>
                  <a:lnTo>
                    <a:pt x="973" y="662"/>
                  </a:lnTo>
                  <a:lnTo>
                    <a:pt x="1002" y="650"/>
                  </a:lnTo>
                  <a:lnTo>
                    <a:pt x="1031" y="637"/>
                  </a:lnTo>
                  <a:lnTo>
                    <a:pt x="1063" y="621"/>
                  </a:lnTo>
                  <a:lnTo>
                    <a:pt x="1094" y="602"/>
                  </a:lnTo>
                  <a:lnTo>
                    <a:pt x="1110" y="591"/>
                  </a:lnTo>
                  <a:lnTo>
                    <a:pt x="1126" y="581"/>
                  </a:lnTo>
                  <a:lnTo>
                    <a:pt x="1143" y="569"/>
                  </a:lnTo>
                  <a:lnTo>
                    <a:pt x="1158" y="557"/>
                  </a:lnTo>
                  <a:lnTo>
                    <a:pt x="1174" y="543"/>
                  </a:lnTo>
                  <a:lnTo>
                    <a:pt x="1189" y="529"/>
                  </a:lnTo>
                  <a:lnTo>
                    <a:pt x="1204" y="515"/>
                  </a:lnTo>
                  <a:lnTo>
                    <a:pt x="1218" y="499"/>
                  </a:lnTo>
                  <a:lnTo>
                    <a:pt x="1233" y="482"/>
                  </a:lnTo>
                  <a:lnTo>
                    <a:pt x="1246" y="464"/>
                  </a:lnTo>
                  <a:lnTo>
                    <a:pt x="1260" y="446"/>
                  </a:lnTo>
                  <a:lnTo>
                    <a:pt x="1273" y="426"/>
                  </a:lnTo>
                  <a:lnTo>
                    <a:pt x="1274" y="414"/>
                  </a:lnTo>
                  <a:lnTo>
                    <a:pt x="1277" y="399"/>
                  </a:lnTo>
                  <a:lnTo>
                    <a:pt x="1279" y="383"/>
                  </a:lnTo>
                  <a:lnTo>
                    <a:pt x="1281" y="365"/>
                  </a:lnTo>
                  <a:lnTo>
                    <a:pt x="1283" y="343"/>
                  </a:lnTo>
                  <a:lnTo>
                    <a:pt x="1286" y="318"/>
                  </a:lnTo>
                  <a:lnTo>
                    <a:pt x="1290" y="291"/>
                  </a:lnTo>
                  <a:lnTo>
                    <a:pt x="1293" y="260"/>
                  </a:lnTo>
                  <a:lnTo>
                    <a:pt x="1295" y="237"/>
                  </a:lnTo>
                  <a:lnTo>
                    <a:pt x="1297" y="212"/>
                  </a:lnTo>
                  <a:lnTo>
                    <a:pt x="1299" y="186"/>
                  </a:lnTo>
                  <a:lnTo>
                    <a:pt x="1301" y="157"/>
                  </a:lnTo>
                  <a:lnTo>
                    <a:pt x="1304" y="124"/>
                  </a:lnTo>
                  <a:lnTo>
                    <a:pt x="1306" y="87"/>
                  </a:lnTo>
                  <a:lnTo>
                    <a:pt x="1309" y="46"/>
                  </a:lnTo>
                  <a:lnTo>
                    <a:pt x="1311" y="0"/>
                  </a:lnTo>
                  <a:close/>
                </a:path>
              </a:pathLst>
            </a:custGeom>
            <a:solidFill>
              <a:srgbClr val="39417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530" name="Freeform 1007"/>
            <p:cNvSpPr>
              <a:spLocks/>
            </p:cNvSpPr>
            <p:nvPr/>
          </p:nvSpPr>
          <p:spPr bwMode="auto">
            <a:xfrm>
              <a:off x="4952977" y="443491"/>
              <a:ext cx="77473" cy="126047"/>
            </a:xfrm>
            <a:custGeom>
              <a:avLst/>
              <a:gdLst>
                <a:gd name="T0" fmla="*/ 0 w 190"/>
                <a:gd name="T1" fmla="*/ 87 h 319"/>
                <a:gd name="T2" fmla="*/ 0 w 190"/>
                <a:gd name="T3" fmla="*/ 319 h 319"/>
                <a:gd name="T4" fmla="*/ 5 w 190"/>
                <a:gd name="T5" fmla="*/ 317 h 319"/>
                <a:gd name="T6" fmla="*/ 21 w 190"/>
                <a:gd name="T7" fmla="*/ 310 h 319"/>
                <a:gd name="T8" fmla="*/ 43 w 190"/>
                <a:gd name="T9" fmla="*/ 298 h 319"/>
                <a:gd name="T10" fmla="*/ 70 w 190"/>
                <a:gd name="T11" fmla="*/ 282 h 319"/>
                <a:gd name="T12" fmla="*/ 85 w 190"/>
                <a:gd name="T13" fmla="*/ 272 h 319"/>
                <a:gd name="T14" fmla="*/ 101 w 190"/>
                <a:gd name="T15" fmla="*/ 260 h 319"/>
                <a:gd name="T16" fmla="*/ 117 w 190"/>
                <a:gd name="T17" fmla="*/ 247 h 319"/>
                <a:gd name="T18" fmla="*/ 133 w 190"/>
                <a:gd name="T19" fmla="*/ 233 h 319"/>
                <a:gd name="T20" fmla="*/ 148 w 190"/>
                <a:gd name="T21" fmla="*/ 218 h 319"/>
                <a:gd name="T22" fmla="*/ 163 w 190"/>
                <a:gd name="T23" fmla="*/ 201 h 319"/>
                <a:gd name="T24" fmla="*/ 177 w 190"/>
                <a:gd name="T25" fmla="*/ 183 h 319"/>
                <a:gd name="T26" fmla="*/ 190 w 190"/>
                <a:gd name="T27" fmla="*/ 164 h 319"/>
                <a:gd name="T28" fmla="*/ 190 w 190"/>
                <a:gd name="T29" fmla="*/ 0 h 319"/>
                <a:gd name="T30" fmla="*/ 187 w 190"/>
                <a:gd name="T31" fmla="*/ 2 h 319"/>
                <a:gd name="T32" fmla="*/ 176 w 190"/>
                <a:gd name="T33" fmla="*/ 9 h 319"/>
                <a:gd name="T34" fmla="*/ 159 w 190"/>
                <a:gd name="T35" fmla="*/ 19 h 319"/>
                <a:gd name="T36" fmla="*/ 136 w 190"/>
                <a:gd name="T37" fmla="*/ 32 h 319"/>
                <a:gd name="T38" fmla="*/ 108 w 190"/>
                <a:gd name="T39" fmla="*/ 46 h 319"/>
                <a:gd name="T40" fmla="*/ 76 w 190"/>
                <a:gd name="T41" fmla="*/ 60 h 319"/>
                <a:gd name="T42" fmla="*/ 58 w 190"/>
                <a:gd name="T43" fmla="*/ 68 h 319"/>
                <a:gd name="T44" fmla="*/ 39 w 190"/>
                <a:gd name="T45" fmla="*/ 74 h 319"/>
                <a:gd name="T46" fmla="*/ 21 w 190"/>
                <a:gd name="T47" fmla="*/ 81 h 319"/>
                <a:gd name="T48" fmla="*/ 0 w 190"/>
                <a:gd name="T49" fmla="*/ 87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0" h="319">
                  <a:moveTo>
                    <a:pt x="0" y="87"/>
                  </a:moveTo>
                  <a:lnTo>
                    <a:pt x="0" y="319"/>
                  </a:lnTo>
                  <a:lnTo>
                    <a:pt x="5" y="317"/>
                  </a:lnTo>
                  <a:lnTo>
                    <a:pt x="21" y="310"/>
                  </a:lnTo>
                  <a:lnTo>
                    <a:pt x="43" y="298"/>
                  </a:lnTo>
                  <a:lnTo>
                    <a:pt x="70" y="282"/>
                  </a:lnTo>
                  <a:lnTo>
                    <a:pt x="85" y="272"/>
                  </a:lnTo>
                  <a:lnTo>
                    <a:pt x="101" y="260"/>
                  </a:lnTo>
                  <a:lnTo>
                    <a:pt x="117" y="247"/>
                  </a:lnTo>
                  <a:lnTo>
                    <a:pt x="133" y="233"/>
                  </a:lnTo>
                  <a:lnTo>
                    <a:pt x="148" y="218"/>
                  </a:lnTo>
                  <a:lnTo>
                    <a:pt x="163" y="201"/>
                  </a:lnTo>
                  <a:lnTo>
                    <a:pt x="177" y="183"/>
                  </a:lnTo>
                  <a:lnTo>
                    <a:pt x="190" y="164"/>
                  </a:lnTo>
                  <a:lnTo>
                    <a:pt x="190" y="0"/>
                  </a:lnTo>
                  <a:lnTo>
                    <a:pt x="187" y="2"/>
                  </a:lnTo>
                  <a:lnTo>
                    <a:pt x="176" y="9"/>
                  </a:lnTo>
                  <a:lnTo>
                    <a:pt x="159" y="19"/>
                  </a:lnTo>
                  <a:lnTo>
                    <a:pt x="136" y="32"/>
                  </a:lnTo>
                  <a:lnTo>
                    <a:pt x="108" y="46"/>
                  </a:lnTo>
                  <a:lnTo>
                    <a:pt x="76" y="60"/>
                  </a:lnTo>
                  <a:lnTo>
                    <a:pt x="58" y="68"/>
                  </a:lnTo>
                  <a:lnTo>
                    <a:pt x="39" y="74"/>
                  </a:lnTo>
                  <a:lnTo>
                    <a:pt x="21" y="81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39417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531" name="Freeform 1008"/>
            <p:cNvSpPr>
              <a:spLocks/>
            </p:cNvSpPr>
            <p:nvPr/>
          </p:nvSpPr>
          <p:spPr bwMode="auto">
            <a:xfrm>
              <a:off x="4935761" y="558924"/>
              <a:ext cx="17216" cy="10615"/>
            </a:xfrm>
            <a:custGeom>
              <a:avLst/>
              <a:gdLst>
                <a:gd name="T0" fmla="*/ 46 w 46"/>
                <a:gd name="T1" fmla="*/ 29 h 29"/>
                <a:gd name="T2" fmla="*/ 0 w 46"/>
                <a:gd name="T3" fmla="*/ 23 h 29"/>
                <a:gd name="T4" fmla="*/ 6 w 46"/>
                <a:gd name="T5" fmla="*/ 20 h 29"/>
                <a:gd name="T6" fmla="*/ 21 w 46"/>
                <a:gd name="T7" fmla="*/ 13 h 29"/>
                <a:gd name="T8" fmla="*/ 36 w 46"/>
                <a:gd name="T9" fmla="*/ 6 h 29"/>
                <a:gd name="T10" fmla="*/ 46 w 46"/>
                <a:gd name="T11" fmla="*/ 0 h 29"/>
                <a:gd name="T12" fmla="*/ 46 w 46"/>
                <a:gd name="T1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29">
                  <a:moveTo>
                    <a:pt x="46" y="29"/>
                  </a:moveTo>
                  <a:lnTo>
                    <a:pt x="0" y="23"/>
                  </a:lnTo>
                  <a:lnTo>
                    <a:pt x="6" y="20"/>
                  </a:lnTo>
                  <a:lnTo>
                    <a:pt x="21" y="13"/>
                  </a:lnTo>
                  <a:lnTo>
                    <a:pt x="36" y="6"/>
                  </a:lnTo>
                  <a:lnTo>
                    <a:pt x="46" y="0"/>
                  </a:lnTo>
                  <a:lnTo>
                    <a:pt x="46" y="29"/>
                  </a:lnTo>
                  <a:close/>
                </a:path>
              </a:pathLst>
            </a:custGeom>
            <a:solidFill>
              <a:srgbClr val="2C3D7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532" name="Freeform 1010"/>
            <p:cNvSpPr>
              <a:spLocks/>
            </p:cNvSpPr>
            <p:nvPr/>
          </p:nvSpPr>
          <p:spPr bwMode="auto">
            <a:xfrm>
              <a:off x="4668910" y="446145"/>
              <a:ext cx="76038" cy="127375"/>
            </a:xfrm>
            <a:custGeom>
              <a:avLst/>
              <a:gdLst>
                <a:gd name="T0" fmla="*/ 190 w 190"/>
                <a:gd name="T1" fmla="*/ 88 h 319"/>
                <a:gd name="T2" fmla="*/ 190 w 190"/>
                <a:gd name="T3" fmla="*/ 319 h 319"/>
                <a:gd name="T4" fmla="*/ 185 w 190"/>
                <a:gd name="T5" fmla="*/ 317 h 319"/>
                <a:gd name="T6" fmla="*/ 171 w 190"/>
                <a:gd name="T7" fmla="*/ 310 h 319"/>
                <a:gd name="T8" fmla="*/ 148 w 190"/>
                <a:gd name="T9" fmla="*/ 298 h 319"/>
                <a:gd name="T10" fmla="*/ 120 w 190"/>
                <a:gd name="T11" fmla="*/ 282 h 319"/>
                <a:gd name="T12" fmla="*/ 106 w 190"/>
                <a:gd name="T13" fmla="*/ 271 h 319"/>
                <a:gd name="T14" fmla="*/ 90 w 190"/>
                <a:gd name="T15" fmla="*/ 259 h 319"/>
                <a:gd name="T16" fmla="*/ 73 w 190"/>
                <a:gd name="T17" fmla="*/ 248 h 319"/>
                <a:gd name="T18" fmla="*/ 58 w 190"/>
                <a:gd name="T19" fmla="*/ 234 h 319"/>
                <a:gd name="T20" fmla="*/ 42 w 190"/>
                <a:gd name="T21" fmla="*/ 217 h 319"/>
                <a:gd name="T22" fmla="*/ 27 w 190"/>
                <a:gd name="T23" fmla="*/ 201 h 319"/>
                <a:gd name="T24" fmla="*/ 13 w 190"/>
                <a:gd name="T25" fmla="*/ 183 h 319"/>
                <a:gd name="T26" fmla="*/ 0 w 190"/>
                <a:gd name="T27" fmla="*/ 163 h 319"/>
                <a:gd name="T28" fmla="*/ 0 w 190"/>
                <a:gd name="T29" fmla="*/ 0 h 319"/>
                <a:gd name="T30" fmla="*/ 4 w 190"/>
                <a:gd name="T31" fmla="*/ 2 h 319"/>
                <a:gd name="T32" fmla="*/ 15 w 190"/>
                <a:gd name="T33" fmla="*/ 9 h 319"/>
                <a:gd name="T34" fmla="*/ 32 w 190"/>
                <a:gd name="T35" fmla="*/ 20 h 319"/>
                <a:gd name="T36" fmla="*/ 55 w 190"/>
                <a:gd name="T37" fmla="*/ 32 h 319"/>
                <a:gd name="T38" fmla="*/ 83 w 190"/>
                <a:gd name="T39" fmla="*/ 46 h 319"/>
                <a:gd name="T40" fmla="*/ 116 w 190"/>
                <a:gd name="T41" fmla="*/ 61 h 319"/>
                <a:gd name="T42" fmla="*/ 133 w 190"/>
                <a:gd name="T43" fmla="*/ 67 h 319"/>
                <a:gd name="T44" fmla="*/ 151 w 190"/>
                <a:gd name="T45" fmla="*/ 75 h 319"/>
                <a:gd name="T46" fmla="*/ 171 w 190"/>
                <a:gd name="T47" fmla="*/ 81 h 319"/>
                <a:gd name="T48" fmla="*/ 190 w 190"/>
                <a:gd name="T49" fmla="*/ 8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0" h="319">
                  <a:moveTo>
                    <a:pt x="190" y="88"/>
                  </a:moveTo>
                  <a:lnTo>
                    <a:pt x="190" y="319"/>
                  </a:lnTo>
                  <a:lnTo>
                    <a:pt x="185" y="317"/>
                  </a:lnTo>
                  <a:lnTo>
                    <a:pt x="171" y="310"/>
                  </a:lnTo>
                  <a:lnTo>
                    <a:pt x="148" y="298"/>
                  </a:lnTo>
                  <a:lnTo>
                    <a:pt x="120" y="282"/>
                  </a:lnTo>
                  <a:lnTo>
                    <a:pt x="106" y="271"/>
                  </a:lnTo>
                  <a:lnTo>
                    <a:pt x="90" y="259"/>
                  </a:lnTo>
                  <a:lnTo>
                    <a:pt x="73" y="248"/>
                  </a:lnTo>
                  <a:lnTo>
                    <a:pt x="58" y="234"/>
                  </a:lnTo>
                  <a:lnTo>
                    <a:pt x="42" y="217"/>
                  </a:lnTo>
                  <a:lnTo>
                    <a:pt x="27" y="201"/>
                  </a:lnTo>
                  <a:lnTo>
                    <a:pt x="13" y="183"/>
                  </a:lnTo>
                  <a:lnTo>
                    <a:pt x="0" y="163"/>
                  </a:lnTo>
                  <a:lnTo>
                    <a:pt x="0" y="0"/>
                  </a:lnTo>
                  <a:lnTo>
                    <a:pt x="4" y="2"/>
                  </a:lnTo>
                  <a:lnTo>
                    <a:pt x="15" y="9"/>
                  </a:lnTo>
                  <a:lnTo>
                    <a:pt x="32" y="20"/>
                  </a:lnTo>
                  <a:lnTo>
                    <a:pt x="55" y="32"/>
                  </a:lnTo>
                  <a:lnTo>
                    <a:pt x="83" y="46"/>
                  </a:lnTo>
                  <a:lnTo>
                    <a:pt x="116" y="61"/>
                  </a:lnTo>
                  <a:lnTo>
                    <a:pt x="133" y="67"/>
                  </a:lnTo>
                  <a:lnTo>
                    <a:pt x="151" y="75"/>
                  </a:lnTo>
                  <a:lnTo>
                    <a:pt x="171" y="81"/>
                  </a:lnTo>
                  <a:lnTo>
                    <a:pt x="190" y="88"/>
                  </a:lnTo>
                  <a:close/>
                </a:path>
              </a:pathLst>
            </a:custGeom>
            <a:solidFill>
              <a:srgbClr val="394178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533" name="Freeform 1011"/>
            <p:cNvSpPr>
              <a:spLocks/>
            </p:cNvSpPr>
            <p:nvPr/>
          </p:nvSpPr>
          <p:spPr bwMode="auto">
            <a:xfrm>
              <a:off x="4744948" y="560252"/>
              <a:ext cx="18651" cy="13268"/>
            </a:xfrm>
            <a:custGeom>
              <a:avLst/>
              <a:gdLst>
                <a:gd name="T0" fmla="*/ 0 w 48"/>
                <a:gd name="T1" fmla="*/ 29 h 29"/>
                <a:gd name="T2" fmla="*/ 48 w 48"/>
                <a:gd name="T3" fmla="*/ 22 h 29"/>
                <a:gd name="T4" fmla="*/ 41 w 48"/>
                <a:gd name="T5" fmla="*/ 20 h 29"/>
                <a:gd name="T6" fmla="*/ 26 w 48"/>
                <a:gd name="T7" fmla="*/ 13 h 29"/>
                <a:gd name="T8" fmla="*/ 10 w 48"/>
                <a:gd name="T9" fmla="*/ 5 h 29"/>
                <a:gd name="T10" fmla="*/ 0 w 48"/>
                <a:gd name="T11" fmla="*/ 0 h 29"/>
                <a:gd name="T12" fmla="*/ 0 w 48"/>
                <a:gd name="T1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9">
                  <a:moveTo>
                    <a:pt x="0" y="29"/>
                  </a:moveTo>
                  <a:lnTo>
                    <a:pt x="48" y="22"/>
                  </a:lnTo>
                  <a:lnTo>
                    <a:pt x="41" y="20"/>
                  </a:lnTo>
                  <a:lnTo>
                    <a:pt x="26" y="13"/>
                  </a:lnTo>
                  <a:lnTo>
                    <a:pt x="10" y="5"/>
                  </a:lnTo>
                  <a:lnTo>
                    <a:pt x="0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2C3D7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pic>
        <p:nvPicPr>
          <p:cNvPr id="53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26705" y="3401710"/>
            <a:ext cx="81060" cy="23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6" name="TextBox 535"/>
          <p:cNvSpPr txBox="1"/>
          <p:nvPr/>
        </p:nvSpPr>
        <p:spPr>
          <a:xfrm>
            <a:off x="2108098" y="2214560"/>
            <a:ext cx="553998" cy="143911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+mn-lt"/>
              </a:rPr>
              <a:t>IP network</a:t>
            </a:r>
            <a:endParaRPr lang="zh-CN" alt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37" name="TextBox 536"/>
          <p:cNvSpPr txBox="1"/>
          <p:nvPr/>
        </p:nvSpPr>
        <p:spPr>
          <a:xfrm>
            <a:off x="3428992" y="1428742"/>
            <a:ext cx="6429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微软雅黑" pitchFamily="34" charset="-122"/>
              </a:rPr>
              <a:t>Client</a:t>
            </a: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微软雅黑" pitchFamily="34" charset="-122"/>
            </a:endParaRPr>
          </a:p>
        </p:txBody>
      </p:sp>
      <p:sp>
        <p:nvSpPr>
          <p:cNvPr id="543" name="TextBox 542"/>
          <p:cNvSpPr txBox="1"/>
          <p:nvPr/>
        </p:nvSpPr>
        <p:spPr>
          <a:xfrm>
            <a:off x="4000496" y="3571882"/>
            <a:ext cx="9306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微软雅黑" pitchFamily="34" charset="-122"/>
              </a:rPr>
              <a:t>Video Wall</a:t>
            </a: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044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008E-7 L 2.5E-6 0.220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73975E-7 L 0.00225 0.146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7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20988E-6 L -0.00157 0.077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55 -0.05771 L -0.00555 -0.099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 animBg="1"/>
      <p:bldP spid="39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58416" y="566251"/>
            <a:ext cx="1259632" cy="45719"/>
          </a:xfrm>
          <a:prstGeom prst="rect">
            <a:avLst/>
          </a:prstGeom>
          <a:solidFill>
            <a:srgbClr val="237CB0"/>
          </a:solidFill>
          <a:ln>
            <a:solidFill>
              <a:srgbClr val="237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518048" y="566635"/>
            <a:ext cx="792088" cy="45719"/>
          </a:xfrm>
          <a:prstGeom prst="rect">
            <a:avLst/>
          </a:prstGeom>
          <a:solidFill>
            <a:srgbClr val="323333"/>
          </a:solidFill>
          <a:ln>
            <a:solidFill>
              <a:srgbClr val="32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258416" y="42647"/>
            <a:ext cx="5313716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32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  <a:cs typeface="Calibri" panose="020F0502020204030204" pitchFamily="34" charset="0"/>
              </a:rPr>
              <a:t>Typical Networking</a:t>
            </a:r>
            <a:r>
              <a:rPr lang="en-US" altLang="zh-CN" sz="2400" b="1" dirty="0" smtClean="0">
                <a:solidFill>
                  <a:srgbClr val="32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  <a:cs typeface="Calibri" panose="020F0502020204030204" pitchFamily="34" charset="0"/>
              </a:rPr>
              <a:t>--LAN</a:t>
            </a:r>
            <a:endParaRPr lang="zh-CN" altLang="en-US" sz="2400" b="1" dirty="0">
              <a:solidFill>
                <a:srgbClr val="FF0000"/>
              </a:solidFill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57158" y="714362"/>
            <a:ext cx="814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微软雅黑" pitchFamily="34" charset="-122"/>
              </a:rPr>
              <a:t>Live view, storage, playback and alarm services available on VMS client with IPC, NVR, Unicorn and VMS client on the same LAN.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30" y="1252555"/>
            <a:ext cx="5734050" cy="389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349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58416" y="566252"/>
            <a:ext cx="1259632" cy="45719"/>
          </a:xfrm>
          <a:prstGeom prst="rect">
            <a:avLst/>
          </a:prstGeom>
          <a:solidFill>
            <a:srgbClr val="237CB0"/>
          </a:solidFill>
          <a:ln>
            <a:solidFill>
              <a:srgbClr val="237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518048" y="566636"/>
            <a:ext cx="792088" cy="45719"/>
          </a:xfrm>
          <a:prstGeom prst="rect">
            <a:avLst/>
          </a:prstGeom>
          <a:solidFill>
            <a:srgbClr val="323333"/>
          </a:solidFill>
          <a:ln>
            <a:solidFill>
              <a:srgbClr val="32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258416" y="42648"/>
            <a:ext cx="545659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32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软雅黑" pitchFamily="34" charset="-122"/>
                <a:cs typeface="Calibri" panose="020F0502020204030204" pitchFamily="34" charset="0"/>
              </a:rPr>
              <a:t>Typical Networking</a:t>
            </a:r>
            <a:r>
              <a:rPr lang="en-US" altLang="zh-CN" sz="2400" b="1" dirty="0" smtClean="0">
                <a:solidFill>
                  <a:srgbClr val="32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软雅黑" pitchFamily="34" charset="-122"/>
                <a:cs typeface="Calibri" panose="020F0502020204030204" pitchFamily="34" charset="0"/>
              </a:rPr>
              <a:t>--WAN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57158" y="714363"/>
            <a:ext cx="8143932" cy="1531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微软雅黑" pitchFamily="34" charset="-122"/>
              </a:rPr>
              <a:t>Live view, storage, playback, alarm services available on VMS client with IPC and NVR connected to Unicorn from Internet. </a:t>
            </a: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微软雅黑" pitchFamily="34" charset="-122"/>
              </a:rPr>
              <a:t>Typical applications: Chained stores or construction sites (etc) that are connected through network.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409546" y="2357436"/>
            <a:ext cx="8358246" cy="1851005"/>
          </a:xfrm>
          <a:prstGeom prst="roundRect">
            <a:avLst>
              <a:gd name="adj" fmla="val 4215"/>
            </a:avLst>
          </a:prstGeom>
          <a:solidFill>
            <a:srgbClr val="1B8CCE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defRPr/>
            </a:pPr>
            <a:r>
              <a:rPr lang="en-US" altLang="zh-CN" sz="1600" b="1" dirty="0" smtClean="0">
                <a:solidFill>
                  <a:srgbClr val="FFC000"/>
                </a:solidFill>
                <a:latin typeface="+mn-lt"/>
                <a:ea typeface="微软雅黑" pitchFamily="34" charset="-122"/>
              </a:rPr>
              <a:t>Prerequisites:</a:t>
            </a:r>
          </a:p>
          <a:p>
            <a:pPr>
              <a:lnSpc>
                <a:spcPct val="150000"/>
              </a:lnSpc>
              <a:buClr>
                <a:schemeClr val="bg1"/>
              </a:buClr>
              <a:defRPr/>
            </a:pPr>
            <a:r>
              <a:rPr lang="en-US" altLang="zh-CN" sz="1600" dirty="0" smtClean="0">
                <a:solidFill>
                  <a:schemeClr val="bg1"/>
                </a:solidFill>
                <a:latin typeface="+mn-lt"/>
                <a:ea typeface="微软雅黑" pitchFamily="34" charset="-122"/>
              </a:rPr>
              <a:t>Unicorn has a fixed public IP address.</a:t>
            </a:r>
          </a:p>
          <a:p>
            <a:pPr>
              <a:lnSpc>
                <a:spcPct val="150000"/>
              </a:lnSpc>
              <a:buClr>
                <a:schemeClr val="bg1"/>
              </a:buClr>
              <a:defRPr/>
            </a:pPr>
            <a:r>
              <a:rPr lang="en-US" altLang="zh-CN" sz="1600" dirty="0" smtClean="0">
                <a:solidFill>
                  <a:schemeClr val="bg1"/>
                </a:solidFill>
                <a:latin typeface="+mn-lt"/>
                <a:ea typeface="微软雅黑" pitchFamily="34" charset="-122"/>
              </a:rPr>
              <a:t>Devices shall have public IPs; otherwise, they shall connect via EZCloud (max cloud devices: 64 ). </a:t>
            </a:r>
          </a:p>
          <a:p>
            <a:pPr>
              <a:lnSpc>
                <a:spcPct val="150000"/>
              </a:lnSpc>
              <a:buClr>
                <a:schemeClr val="bg1"/>
              </a:buClr>
              <a:defRPr/>
            </a:pPr>
            <a:r>
              <a:rPr lang="en-US" altLang="zh-CN" sz="1600" dirty="0" smtClean="0">
                <a:solidFill>
                  <a:schemeClr val="bg1"/>
                </a:solidFill>
                <a:latin typeface="+mn-lt"/>
                <a:ea typeface="微软雅黑" pitchFamily="34" charset="-122"/>
              </a:rPr>
              <a:t>Sufficient bandwidth for Unicorn, NVR, IPC, and VMS client to ensure video service.</a:t>
            </a:r>
          </a:p>
          <a:p>
            <a:pPr>
              <a:buClr>
                <a:schemeClr val="bg1"/>
              </a:buClr>
              <a:buFont typeface="Wingdings" pitchFamily="2" charset="2"/>
              <a:buChar char="Ø"/>
              <a:defRPr/>
            </a:pPr>
            <a:endParaRPr lang="zh-CN" altLang="en-US" sz="1600" dirty="0" smtClean="0">
              <a:solidFill>
                <a:schemeClr val="bg1"/>
              </a:solidFill>
              <a:latin typeface="+mn-lt"/>
              <a:ea typeface="微软雅黑" pitchFamily="34" charset="-122"/>
            </a:endParaRPr>
          </a:p>
        </p:txBody>
      </p:sp>
      <p:sp>
        <p:nvSpPr>
          <p:cNvPr id="11" name="AutoShape 1147"/>
          <p:cNvSpPr>
            <a:spLocks noChangeAspect="1" noChangeArrowheads="1" noTextEdit="1"/>
          </p:cNvSpPr>
          <p:nvPr/>
        </p:nvSpPr>
        <p:spPr bwMode="auto">
          <a:xfrm>
            <a:off x="5643563" y="5191126"/>
            <a:ext cx="1219200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CN" alt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49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58416" y="566251"/>
            <a:ext cx="1259632" cy="45719"/>
          </a:xfrm>
          <a:prstGeom prst="rect">
            <a:avLst/>
          </a:prstGeom>
          <a:solidFill>
            <a:srgbClr val="237CB0"/>
          </a:solidFill>
          <a:ln>
            <a:solidFill>
              <a:srgbClr val="237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518048" y="566635"/>
            <a:ext cx="792088" cy="45719"/>
          </a:xfrm>
          <a:prstGeom prst="rect">
            <a:avLst/>
          </a:prstGeom>
          <a:solidFill>
            <a:srgbClr val="323333"/>
          </a:solidFill>
          <a:ln>
            <a:solidFill>
              <a:srgbClr val="32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258416" y="42647"/>
            <a:ext cx="545659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32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软雅黑" pitchFamily="34" charset="-122"/>
                <a:cs typeface="Calibri" panose="020F0502020204030204" pitchFamily="34" charset="0"/>
              </a:rPr>
              <a:t>Typical Networking</a:t>
            </a:r>
            <a:r>
              <a:rPr lang="en-US" altLang="zh-CN" sz="2400" b="1" dirty="0" smtClean="0">
                <a:solidFill>
                  <a:srgbClr val="32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软雅黑" pitchFamily="34" charset="-122"/>
                <a:cs typeface="Calibri" panose="020F0502020204030204" pitchFamily="34" charset="0"/>
              </a:rPr>
              <a:t>--WAN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57158" y="707399"/>
            <a:ext cx="8143932" cy="792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微软雅黑" pitchFamily="34" charset="-122"/>
              </a:rPr>
              <a:t>Unicorn can manage IPC and NVR connected from Internet (see illustration below). Users can also perform configuration operations remotely from a PC client or mobile app.</a:t>
            </a:r>
          </a:p>
        </p:txBody>
      </p:sp>
      <p:sp>
        <p:nvSpPr>
          <p:cNvPr id="8" name="矩形 7"/>
          <p:cNvSpPr/>
          <p:nvPr/>
        </p:nvSpPr>
        <p:spPr>
          <a:xfrm>
            <a:off x="7072330" y="4572014"/>
            <a:ext cx="1776714" cy="500066"/>
          </a:xfrm>
          <a:prstGeom prst="rect">
            <a:avLst/>
          </a:prstGeom>
          <a:noFill/>
          <a:ln w="19050">
            <a:solidFill>
              <a:srgbClr val="C000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 smtClean="0">
                <a:solidFill>
                  <a:schemeClr val="tx1"/>
                </a:solidFill>
                <a:ea typeface="微软雅黑" pitchFamily="34" charset="-122"/>
              </a:rPr>
              <a:t>Means devices or VMS client connected </a:t>
            </a:r>
          </a:p>
          <a:p>
            <a:pPr algn="ctr"/>
            <a:r>
              <a:rPr lang="en-US" altLang="zh-CN" sz="1100" dirty="0" smtClean="0">
                <a:solidFill>
                  <a:schemeClr val="tx1"/>
                </a:solidFill>
                <a:ea typeface="微软雅黑" pitchFamily="34" charset="-122"/>
              </a:rPr>
              <a:t>from Internet</a:t>
            </a:r>
            <a:endParaRPr lang="zh-CN" altLang="en-US" sz="1100" dirty="0">
              <a:solidFill>
                <a:schemeClr val="tx1"/>
              </a:solidFill>
              <a:ea typeface="微软雅黑" pitchFamily="3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1643056"/>
            <a:ext cx="9162000" cy="28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9" name="对象 8"/>
          <p:cNvGraphicFramePr>
            <a:graphicFrameLocks noChangeAspect="1"/>
          </p:cNvGraphicFramePr>
          <p:nvPr/>
        </p:nvGraphicFramePr>
        <p:xfrm>
          <a:off x="6072198" y="4572032"/>
          <a:ext cx="914400" cy="642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工作表" showAsIcon="1" r:id="rId6" imgW="914400" imgH="828720" progId="Excel.Sheet.12">
                  <p:embed/>
                </p:oleObj>
              </mc:Choice>
              <mc:Fallback>
                <p:oleObj name="工作表" showAsIcon="1" r:id="rId6" imgW="914400" imgH="828720" progId="Excel.Sheet.12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2198" y="4572032"/>
                        <a:ext cx="914400" cy="6429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49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315150050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315150050"/>
  <p:tag name="MH_LIBRARY" val="GRAPHIC"/>
  <p:tag name="MH_TYPE" val="SubTitle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315150050"/>
  <p:tag name="MH_LIBRARY" val="GRAPHIC"/>
  <p:tag name="MH_TYPE" val="SubTitle"/>
  <p:tag name="MH_ORD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315150050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315150050"/>
  <p:tag name="MH_LIBRARY" val="GRAPHIC"/>
  <p:tag name="MH_TYPE" val="SubTitle"/>
  <p:tag name="MH_ORDER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315150050"/>
  <p:tag name="MH_LIBRARY" val="GRAPHIC"/>
  <p:tag name="MH_TYPE" val="Desc"/>
  <p:tag name="MH_ORDER" val="1"/>
</p:tagLst>
</file>

<file path=ppt/theme/theme1.xml><?xml version="1.0" encoding="utf-8"?>
<a:theme xmlns:a="http://schemas.openxmlformats.org/drawingml/2006/main" name="主题2">
  <a:themeElements>
    <a:clrScheme name="04">
      <a:dk1>
        <a:sysClr val="windowText" lastClr="000000"/>
      </a:dk1>
      <a:lt1>
        <a:sysClr val="window" lastClr="FFFFFF"/>
      </a:lt1>
      <a:dk2>
        <a:srgbClr val="385863"/>
      </a:dk2>
      <a:lt2>
        <a:srgbClr val="37B0CD"/>
      </a:lt2>
      <a:accent1>
        <a:srgbClr val="77CAC0"/>
      </a:accent1>
      <a:accent2>
        <a:srgbClr val="7B4B73"/>
      </a:accent2>
      <a:accent3>
        <a:srgbClr val="F2615C"/>
      </a:accent3>
      <a:accent4>
        <a:srgbClr val="D34D42"/>
      </a:accent4>
      <a:accent5>
        <a:srgbClr val="DAD4BE"/>
      </a:accent5>
      <a:accent6>
        <a:srgbClr val="BCAF85"/>
      </a:accent6>
      <a:hlink>
        <a:srgbClr val="AD1F1F"/>
      </a:hlink>
      <a:folHlink>
        <a:srgbClr val="FFC4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主题2" id="{C1D53D6B-4FB8-40B5-A7CC-8E465457BB26}" vid="{AB6B0571-FAC0-4DB7-B3D4-4D945620F733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42767</TotalTime>
  <Words>1323</Words>
  <Application>Microsoft Office PowerPoint</Application>
  <PresentationFormat>全屏显示(16:9)</PresentationFormat>
  <Paragraphs>314</Paragraphs>
  <Slides>38</Slides>
  <Notes>34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1" baseType="lpstr">
      <vt:lpstr>Arial Unicode MS</vt:lpstr>
      <vt:lpstr>Microsoft YaHei UI</vt:lpstr>
      <vt:lpstr>Yu Gothic UI Light</vt:lpstr>
      <vt:lpstr>宋体</vt:lpstr>
      <vt:lpstr>微软雅黑</vt:lpstr>
      <vt:lpstr>Arial</vt:lpstr>
      <vt:lpstr>Arial Black</vt:lpstr>
      <vt:lpstr>Calibri</vt:lpstr>
      <vt:lpstr>Impact</vt:lpstr>
      <vt:lpstr>Times New Roman</vt:lpstr>
      <vt:lpstr>Wingdings</vt:lpstr>
      <vt:lpstr>主题2</vt:lpstr>
      <vt:lpstr>工作表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来宾03</dc:creator>
  <cp:lastModifiedBy>guyedong</cp:lastModifiedBy>
  <cp:revision>11647</cp:revision>
  <dcterms:created xsi:type="dcterms:W3CDTF">2014-07-30T04:54:51Z</dcterms:created>
  <dcterms:modified xsi:type="dcterms:W3CDTF">2017-10-19T02:57:15Z</dcterms:modified>
</cp:coreProperties>
</file>